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6" r:id="rId6"/>
    <p:sldId id="259" r:id="rId7"/>
    <p:sldId id="260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A44A47-AC69-4024-839E-6DD1723942B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129D35-19DE-4585-AEE5-995672CE32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College of Technology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Kara Harris</a:t>
            </a:r>
          </a:p>
          <a:p>
            <a:r>
              <a:rPr lang="en-US" dirty="0" smtClean="0"/>
              <a:t>Andrew Phillip Payne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9" r="4800" b="12096"/>
          <a:stretch/>
        </p:blipFill>
        <p:spPr bwMode="auto">
          <a:xfrm>
            <a:off x="-152400" y="0"/>
            <a:ext cx="978470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Highlights of Success Plans</a:t>
            </a:r>
            <a:br>
              <a:rPr lang="en-US" sz="4400" dirty="0">
                <a:solidFill>
                  <a:srgbClr val="2F5897"/>
                </a:solidFill>
              </a:rPr>
            </a:br>
            <a:r>
              <a:rPr lang="en-US" sz="4400" i="1" dirty="0" smtClean="0">
                <a:solidFill>
                  <a:srgbClr val="2F5897"/>
                </a:solidFill>
              </a:rPr>
              <a:t>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Flexible (evening and weekend) advising during priority registration</a:t>
            </a:r>
          </a:p>
          <a:p>
            <a:r>
              <a:rPr lang="en-US" dirty="0" smtClean="0"/>
              <a:t>COT Tutoring, Math &amp; Writing Center, etc.</a:t>
            </a:r>
          </a:p>
          <a:p>
            <a:r>
              <a:rPr lang="en-US" dirty="0" smtClean="0"/>
              <a:t>Supplemental Instructors</a:t>
            </a:r>
          </a:p>
          <a:p>
            <a:r>
              <a:rPr lang="en-US" dirty="0" smtClean="0"/>
              <a:t>Tech Fest</a:t>
            </a:r>
          </a:p>
          <a:p>
            <a:r>
              <a:rPr lang="en-US" dirty="0" smtClean="0"/>
              <a:t>Academic Success Program</a:t>
            </a:r>
          </a:p>
          <a:p>
            <a:r>
              <a:rPr lang="en-US" dirty="0" smtClean="0"/>
              <a:t>Networking/Retention Events—Monthly</a:t>
            </a:r>
          </a:p>
        </p:txBody>
      </p:sp>
      <p:pic>
        <p:nvPicPr>
          <p:cNvPr id="4" name="Picture 11" descr="https://scontent.xx.fbcdn.net/hphotos-xta1/v/t1.0-9/11107724_10152871620508775_1827487197197632560_n.jpg?oh=009100b4079c1baba55b3296b1f4d43c&amp;oe=55C536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1340555" cy="17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2338387" cy="17543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7843" r="3283" b="3147"/>
          <a:stretch/>
        </p:blipFill>
        <p:spPr bwMode="auto">
          <a:xfrm>
            <a:off x="554787" y="4771008"/>
            <a:ext cx="2040495" cy="14773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2057400" cy="1371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Highlights of Success Plans</a:t>
            </a:r>
            <a:br>
              <a:rPr lang="en-US" sz="4400" dirty="0">
                <a:solidFill>
                  <a:srgbClr val="2F5897"/>
                </a:solidFill>
              </a:rPr>
            </a:br>
            <a:r>
              <a:rPr lang="en-US" sz="4400" i="1" dirty="0" smtClean="0">
                <a:solidFill>
                  <a:srgbClr val="2F5897"/>
                </a:solidFill>
              </a:rPr>
              <a:t>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Themed Housing</a:t>
            </a:r>
          </a:p>
          <a:p>
            <a:r>
              <a:rPr lang="en-US" dirty="0"/>
              <a:t>Communication Plan with “At-Risk” Students</a:t>
            </a:r>
          </a:p>
          <a:p>
            <a:r>
              <a:rPr lang="en-US" dirty="0"/>
              <a:t>Participation in International Orientation</a:t>
            </a:r>
          </a:p>
          <a:p>
            <a:r>
              <a:rPr lang="en-US" dirty="0"/>
              <a:t>Host Counseling 135 Classes in the COT</a:t>
            </a:r>
          </a:p>
          <a:p>
            <a:r>
              <a:rPr lang="en-US" dirty="0"/>
              <a:t>Host events with Career </a:t>
            </a:r>
            <a:r>
              <a:rPr lang="en-US" dirty="0" smtClean="0"/>
              <a:t>Center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4" r="52419" b="25137"/>
          <a:stretch/>
        </p:blipFill>
        <p:spPr bwMode="auto">
          <a:xfrm>
            <a:off x="1524000" y="4267200"/>
            <a:ext cx="6212449" cy="232447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r>
              <a:rPr lang="en-US" dirty="0" smtClean="0"/>
              <a:t>How we “Success”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95956" cy="4525963"/>
          </a:xfrm>
        </p:spPr>
        <p:txBody>
          <a:bodyPr/>
          <a:lstStyle/>
          <a:p>
            <a:r>
              <a:rPr lang="en-US" dirty="0" smtClean="0"/>
              <a:t>Many initiatives are organized and executed centrally with departmental direction, support, and input.</a:t>
            </a:r>
          </a:p>
          <a:p>
            <a:r>
              <a:rPr lang="en-US" dirty="0" smtClean="0"/>
              <a:t>We work across campus</a:t>
            </a:r>
          </a:p>
          <a:p>
            <a:pPr lvl="1"/>
            <a:r>
              <a:rPr lang="en-US" dirty="0" smtClean="0"/>
              <a:t>Teamwork with a common goal</a:t>
            </a:r>
          </a:p>
          <a:p>
            <a:r>
              <a:rPr lang="en-US" dirty="0" smtClean="0"/>
              <a:t>Departments focus their greatest efforts on creating success in their content areas with support from the college.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269884"/>
            <a:ext cx="3352800" cy="22986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660137"/>
            <a:ext cx="2209800" cy="14816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s://scontent.xx.fbcdn.net/hphotos-xap1/v/t1.0-9/11201619_985786491451760_3159626091699477524_n.jpg?oh=acee2ab63a759a28b54f2f4bb756da06&amp;oe=55C420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66095"/>
            <a:ext cx="1890356" cy="14177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Success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College funded two types of initiatives</a:t>
            </a:r>
          </a:p>
          <a:p>
            <a:pPr lvl="1"/>
            <a:r>
              <a:rPr lang="en-US" dirty="0" smtClean="0"/>
              <a:t>College-level </a:t>
            </a:r>
            <a:r>
              <a:rPr lang="en-US" dirty="0" smtClean="0"/>
              <a:t>Pilot</a:t>
            </a:r>
            <a:endParaRPr lang="en-US" dirty="0" smtClean="0"/>
          </a:p>
          <a:p>
            <a:pPr lvl="1"/>
            <a:r>
              <a:rPr lang="en-US" dirty="0" smtClean="0"/>
              <a:t>Program Specific </a:t>
            </a:r>
            <a:r>
              <a:rPr lang="en-US" dirty="0" smtClean="0"/>
              <a:t>Pilot</a:t>
            </a:r>
            <a:endParaRPr lang="en-US" dirty="0" smtClean="0"/>
          </a:p>
          <a:p>
            <a:r>
              <a:rPr lang="en-US" dirty="0" smtClean="0"/>
              <a:t>The College of Technology Student Success Supporters S3’s</a:t>
            </a:r>
          </a:p>
          <a:p>
            <a:r>
              <a:rPr lang="en-US" dirty="0" smtClean="0"/>
              <a:t>Inflatable Architecture Project</a:t>
            </a:r>
          </a:p>
          <a:p>
            <a:r>
              <a:rPr lang="en-US" dirty="0" smtClean="0"/>
              <a:t>All other “Planned” Student Success Initiatives were running simultaneously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04847"/>
            <a:ext cx="3048000" cy="1718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81134"/>
            <a:ext cx="3251787" cy="18260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600200"/>
          </a:xfrm>
        </p:spPr>
        <p:txBody>
          <a:bodyPr/>
          <a:lstStyle/>
          <a:p>
            <a:r>
              <a:rPr lang="en-US" dirty="0" smtClean="0"/>
              <a:t>College of Technology S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i="1" dirty="0" smtClean="0"/>
              <a:t>(Student Success Supporters)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/>
              <a:t>Accomplishments</a:t>
            </a:r>
          </a:p>
          <a:p>
            <a:pPr lvl="1"/>
            <a:r>
              <a:rPr lang="en-US" dirty="0" smtClean="0"/>
              <a:t>Conducted 578 audits of student records that were at 75 hours or more</a:t>
            </a:r>
          </a:p>
          <a:p>
            <a:pPr lvl="1"/>
            <a:r>
              <a:rPr lang="en-US" dirty="0" smtClean="0"/>
              <a:t>In process of continuing to contact students and advisors regarding audits</a:t>
            </a:r>
          </a:p>
          <a:p>
            <a:pPr lvl="1"/>
            <a:r>
              <a:rPr lang="en-US" dirty="0" smtClean="0"/>
              <a:t>In process of mapping and trending audits</a:t>
            </a:r>
          </a:p>
          <a:p>
            <a:pPr lvl="1"/>
            <a:r>
              <a:rPr lang="en-US" dirty="0" smtClean="0"/>
              <a:t>Contacting prospective students via call center (different goals)</a:t>
            </a:r>
          </a:p>
          <a:p>
            <a:pPr lvl="1"/>
            <a:r>
              <a:rPr lang="en-US" dirty="0" smtClean="0"/>
              <a:t>Transfer student advising</a:t>
            </a:r>
            <a:endParaRPr lang="en-US" dirty="0"/>
          </a:p>
          <a:p>
            <a:r>
              <a:rPr lang="en-US" dirty="0"/>
              <a:t>Objectives/Actions Not Achieved</a:t>
            </a:r>
          </a:p>
          <a:p>
            <a:pPr lvl="1"/>
            <a:r>
              <a:rPr lang="en-US" dirty="0" smtClean="0"/>
              <a:t>Contacts still in process</a:t>
            </a:r>
          </a:p>
          <a:p>
            <a:pPr lvl="1"/>
            <a:r>
              <a:rPr lang="en-US" dirty="0" smtClean="0"/>
              <a:t>Tracking the number of updates that were completed in MySam was not completed, as we still have not found a systematic way doing so at the college-level.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5897"/>
                </a:solidFill>
              </a:rPr>
              <a:t>College of Technology S</a:t>
            </a:r>
            <a:r>
              <a:rPr lang="en-US" baseline="30000" dirty="0">
                <a:solidFill>
                  <a:srgbClr val="2F5897"/>
                </a:solidFill>
              </a:rPr>
              <a:t>3</a:t>
            </a:r>
            <a:r>
              <a:rPr lang="en-US" dirty="0">
                <a:solidFill>
                  <a:srgbClr val="2F5897"/>
                </a:solidFill>
              </a:rPr>
              <a:t> </a:t>
            </a:r>
            <a:br>
              <a:rPr lang="en-US" dirty="0">
                <a:solidFill>
                  <a:srgbClr val="2F5897"/>
                </a:solidFill>
              </a:rPr>
            </a:br>
            <a:r>
              <a:rPr lang="en-US" sz="4400" i="1" dirty="0">
                <a:solidFill>
                  <a:srgbClr val="2F5897"/>
                </a:solidFill>
              </a:rPr>
              <a:t>(Student Success Supporters)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Collaborations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It is all about collaboration…across departments…colleges…and campus!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It’s in the Details…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Subject-matter knowledge is key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This project was an added on stipend to “stars” in the COT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Not sustainable in it’s current model—faculty burnout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474483" cy="1857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9389"/>
            <a:ext cx="2468563" cy="18489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9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600200"/>
          </a:xfrm>
        </p:spPr>
        <p:txBody>
          <a:bodyPr/>
          <a:lstStyle/>
          <a:p>
            <a:r>
              <a:rPr lang="en-US" b="1" dirty="0" smtClean="0"/>
              <a:t>Program </a:t>
            </a:r>
            <a:r>
              <a:rPr lang="en-US" b="1" dirty="0" smtClean="0"/>
              <a:t>Pilot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Interior Architecture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/>
          <a:lstStyle/>
          <a:p>
            <a:r>
              <a:rPr lang="en-US" dirty="0" smtClean="0"/>
              <a:t>Accomplishments</a:t>
            </a:r>
          </a:p>
          <a:p>
            <a:pPr lvl="1"/>
            <a:r>
              <a:rPr lang="en-US" dirty="0" smtClean="0"/>
              <a:t>Course redevelopment (exercises, grading, final project)</a:t>
            </a:r>
          </a:p>
          <a:p>
            <a:r>
              <a:rPr lang="en-US" dirty="0" smtClean="0"/>
              <a:t>Objectives/Actions Not Achieved</a:t>
            </a:r>
          </a:p>
          <a:p>
            <a:pPr lvl="1"/>
            <a:r>
              <a:rPr lang="en-US" dirty="0" smtClean="0"/>
              <a:t>No tailored student survey data collected</a:t>
            </a:r>
          </a:p>
          <a:p>
            <a:pPr lvl="1"/>
            <a:r>
              <a:rPr lang="en-US" dirty="0" smtClean="0"/>
              <a:t>Additional public interaction of 3D Architecture would be optimal</a:t>
            </a:r>
          </a:p>
          <a:p>
            <a:r>
              <a:rPr lang="en-US" dirty="0" smtClean="0"/>
              <a:t>Changes to Goals/Action Steps</a:t>
            </a:r>
          </a:p>
          <a:p>
            <a:pPr lvl="1"/>
            <a:r>
              <a:rPr lang="en-US" dirty="0" smtClean="0"/>
              <a:t>Increase time given to final project</a:t>
            </a:r>
          </a:p>
          <a:p>
            <a:pPr lvl="1"/>
            <a:r>
              <a:rPr lang="en-US" dirty="0" smtClean="0"/>
              <a:t>More public interaction and publicity for students working on final projects</a:t>
            </a:r>
          </a:p>
        </p:txBody>
      </p:sp>
      <p:pic>
        <p:nvPicPr>
          <p:cNvPr id="4" name="Picture 15" descr="https://scontent.xx.fbcdn.net/hphotos-xap1/v/t1.0-9/11196339_981930291837380_6554761812172965507_n.jpg?oh=b8102c671b46e9f95c0aee070cc5a520&amp;oe=56022B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77" y="4705247"/>
            <a:ext cx="2433171" cy="1824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harris28\Desktop\IMG_0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05247"/>
            <a:ext cx="2566988" cy="19252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harris28\Desktop\IMG_0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31861"/>
            <a:ext cx="2362199" cy="17716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b="1" dirty="0">
                <a:solidFill>
                  <a:srgbClr val="2F5897"/>
                </a:solidFill>
              </a:rPr>
              <a:t>Program </a:t>
            </a:r>
            <a:r>
              <a:rPr lang="en-US" b="1" dirty="0" smtClean="0">
                <a:solidFill>
                  <a:srgbClr val="2F5897"/>
                </a:solidFill>
              </a:rPr>
              <a:t>Pilot</a:t>
            </a:r>
            <a:r>
              <a:rPr lang="en-US" b="1" dirty="0">
                <a:solidFill>
                  <a:srgbClr val="2F5897"/>
                </a:solidFill>
              </a:rPr>
              <a:t/>
            </a:r>
            <a:br>
              <a:rPr lang="en-US" b="1" dirty="0">
                <a:solidFill>
                  <a:srgbClr val="2F5897"/>
                </a:solidFill>
              </a:rPr>
            </a:br>
            <a:r>
              <a:rPr lang="en-US" dirty="0">
                <a:solidFill>
                  <a:srgbClr val="2F5897"/>
                </a:solidFill>
              </a:rPr>
              <a:t>Interior Architecture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15" y="1676400"/>
            <a:ext cx="8229600" cy="4525963"/>
          </a:xfrm>
        </p:spPr>
        <p:txBody>
          <a:bodyPr/>
          <a:lstStyle/>
          <a:p>
            <a:r>
              <a:rPr lang="en-US" dirty="0" smtClean="0"/>
              <a:t>Collaborations</a:t>
            </a:r>
          </a:p>
          <a:p>
            <a:pPr lvl="1"/>
            <a:r>
              <a:rPr lang="en-US" dirty="0" smtClean="0"/>
              <a:t>There are some direct connections between this and Art and Design</a:t>
            </a:r>
            <a:endParaRPr lang="en-US" dirty="0"/>
          </a:p>
          <a:p>
            <a:r>
              <a:rPr lang="en-US" dirty="0"/>
              <a:t>Its in the Details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Retention rates of this course were 53% last </a:t>
            </a:r>
            <a:r>
              <a:rPr lang="en-US" dirty="0" smtClean="0"/>
              <a:t>spring and </a:t>
            </a:r>
            <a:r>
              <a:rPr lang="en-US" dirty="0" smtClean="0"/>
              <a:t>increased to 94% this </a:t>
            </a:r>
            <a:r>
              <a:rPr lang="en-US" dirty="0" smtClean="0"/>
              <a:t>spring</a:t>
            </a:r>
            <a:endParaRPr lang="en-US" dirty="0" smtClean="0"/>
          </a:p>
          <a:p>
            <a:pPr lvl="1"/>
            <a:r>
              <a:rPr lang="en-US" dirty="0" smtClean="0"/>
              <a:t>Post course rewrite the estimated budget for consumables will be $ 685.00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23" descr="https://scontent.xx.fbcdn.net/hphotos-xap1/v/t1.0-9/11173349_981930375170705_8038335749404583537_n.jpg?oh=f589357b718796a3f2f609c27c09523c&amp;oe=55C002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9090"/>
            <a:ext cx="2209800" cy="16573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https://scontent.xx.fbcdn.net/hphotos-xfp1/v/t1.0-9/11162195_981930338504042_4492211589081135437_n.jpg?oh=35852e350f31ab6e2df9ef6b1f4cc202&amp;oe=56076C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3516"/>
            <a:ext cx="2417231" cy="18129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harris28\Desktop\IMG_0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417232" cy="18129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00200"/>
          </a:xfrm>
        </p:spPr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Highlights of </a:t>
            </a:r>
            <a:r>
              <a:rPr lang="en-US" sz="4400" dirty="0" smtClean="0">
                <a:solidFill>
                  <a:srgbClr val="2F5897"/>
                </a:solidFill>
              </a:rPr>
              <a:t>Success Plans</a:t>
            </a:r>
            <a:br>
              <a:rPr lang="en-US" sz="4400" dirty="0" smtClean="0">
                <a:solidFill>
                  <a:srgbClr val="2F5897"/>
                </a:solidFill>
              </a:rPr>
            </a:br>
            <a:r>
              <a:rPr lang="en-US" sz="4400" i="1" dirty="0" smtClean="0">
                <a:solidFill>
                  <a:srgbClr val="2F5897"/>
                </a:solidFill>
              </a:rPr>
              <a:t>Recruitment Yield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“Shadow Days” hosted by AETM to bring students to the COT for hand-on experiences</a:t>
            </a:r>
          </a:p>
          <a:p>
            <a:pPr marL="57150" indent="0">
              <a:buNone/>
            </a:pPr>
            <a:r>
              <a:rPr lang="en-US" dirty="0" smtClean="0"/>
              <a:t>Fly-in/Drive-in hosted by Aviation</a:t>
            </a:r>
          </a:p>
          <a:p>
            <a:pPr marL="57150" indent="0">
              <a:buNone/>
            </a:pPr>
            <a:r>
              <a:rPr lang="en-US" dirty="0" smtClean="0"/>
              <a:t>New Articulations between ATMAE, NKBA, and </a:t>
            </a:r>
            <a:r>
              <a:rPr lang="en-US" dirty="0" smtClean="0"/>
              <a:t>ACCE </a:t>
            </a:r>
            <a:r>
              <a:rPr lang="en-US" dirty="0" smtClean="0"/>
              <a:t>accredited AA Degree </a:t>
            </a:r>
            <a:r>
              <a:rPr lang="en-US" dirty="0" smtClean="0"/>
              <a:t>Programs—BUILT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Continue additional articulation agreements with International Institutions—ECET</a:t>
            </a:r>
          </a:p>
          <a:p>
            <a:pPr marL="57150" indent="0">
              <a:buNone/>
            </a:pPr>
            <a:r>
              <a:rPr lang="en-US" dirty="0" smtClean="0"/>
              <a:t>Counselor Camp</a:t>
            </a:r>
          </a:p>
          <a:p>
            <a:pPr marL="57150" indent="0">
              <a:buNone/>
            </a:pPr>
            <a:r>
              <a:rPr lang="en-US" dirty="0" smtClean="0"/>
              <a:t>Fashion </a:t>
            </a:r>
            <a:r>
              <a:rPr lang="en-US" dirty="0" smtClean="0"/>
              <a:t>Event—HRDPT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18199" r="53547" b="5055"/>
          <a:stretch/>
        </p:blipFill>
        <p:spPr bwMode="auto">
          <a:xfrm>
            <a:off x="5181600" y="4288716"/>
            <a:ext cx="3049310" cy="20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Highlights of Success Plans</a:t>
            </a:r>
            <a:br>
              <a:rPr lang="en-US" sz="4400" dirty="0">
                <a:solidFill>
                  <a:srgbClr val="2F5897"/>
                </a:solidFill>
              </a:rPr>
            </a:br>
            <a:r>
              <a:rPr lang="en-US" sz="4400" i="1" dirty="0">
                <a:solidFill>
                  <a:srgbClr val="2F5897"/>
                </a:solidFill>
              </a:rPr>
              <a:t>Recruitment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lvl="0" indent="0">
              <a:buNone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COT Day—hosted by the college with admissions</a:t>
            </a:r>
          </a:p>
          <a:p>
            <a:pPr marL="57150" lvl="0" indent="0">
              <a:buNone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Call Center Nights</a:t>
            </a:r>
          </a:p>
          <a:p>
            <a:pPr marL="57150" lvl="0" indent="0">
              <a:buNone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Faculty one-on-one at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NSO</a:t>
            </a:r>
          </a:p>
          <a:p>
            <a:pPr marL="57150" lvl="0" indent="0">
              <a:buNone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Technology Summit</a:t>
            </a:r>
          </a:p>
          <a:p>
            <a:pPr marL="57150" lvl="0" indent="0">
              <a:buNone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Social Media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52167"/>
            <a:ext cx="3419964" cy="1926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10086"/>
            <a:ext cx="1865537" cy="24371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5" descr="https://scontent.xx.fbcdn.net/hphotos-xtf1/v/t1.0-9/13166_829114147154473_8479436596730604873_n.jpg?oh=b79863c1472b7fc9c9f088999ead5395&amp;oe=55CB78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38642"/>
            <a:ext cx="3151818" cy="21800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605"/>
            <a:ext cx="2438400" cy="21704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399</TotalTime>
  <Words>450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 College of Technology Student Success</vt:lpstr>
      <vt:lpstr>How we “Success”</vt:lpstr>
      <vt:lpstr>Allocating Success Funding</vt:lpstr>
      <vt:lpstr>College of Technology S3  (Student Success Supporters)</vt:lpstr>
      <vt:lpstr>College of Technology S3  (Student Success Supporters)</vt:lpstr>
      <vt:lpstr>Program Pilot Interior Architecture Design</vt:lpstr>
      <vt:lpstr>Program Pilot Interior Architecture Design</vt:lpstr>
      <vt:lpstr>Highlights of Success Plans Recruitment Yield</vt:lpstr>
      <vt:lpstr>Highlights of Success Plans Recruitment Yield</vt:lpstr>
      <vt:lpstr>Highlights of Success Plans Retention</vt:lpstr>
      <vt:lpstr>Highlights of Success Plans Retention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College of Technology Style</dc:title>
  <dc:creator>Windows User</dc:creator>
  <cp:lastModifiedBy>Windows User</cp:lastModifiedBy>
  <cp:revision>25</cp:revision>
  <dcterms:created xsi:type="dcterms:W3CDTF">2015-05-14T13:36:21Z</dcterms:created>
  <dcterms:modified xsi:type="dcterms:W3CDTF">2015-05-15T13:26:37Z</dcterms:modified>
</cp:coreProperties>
</file>