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305" r:id="rId3"/>
    <p:sldId id="266" r:id="rId4"/>
    <p:sldId id="268" r:id="rId5"/>
    <p:sldId id="310" r:id="rId6"/>
    <p:sldId id="311" r:id="rId7"/>
    <p:sldId id="261" r:id="rId8"/>
    <p:sldId id="267" r:id="rId9"/>
    <p:sldId id="263" r:id="rId10"/>
    <p:sldId id="262" r:id="rId11"/>
    <p:sldId id="265" r:id="rId12"/>
    <p:sldId id="312" r:id="rId13"/>
    <p:sldId id="313" r:id="rId14"/>
    <p:sldId id="314" r:id="rId15"/>
    <p:sldId id="315" r:id="rId16"/>
    <p:sldId id="31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87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DC3A8-B83A-7341-AFD1-11D83DABB1B4}" type="datetimeFigureOut">
              <a:rPr lang="en-US" smtClean="0"/>
              <a:t>5/14/15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399C4-1187-814A-BE85-BD8824A8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7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99C4-1187-814A-BE85-BD8824A828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8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actively by: sending an initial email to all students requesting an advisement appointment; posting advisement appointments on office doors or through electronic scheduling systems; encouraging juniors and seniors to meet for advisement even though a PIN is not required.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99C4-1187-814A-BE85-BD8824A828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7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2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8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9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4E8C2-898B-724E-95CC-EE818EFEC72D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1753-2F40-6C4A-AEB2-6E5503498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3304" y="427366"/>
            <a:ext cx="8596096" cy="2560477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2014-15 </a:t>
            </a:r>
            <a:br>
              <a:rPr lang="en-US" sz="4800" b="1" dirty="0" smtClean="0"/>
            </a:br>
            <a:r>
              <a:rPr lang="en-US" sz="4800" b="1" dirty="0" smtClean="0"/>
              <a:t>CNHHS Student Success Initiatives</a:t>
            </a:r>
            <a:br>
              <a:rPr lang="en-US" sz="4800" b="1" dirty="0" smtClean="0"/>
            </a:br>
            <a:endParaRPr lang="en-US" sz="4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3304" y="3069561"/>
            <a:ext cx="8596096" cy="224394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Jack Turman, Jr., Ph.D.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Dean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College of Nursing, Health and Human Services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Indiana State University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CNHHS Professional Advising Center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6209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Student Success Target: </a:t>
            </a:r>
            <a:r>
              <a:rPr lang="en-US" dirty="0" smtClean="0"/>
              <a:t>Improve sophomore-senior retention, improve 4-year graduation rate</a:t>
            </a:r>
          </a:p>
          <a:p>
            <a:pPr>
              <a:buNone/>
            </a:pPr>
            <a:r>
              <a:rPr lang="en-US" dirty="0" smtClean="0"/>
              <a:t>Prompt: Provide organized, daily service for students, intrusive follow-up</a:t>
            </a:r>
            <a:endParaRPr lang="en-US" dirty="0"/>
          </a:p>
          <a:p>
            <a:pPr>
              <a:buNone/>
            </a:pPr>
            <a:r>
              <a:rPr lang="en-US" dirty="0" smtClean="0"/>
              <a:t>Hiring 2 professional advisors</a:t>
            </a:r>
          </a:p>
          <a:p>
            <a:r>
              <a:rPr lang="en-US" sz="2800" dirty="0" smtClean="0"/>
              <a:t>Begin summer 2015</a:t>
            </a:r>
          </a:p>
          <a:p>
            <a:r>
              <a:rPr lang="en-US" sz="2800" dirty="0" smtClean="0"/>
              <a:t>Advise students transitioning from university college (exception – nursing students)</a:t>
            </a:r>
          </a:p>
        </p:txBody>
      </p:sp>
    </p:spTree>
    <p:extLst>
      <p:ext uri="{BB962C8B-B14F-4D97-AF65-F5344CB8AC3E}">
        <p14:creationId xmlns:p14="http://schemas.microsoft.com/office/powerpoint/2010/main" val="38617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6" y="4030656"/>
            <a:ext cx="7772400" cy="13620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CNHHS DEPARTMENTAL EXAMPLES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b="0" dirty="0" smtClean="0">
                <a:solidFill>
                  <a:srgbClr val="0000FF"/>
                </a:solidFill>
              </a:rPr>
              <a:t>Focused Effort is Prioritized</a:t>
            </a:r>
            <a:endParaRPr lang="en-US" sz="2400" b="0" dirty="0">
              <a:solidFill>
                <a:srgbClr val="0000FF"/>
              </a:solidFill>
            </a:endParaRPr>
          </a:p>
        </p:txBody>
      </p:sp>
      <p:pic>
        <p:nvPicPr>
          <p:cNvPr id="3" name="Picture 2" descr="04_06_15_McKee_Nursing_center-02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3" y="410248"/>
            <a:ext cx="4978399" cy="33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Dept. of Advanced Practice Nursing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the nurse practitioner needs of Indiana:</a:t>
            </a:r>
          </a:p>
          <a:p>
            <a:pPr lvl="1"/>
            <a:r>
              <a:rPr lang="en-US" sz="2400" dirty="0"/>
              <a:t>Award of $4000 Hoosiers First Grant from School of Graduate and Professional Studies use of funds for recruitment opportunities: Indianapolis, Vincennes, Anderson University, Terre Haute, and </a:t>
            </a:r>
            <a:r>
              <a:rPr lang="en-US" sz="2400" dirty="0" smtClean="0"/>
              <a:t>Jasper</a:t>
            </a:r>
          </a:p>
          <a:p>
            <a:pPr lvl="2"/>
            <a:r>
              <a:rPr lang="en-US" dirty="0" smtClean="0"/>
              <a:t>Increased social media marketing </a:t>
            </a:r>
          </a:p>
          <a:p>
            <a:pPr lvl="2"/>
            <a:r>
              <a:rPr lang="en-US" dirty="0" smtClean="0"/>
              <a:t>Exceed </a:t>
            </a:r>
            <a:r>
              <a:rPr lang="en-US" dirty="0"/>
              <a:t>Indiana student applicants goal of 55% actual Fall 15 56% previous year Fall 14 goal of 50%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0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Dept. of Baccalaureate Nursing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Strengthen the well-qualified applicant pool of traditional and transfer students for both the traditional and accelerated second degree tracks by 2% annually</a:t>
            </a:r>
            <a:endParaRPr lang="en-US" sz="2800" dirty="0"/>
          </a:p>
          <a:p>
            <a:pPr lvl="1"/>
            <a:r>
              <a:rPr lang="en-US" dirty="0"/>
              <a:t>We exceeded our goal for qualified applicants for the Traditional track student for Fall 2014 and Spring 2015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37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Dept. of Applied Health Sciences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09" y="1262886"/>
            <a:ext cx="8696623" cy="4525963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sz="3800" dirty="0" smtClean="0"/>
              <a:t>Improve department retention:</a:t>
            </a:r>
            <a:endParaRPr lang="en-US" sz="3800" dirty="0"/>
          </a:p>
          <a:p>
            <a:pPr lvl="1"/>
            <a:r>
              <a:rPr lang="en-US" sz="3400" dirty="0"/>
              <a:t>Department faculty have offered various workshops for students on topics such as: time management; communicating with professors and other professionals; skills needed for the </a:t>
            </a:r>
            <a:r>
              <a:rPr lang="en-US" sz="3400" dirty="0" smtClean="0"/>
              <a:t>workforce</a:t>
            </a:r>
            <a:r>
              <a:rPr lang="en-US" sz="3400" dirty="0"/>
              <a:t>.</a:t>
            </a:r>
            <a:endParaRPr lang="en-US" sz="3400" dirty="0" smtClean="0"/>
          </a:p>
          <a:p>
            <a:pPr marL="457200" lvl="1" indent="0">
              <a:buNone/>
            </a:pPr>
            <a:endParaRPr lang="en-US" sz="3400" dirty="0"/>
          </a:p>
          <a:p>
            <a:pPr lvl="1"/>
            <a:r>
              <a:rPr lang="en-US" sz="3400" dirty="0"/>
              <a:t>The department has increased the availability of prerequisite courses so that students have more flexibility in course enrollment. More courses are offered every semester instead of every other semester</a:t>
            </a:r>
            <a:r>
              <a:rPr lang="en-US" sz="3400" dirty="0" smtClean="0"/>
              <a:t>.</a:t>
            </a:r>
          </a:p>
          <a:p>
            <a:pPr marL="457200" lvl="1" indent="0">
              <a:buNone/>
            </a:pPr>
            <a:endParaRPr lang="en-US" sz="3400" dirty="0"/>
          </a:p>
          <a:p>
            <a:pPr lvl="1"/>
            <a:r>
              <a:rPr lang="en-US" sz="3400" dirty="0"/>
              <a:t>Every faculty member is practicing an open door policy, and all maintained at least six hours of “office hours” per week</a:t>
            </a:r>
            <a:r>
              <a:rPr lang="en-US" sz="3400" dirty="0" smtClean="0"/>
              <a:t>.</a:t>
            </a:r>
          </a:p>
          <a:p>
            <a:pPr marL="457200" lvl="1" indent="0">
              <a:buNone/>
            </a:pPr>
            <a:endParaRPr lang="en-US" sz="3400" dirty="0"/>
          </a:p>
          <a:p>
            <a:pPr lvl="1"/>
            <a:r>
              <a:rPr lang="en-US" sz="3400" dirty="0"/>
              <a:t>Department faculty continue to </a:t>
            </a:r>
            <a:r>
              <a:rPr lang="en-US" sz="3400" dirty="0" smtClean="0"/>
              <a:t>intrusively advise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9170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Dept. of Baccalaureate Nursing Completion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dirty="0" smtClean="0"/>
              <a:t>Improve recruitment to promote retention/completion</a:t>
            </a:r>
          </a:p>
          <a:p>
            <a:pPr lvl="0"/>
            <a:r>
              <a:rPr lang="en-US" sz="2600" dirty="0" smtClean="0"/>
              <a:t>GPA </a:t>
            </a:r>
            <a:r>
              <a:rPr lang="en-US" sz="2600" dirty="0"/>
              <a:t>increase to 2.75 from 2.5 implemented to increase higher qualified applicant pool </a:t>
            </a:r>
          </a:p>
          <a:p>
            <a:pPr lvl="0"/>
            <a:r>
              <a:rPr lang="en-US" sz="2600" dirty="0"/>
              <a:t>Vigo County RN to BS Scholarship implemented Fall 2014 resulting in an increase of RN applications and admissions of 14% </a:t>
            </a:r>
          </a:p>
          <a:p>
            <a:r>
              <a:rPr lang="en-US" sz="2600" dirty="0" smtClean="0"/>
              <a:t>Increased </a:t>
            </a:r>
            <a:r>
              <a:rPr lang="en-US" sz="2600" dirty="0"/>
              <a:t>marketing campaign and recruitment by use of </a:t>
            </a:r>
            <a:r>
              <a:rPr lang="en-US" sz="2600" dirty="0" err="1"/>
              <a:t>Talisma</a:t>
            </a:r>
            <a:r>
              <a:rPr lang="en-US" sz="2600" dirty="0"/>
              <a:t> software. 6+ recruitment fairs attended Fall 2014 to present (focused on IN recruitment</a:t>
            </a:r>
            <a:r>
              <a:rPr lang="en-US" sz="2600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2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3" name="Picture 2" descr="04_09_15_simulation_center-40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6" y="17780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6" y="135758"/>
            <a:ext cx="8760880" cy="6570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Based Initiatives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Two Main Goals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0000FF"/>
                </a:solidFill>
              </a:rPr>
              <a:t>Address Student Success Metrics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0000FF"/>
                </a:solidFill>
              </a:rPr>
              <a:t>Student Leadership Development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8" name="Content Placeholder 7" descr="04_03_15_Social_work_class_simulation_center-946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81" b="-38381"/>
          <a:stretch>
            <a:fillRect/>
          </a:stretch>
        </p:blipFill>
        <p:spPr>
          <a:xfrm>
            <a:off x="4648200" y="1176866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98901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Health and Social Wellness Living Learning Community</a:t>
            </a:r>
            <a:endParaRPr lang="en-US" sz="4000" b="1" dirty="0"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Student Success Target: </a:t>
            </a:r>
            <a:r>
              <a:rPr lang="en-US" sz="2800" dirty="0"/>
              <a:t>Improve freshman experience, improve freshman </a:t>
            </a:r>
            <a:r>
              <a:rPr lang="en-US" sz="2800" dirty="0" smtClean="0"/>
              <a:t>retention</a:t>
            </a:r>
          </a:p>
          <a:p>
            <a:r>
              <a:rPr lang="en-US" sz="2400" dirty="0" smtClean="0"/>
              <a:t>Prompt: Need for ‘student community’, Map </a:t>
            </a:r>
            <a:r>
              <a:rPr lang="en-US" sz="2400" dirty="0"/>
              <a:t>W</a:t>
            </a:r>
            <a:r>
              <a:rPr lang="en-US" sz="2400" dirty="0" smtClean="0"/>
              <a:t>orks data (students living in community)</a:t>
            </a:r>
          </a:p>
          <a:p>
            <a:pPr lvl="1"/>
            <a:r>
              <a:rPr lang="en-US" sz="2000" dirty="0" smtClean="0"/>
              <a:t>Homesick (51.5%), test anxiety (39.6%), Struggling in one course (41.6%)</a:t>
            </a:r>
            <a:endParaRPr lang="en-US" sz="2000" dirty="0"/>
          </a:p>
          <a:p>
            <a:r>
              <a:rPr lang="en-US" sz="2400" dirty="0"/>
              <a:t>More than </a:t>
            </a:r>
            <a:r>
              <a:rPr lang="en-US" sz="2400" dirty="0" smtClean="0"/>
              <a:t>550 individual </a:t>
            </a:r>
            <a:r>
              <a:rPr lang="en-US" sz="2400" dirty="0"/>
              <a:t>students attended the events. </a:t>
            </a:r>
          </a:p>
          <a:p>
            <a:pPr lvl="1"/>
            <a:r>
              <a:rPr lang="en-US" sz="2000" dirty="0" smtClean="0"/>
              <a:t>Faculty </a:t>
            </a:r>
            <a:r>
              <a:rPr lang="en-US" sz="2000" dirty="0"/>
              <a:t>and staff also attended the events and engaged with students.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Health and Social Wellness Living Learning Community </a:t>
            </a:r>
            <a:endParaRPr lang="en-US" sz="4000" b="1" dirty="0"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Student Recruitment</a:t>
            </a:r>
          </a:p>
          <a:p>
            <a:pPr lvl="1"/>
            <a:r>
              <a:rPr lang="en-US" dirty="0"/>
              <a:t>Six CNHHS students were hired to recruit students, promote College programs and majors, and work with the Living Learning Community committee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00FF"/>
                </a:solidFill>
              </a:rPr>
              <a:t>(Student Leadership Development)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02_25_14_focus_group_health_science_screening-521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079" b="-43079"/>
          <a:stretch>
            <a:fillRect/>
          </a:stretch>
        </p:blipFill>
        <p:spPr>
          <a:xfrm>
            <a:off x="4648200" y="141763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8617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Health and Social Wellness Living Learning Community</a:t>
            </a:r>
            <a:endParaRPr lang="en-US" sz="4000" b="1" dirty="0"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306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Social Programming</a:t>
            </a:r>
          </a:p>
          <a:p>
            <a:pPr lvl="1"/>
            <a:r>
              <a:rPr lang="en-US" dirty="0"/>
              <a:t>Spring 2015 Welcome </a:t>
            </a:r>
            <a:r>
              <a:rPr lang="en-US" dirty="0" smtClean="0"/>
              <a:t>Back</a:t>
            </a:r>
            <a:endParaRPr lang="en-US" dirty="0"/>
          </a:p>
          <a:p>
            <a:pPr lvl="2"/>
            <a:r>
              <a:rPr lang="en-US" dirty="0"/>
              <a:t>This event showcased took place in Hines and </a:t>
            </a:r>
            <a:r>
              <a:rPr lang="en-US" dirty="0" err="1"/>
              <a:t>Sandison</a:t>
            </a:r>
            <a:r>
              <a:rPr lang="en-US" dirty="0"/>
              <a:t> residential halls. CNHHS Departments and Student Organizations were represented. </a:t>
            </a:r>
          </a:p>
          <a:p>
            <a:pPr lvl="1"/>
            <a:r>
              <a:rPr lang="en-US" dirty="0"/>
              <a:t>Monthly Dine with a Prof</a:t>
            </a:r>
          </a:p>
          <a:p>
            <a:pPr lvl="2"/>
            <a:r>
              <a:rPr lang="en-US" dirty="0"/>
              <a:t>Each month at least two faculty from the College had dinner in the Lincoln dining hall with CNHHS students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Game Nights</a:t>
            </a:r>
          </a:p>
          <a:p>
            <a:pPr lvl="2"/>
            <a:r>
              <a:rPr lang="en-US" dirty="0"/>
              <a:t>Bingo, </a:t>
            </a:r>
            <a:r>
              <a:rPr lang="en-US" dirty="0" err="1"/>
              <a:t>Pintrest</a:t>
            </a:r>
            <a:r>
              <a:rPr lang="en-US" dirty="0"/>
              <a:t>, End of Semester Social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6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Health and Social Wellness Living Learning Community</a:t>
            </a:r>
            <a:endParaRPr lang="en-US" sz="4000" b="1" dirty="0"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Tutors in residential halls </a:t>
            </a:r>
          </a:p>
          <a:p>
            <a:pPr lvl="1"/>
            <a:r>
              <a:rPr lang="en-US" dirty="0"/>
              <a:t>Tutoring services were provided in </a:t>
            </a:r>
            <a:r>
              <a:rPr lang="en-US" dirty="0" err="1"/>
              <a:t>Sandison</a:t>
            </a:r>
            <a:r>
              <a:rPr lang="en-US" dirty="0"/>
              <a:t> Hall. Tutors were available to all students on the subjects in ATTR, BIO, CHEM, NURS, PE, and Statistics.</a:t>
            </a:r>
          </a:p>
          <a:p>
            <a:endParaRPr lang="en-US" dirty="0"/>
          </a:p>
        </p:txBody>
      </p:sp>
      <p:pic>
        <p:nvPicPr>
          <p:cNvPr id="6" name="Content Placeholder 5" descr="03_26_15_simulation_lab-867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72" b="-36472"/>
          <a:stretch>
            <a:fillRect/>
          </a:stretch>
        </p:blipFill>
        <p:spPr>
          <a:xfrm>
            <a:off x="4648200" y="141763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82491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349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Health </a:t>
            </a:r>
            <a:r>
              <a:rPr lang="en-US" sz="4000" b="1" dirty="0"/>
              <a:t>and Social Wellness Living Learning Community</a:t>
            </a:r>
            <a:endParaRPr lang="en-US" sz="4000" b="1" dirty="0">
              <a:latin typeface="Arial Blac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951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/>
              <a:t>Professional </a:t>
            </a:r>
            <a:r>
              <a:rPr lang="en-US" sz="3000" dirty="0" smtClean="0"/>
              <a:t>development </a:t>
            </a:r>
            <a:r>
              <a:rPr lang="en-US" sz="3000" dirty="0"/>
              <a:t>workshops </a:t>
            </a:r>
          </a:p>
          <a:p>
            <a:pPr lvl="1"/>
            <a:r>
              <a:rPr lang="en-US" dirty="0"/>
              <a:t>Social networking</a:t>
            </a:r>
          </a:p>
          <a:p>
            <a:pPr lvl="1"/>
            <a:r>
              <a:rPr lang="en-US" dirty="0"/>
              <a:t>Test anxiety</a:t>
            </a:r>
          </a:p>
          <a:p>
            <a:pPr lvl="1"/>
            <a:r>
              <a:rPr lang="en-US" dirty="0"/>
              <a:t>Financial Aid planning</a:t>
            </a:r>
          </a:p>
          <a:p>
            <a:pPr lvl="1"/>
            <a:r>
              <a:rPr lang="en-US" dirty="0"/>
              <a:t>Summer jobs to contribute to your future and image</a:t>
            </a:r>
          </a:p>
          <a:p>
            <a:pPr lvl="1"/>
            <a:r>
              <a:rPr lang="en-US" dirty="0"/>
              <a:t>Social Media and YOU</a:t>
            </a:r>
          </a:p>
          <a:p>
            <a:r>
              <a:rPr lang="en-US" sz="3000" dirty="0"/>
              <a:t>These workshops were open to ALL students enrolled in the College of Nursing, Health, and Human Services. Presenter / facilitators were primarily Indiana State University faculty / staff. Light snacks and refreshment were provided.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Student-Centered </a:t>
            </a:r>
            <a:r>
              <a:rPr lang="en-US" sz="4000" b="1" dirty="0" smtClean="0"/>
              <a:t>Recruitment</a:t>
            </a:r>
            <a:endParaRPr lang="en-US" sz="4000" b="1" dirty="0"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4" y="136209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Student Success Target</a:t>
            </a:r>
            <a:r>
              <a:rPr lang="en-US" dirty="0"/>
              <a:t>: Improve admit to enroll </a:t>
            </a:r>
            <a:r>
              <a:rPr lang="en-US" dirty="0" smtClean="0"/>
              <a:t>yield</a:t>
            </a:r>
          </a:p>
          <a:p>
            <a:r>
              <a:rPr lang="en-US" dirty="0" smtClean="0"/>
              <a:t>Prompt: Feedback from dean’s council that recruitment was not personalized, not </a:t>
            </a:r>
            <a:r>
              <a:rPr lang="en-US" i="1" dirty="0" smtClean="0"/>
              <a:t>college</a:t>
            </a:r>
            <a:r>
              <a:rPr lang="en-US" dirty="0" smtClean="0"/>
              <a:t> focused</a:t>
            </a:r>
            <a:endParaRPr lang="en-US" dirty="0"/>
          </a:p>
          <a:p>
            <a:r>
              <a:rPr lang="en-US" dirty="0"/>
              <a:t>Dean’s student advisory council working with </a:t>
            </a:r>
            <a:r>
              <a:rPr lang="en-US" dirty="0" smtClean="0"/>
              <a:t>associate </a:t>
            </a:r>
            <a:r>
              <a:rPr lang="en-US" dirty="0"/>
              <a:t>dean of student and community relations and admissions office developed event </a:t>
            </a:r>
            <a:r>
              <a:rPr lang="en-US" dirty="0" smtClean="0">
                <a:solidFill>
                  <a:srgbClr val="0000FF"/>
                </a:solidFill>
              </a:rPr>
              <a:t>(Student Leadership Development)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17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6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Student-Centered Recruitment Event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78473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Developed </a:t>
            </a:r>
            <a:r>
              <a:rPr lang="en-US" sz="2600" dirty="0"/>
              <a:t>market materials and </a:t>
            </a:r>
            <a:r>
              <a:rPr lang="en-US" sz="2600" dirty="0" smtClean="0"/>
              <a:t>campaign</a:t>
            </a:r>
            <a:endParaRPr lang="en-US" sz="2600" dirty="0"/>
          </a:p>
          <a:p>
            <a:r>
              <a:rPr lang="en-US" sz="2600" dirty="0"/>
              <a:t>Sent invitations to over 300 students admitted to the University with a high school GPA of 3.0 or above and who lived within a 100 mile radius of ISU</a:t>
            </a:r>
          </a:p>
          <a:p>
            <a:r>
              <a:rPr lang="en-US" sz="2600" dirty="0"/>
              <a:t>7 students and their families/significant others – 15 total in attendance</a:t>
            </a:r>
          </a:p>
          <a:p>
            <a:r>
              <a:rPr lang="en-US" sz="2600" dirty="0"/>
              <a:t>All responses were positive; plan to host the event again next year with an earlier date in the academic year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" name="Content Placeholder 13" descr="04_03_15_Social_work_class_simulation_center-920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r="20286"/>
          <a:stretch>
            <a:fillRect/>
          </a:stretch>
        </p:blipFill>
        <p:spPr>
          <a:xfrm>
            <a:off x="4910666" y="1600200"/>
            <a:ext cx="3386667" cy="3795357"/>
          </a:xfrm>
        </p:spPr>
      </p:pic>
    </p:spTree>
    <p:extLst>
      <p:ext uri="{BB962C8B-B14F-4D97-AF65-F5344CB8AC3E}">
        <p14:creationId xmlns:p14="http://schemas.microsoft.com/office/powerpoint/2010/main" val="38617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853</Words>
  <Application>Microsoft Macintosh PowerPoint</Application>
  <PresentationFormat>On-screen Show (4:3)</PresentationFormat>
  <Paragraphs>79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2014-15  CNHHS Student Success Initiatives </vt:lpstr>
      <vt:lpstr>College Based Initiatives</vt:lpstr>
      <vt:lpstr>Health and Social Wellness Living Learning Community</vt:lpstr>
      <vt:lpstr>Health and Social Wellness Living Learning Community </vt:lpstr>
      <vt:lpstr>Health and Social Wellness Living Learning Community</vt:lpstr>
      <vt:lpstr>Health and Social Wellness Living Learning Community</vt:lpstr>
      <vt:lpstr>Health and Social Wellness Living Learning Community</vt:lpstr>
      <vt:lpstr>Student-Centered Recruitment</vt:lpstr>
      <vt:lpstr>Student-Centered Recruitment Event</vt:lpstr>
      <vt:lpstr>CNHHS Professional Advising Center</vt:lpstr>
      <vt:lpstr>CNHHS DEPARTMENTAL EXAMPLES  Focused Effort is Prioritized</vt:lpstr>
      <vt:lpstr>Dept. of Advanced Practice Nursing</vt:lpstr>
      <vt:lpstr>Dept. of Baccalaureate Nursing</vt:lpstr>
      <vt:lpstr>Dept. of Applied Health Sciences</vt:lpstr>
      <vt:lpstr>Dept. of Baccalaureate Nursing Completion</vt:lpstr>
      <vt:lpstr>Thank You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Wilson</dc:creator>
  <cp:lastModifiedBy>Jack Turman</cp:lastModifiedBy>
  <cp:revision>68</cp:revision>
  <dcterms:created xsi:type="dcterms:W3CDTF">2014-03-25T12:04:32Z</dcterms:created>
  <dcterms:modified xsi:type="dcterms:W3CDTF">2015-05-14T16:35:10Z</dcterms:modified>
</cp:coreProperties>
</file>