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8"/>
  </p:notesMasterIdLst>
  <p:handoutMasterIdLst>
    <p:handoutMasterId r:id="rId9"/>
  </p:handoutMasterIdLst>
  <p:sldIdLst>
    <p:sldId id="458" r:id="rId2"/>
    <p:sldId id="460" r:id="rId3"/>
    <p:sldId id="409" r:id="rId4"/>
    <p:sldId id="461" r:id="rId5"/>
    <p:sldId id="462" r:id="rId6"/>
    <p:sldId id="463" r:id="rId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9C"/>
    <a:srgbClr val="3366FF"/>
    <a:srgbClr val="0F5BCB"/>
    <a:srgbClr val="1065E2"/>
    <a:srgbClr val="DFAA27"/>
    <a:srgbClr val="A2D668"/>
    <a:srgbClr val="0000CC"/>
    <a:srgbClr val="0033CC"/>
    <a:srgbClr val="223A58"/>
    <a:srgbClr val="271A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6" autoAdjust="0"/>
    <p:restoredTop sz="70102" autoAdjust="0"/>
  </p:normalViewPr>
  <p:slideViewPr>
    <p:cSldViewPr>
      <p:cViewPr varScale="1">
        <p:scale>
          <a:sx n="110" d="100"/>
          <a:sy n="110" d="100"/>
        </p:scale>
        <p:origin x="-2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264"/>
    </p:cViewPr>
  </p:sorterViewPr>
  <p:notesViewPr>
    <p:cSldViewPr>
      <p:cViewPr varScale="1">
        <p:scale>
          <a:sx n="67" d="100"/>
          <a:sy n="67" d="100"/>
        </p:scale>
        <p:origin x="-2202" y="-10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BF42AE4F-E4DC-418F-9109-67191A9FA07D}" type="datetimeFigureOut">
              <a:rPr lang="en-US" smtClean="0"/>
              <a:pPr/>
              <a:t>11/16/11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D147F2EC-B7C8-4DC2-96AB-D70DCB41E8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9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FCAC45DE-260D-40A4-B6BB-97393EAF39BD}" type="datetimeFigureOut">
              <a:rPr lang="en-US" smtClean="0"/>
              <a:pPr/>
              <a:t>11/16/11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77F8F1CE-3D5D-40F4-A740-2573B21D4F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349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8BC20-E0BC-4269-8E19-E284F867C5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46E33-75D6-443A-8888-B582B46470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0DA4F1-D0C4-4DE0-B1B6-CBF518E6D8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5D1F75-B864-48E3-AD03-3FEF828085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1" descr="campus1.jpg"/>
          <p:cNvPicPr>
            <a:picLocks noChangeAspect="1"/>
          </p:cNvPicPr>
          <p:nvPr/>
        </p:nvPicPr>
        <p:blipFill>
          <a:blip r:embed="rId3" cstate="print"/>
          <a:srcRect t="9454"/>
          <a:stretch>
            <a:fillRect/>
          </a:stretch>
        </p:blipFill>
        <p:spPr bwMode="auto">
          <a:xfrm>
            <a:off x="4572000" y="1"/>
            <a:ext cx="4572000" cy="291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b="1788"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/>
        </p:nvCxnSpPr>
        <p:spPr>
          <a:xfrm rot="5400000">
            <a:off x="1066800" y="3429000"/>
            <a:ext cx="6858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SU_logo.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1" y="6019801"/>
            <a:ext cx="1957203" cy="5904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0800" y="2895601"/>
            <a:ext cx="65532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solidFill>
              <a:schemeClr val="bg1"/>
            </a:solidFill>
          </a:ln>
        </p:spPr>
        <p:txBody>
          <a:bodyPr wrap="square" lIns="0" tIns="91440" rIns="0" bIns="182880" rtlCol="0" anchor="ctr" anchorCtr="1">
            <a:noAutofit/>
          </a:bodyPr>
          <a:lstStyle/>
          <a:p>
            <a:pPr algn="ctr"/>
            <a:r>
              <a:rPr lang="en-US" sz="6000" i="1" spc="-90" dirty="0" smtClean="0">
                <a:solidFill>
                  <a:prstClr val="white"/>
                </a:solidFill>
                <a:latin typeface="Garamond" pitchFamily="18" charset="0"/>
              </a:rPr>
              <a:t>The </a:t>
            </a:r>
            <a:r>
              <a:rPr lang="en-US" sz="6000" i="1" spc="-250" dirty="0" smtClean="0">
                <a:solidFill>
                  <a:prstClr val="white"/>
                </a:solidFill>
                <a:latin typeface="Garamond" pitchFamily="18" charset="0"/>
              </a:rPr>
              <a:t>Pa</a:t>
            </a:r>
            <a:r>
              <a:rPr lang="en-US" sz="6000" i="1" spc="-90" dirty="0" smtClean="0">
                <a:solidFill>
                  <a:prstClr val="white"/>
                </a:solidFill>
                <a:latin typeface="Garamond" pitchFamily="18" charset="0"/>
              </a:rPr>
              <a:t>thway to </a:t>
            </a:r>
            <a:r>
              <a:rPr lang="en-US" sz="6000" i="1" spc="-400" dirty="0" smtClean="0">
                <a:solidFill>
                  <a:prstClr val="white"/>
                </a:solidFill>
                <a:latin typeface="Garamond" pitchFamily="18" charset="0"/>
              </a:rPr>
              <a:t>Su</a:t>
            </a:r>
            <a:r>
              <a:rPr lang="en-US" sz="6000" i="1" spc="-90" dirty="0" smtClean="0">
                <a:solidFill>
                  <a:prstClr val="white"/>
                </a:solidFill>
                <a:latin typeface="Garamond" pitchFamily="18" charset="0"/>
              </a:rPr>
              <a:t>ccess</a:t>
            </a:r>
            <a:endParaRPr lang="en-US" sz="6000" i="1" spc="-90" dirty="0">
              <a:solidFill>
                <a:prstClr val="white"/>
              </a:solidFill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4572000"/>
            <a:ext cx="4495800" cy="906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rgbClr val="376092"/>
                </a:solidFill>
              </a:rPr>
              <a:t>Enhance the visibility of </a:t>
            </a: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rgbClr val="376092"/>
                </a:solidFill>
              </a:rPr>
              <a:t>ISU in Indianapolis</a:t>
            </a:r>
            <a:endParaRPr lang="en-US" sz="2400" dirty="0">
              <a:solidFill>
                <a:srgbClr val="37609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3962400"/>
            <a:ext cx="4495800" cy="516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Goal 3 – Initiative 3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1066800"/>
            <a:ext cx="5029200" cy="516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Introduction and </a:t>
            </a: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Purpose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038600" y="1371600"/>
            <a:ext cx="4876800" cy="6225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ts val="3200"/>
              </a:lnSpc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political, financial, and geographic center of Indiana, having a presence and a high level of visibility in Indianapolis is important for ISU.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ts val="3200"/>
              </a:lnSpc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Initial Purposes</a:t>
            </a:r>
          </a:p>
          <a:p>
            <a:pPr marL="285750" indent="-285750">
              <a:lnSpc>
                <a:spcPts val="3200"/>
              </a:lnSpc>
              <a:buFontTx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Consolidate operations</a:t>
            </a:r>
          </a:p>
          <a:p>
            <a:pPr marL="285750" indent="-285750">
              <a:lnSpc>
                <a:spcPts val="3200"/>
              </a:lnSpc>
              <a:buFontTx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Launch academic program offerings</a:t>
            </a:r>
          </a:p>
          <a:p>
            <a:pPr marL="285750" indent="-285750">
              <a:lnSpc>
                <a:spcPts val="3200"/>
              </a:lnSpc>
              <a:buFontTx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Increase media hits and general awareness</a:t>
            </a:r>
          </a:p>
          <a:p>
            <a:pPr marL="285750" indent="-285750">
              <a:lnSpc>
                <a:spcPts val="3200"/>
              </a:lnSpc>
              <a:buFontTx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Provide easy access to ISU in Indy for students and community members</a:t>
            </a:r>
          </a:p>
          <a:p>
            <a:pPr marL="285750" indent="-285750">
              <a:lnSpc>
                <a:spcPts val="3200"/>
              </a:lnSpc>
              <a:buFontTx/>
              <a:buChar char="•"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ts val="3200"/>
              </a:lnSpc>
              <a:buFontTx/>
              <a:buChar char="•"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 descr="09_25_10_indy_donaghy_day_(161_of_909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3836795" cy="2362200"/>
          </a:xfrm>
          <a:prstGeom prst="rect">
            <a:avLst/>
          </a:prstGeom>
        </p:spPr>
      </p:pic>
      <p:pic>
        <p:nvPicPr>
          <p:cNvPr id="4" name="Picture 3" descr="2011_black_expo_19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33800"/>
            <a:ext cx="3761782" cy="273174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43000"/>
            <a:ext cx="5410200" cy="516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Methods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828800" y="1166842"/>
            <a:ext cx="7010400" cy="520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376092"/>
                </a:solidFill>
              </a:rPr>
              <a:t>Develop an Indianapolis upcoming events mailer and update corresponding website.</a:t>
            </a:r>
          </a:p>
          <a:p>
            <a:pPr lvl="0"/>
            <a:endParaRPr lang="en-US" sz="1200" dirty="0" smtClean="0">
              <a:solidFill>
                <a:srgbClr val="376092"/>
              </a:solidFill>
            </a:endParaRPr>
          </a:p>
          <a:p>
            <a:pPr lvl="0"/>
            <a:r>
              <a:rPr lang="en-US" sz="2000" dirty="0" smtClean="0">
                <a:solidFill>
                  <a:srgbClr val="376092"/>
                </a:solidFill>
              </a:rPr>
              <a:t>Plan </a:t>
            </a:r>
            <a:r>
              <a:rPr lang="en-US" sz="2000" dirty="0">
                <a:solidFill>
                  <a:srgbClr val="376092"/>
                </a:solidFill>
              </a:rPr>
              <a:t>the Indianapolis Day of Service.</a:t>
            </a:r>
          </a:p>
          <a:p>
            <a:pPr lvl="0"/>
            <a:endParaRPr lang="en-US" sz="1200" dirty="0" smtClean="0">
              <a:solidFill>
                <a:srgbClr val="376092"/>
              </a:solidFill>
            </a:endParaRPr>
          </a:p>
          <a:p>
            <a:pPr lvl="0"/>
            <a:r>
              <a:rPr lang="en-US" sz="2000" dirty="0" smtClean="0">
                <a:solidFill>
                  <a:srgbClr val="376092"/>
                </a:solidFill>
              </a:rPr>
              <a:t>Coordinate </a:t>
            </a:r>
            <a:r>
              <a:rPr lang="en-US" sz="2000" dirty="0">
                <a:solidFill>
                  <a:srgbClr val="376092"/>
                </a:solidFill>
              </a:rPr>
              <a:t>ISU’s participation in the Special Olympics Indiana annual recognition and awards dinner. </a:t>
            </a:r>
          </a:p>
          <a:p>
            <a:pPr lvl="0"/>
            <a:endParaRPr lang="en-US" sz="1200" dirty="0" smtClean="0">
              <a:solidFill>
                <a:srgbClr val="376092"/>
              </a:solidFill>
            </a:endParaRPr>
          </a:p>
          <a:p>
            <a:pPr lvl="0"/>
            <a:r>
              <a:rPr lang="en-US" sz="2000" dirty="0" smtClean="0">
                <a:solidFill>
                  <a:srgbClr val="376092"/>
                </a:solidFill>
              </a:rPr>
              <a:t>Secure </a:t>
            </a:r>
            <a:r>
              <a:rPr lang="en-US" sz="2000" dirty="0">
                <a:solidFill>
                  <a:srgbClr val="376092"/>
                </a:solidFill>
              </a:rPr>
              <a:t>sponsorship and coordinate ISU’s representation at Indiana Black Expo’s Summer Celebration 2012.</a:t>
            </a:r>
          </a:p>
          <a:p>
            <a:pPr lvl="0"/>
            <a:endParaRPr lang="en-US" sz="1200" dirty="0" smtClean="0">
              <a:solidFill>
                <a:srgbClr val="376092"/>
              </a:solidFill>
            </a:endParaRPr>
          </a:p>
          <a:p>
            <a:pPr lvl="0"/>
            <a:r>
              <a:rPr lang="en-US" sz="2000" dirty="0" smtClean="0">
                <a:solidFill>
                  <a:srgbClr val="376092"/>
                </a:solidFill>
              </a:rPr>
              <a:t>Place </a:t>
            </a:r>
            <a:r>
              <a:rPr lang="en-US" sz="2000" dirty="0">
                <a:solidFill>
                  <a:srgbClr val="376092"/>
                </a:solidFill>
              </a:rPr>
              <a:t>advertisement in the Indianapolis Star promoting the Professional MBA program.</a:t>
            </a:r>
          </a:p>
          <a:p>
            <a:pPr lvl="0"/>
            <a:endParaRPr lang="en-US" sz="1200" dirty="0" smtClean="0">
              <a:solidFill>
                <a:srgbClr val="376092"/>
              </a:solidFill>
            </a:endParaRPr>
          </a:p>
          <a:p>
            <a:pPr lvl="0"/>
            <a:r>
              <a:rPr lang="en-US" sz="2000" dirty="0" smtClean="0">
                <a:solidFill>
                  <a:srgbClr val="376092"/>
                </a:solidFill>
              </a:rPr>
              <a:t>Secure </a:t>
            </a:r>
            <a:r>
              <a:rPr lang="en-US" sz="2000" dirty="0">
                <a:solidFill>
                  <a:srgbClr val="376092"/>
                </a:solidFill>
              </a:rPr>
              <a:t>sponsorship and coordinate involvement in Fiesta Indianapolis.</a:t>
            </a:r>
          </a:p>
          <a:p>
            <a:pPr lvl="0"/>
            <a:endParaRPr lang="en-US" sz="1200" dirty="0" smtClean="0">
              <a:solidFill>
                <a:srgbClr val="376092"/>
              </a:solidFill>
            </a:endParaRPr>
          </a:p>
          <a:p>
            <a:pPr lvl="0"/>
            <a:r>
              <a:rPr lang="en-US" sz="2000" dirty="0" smtClean="0">
                <a:solidFill>
                  <a:srgbClr val="376092"/>
                </a:solidFill>
              </a:rPr>
              <a:t>Identify </a:t>
            </a:r>
            <a:r>
              <a:rPr lang="en-US" sz="2000" dirty="0">
                <a:solidFill>
                  <a:srgbClr val="376092"/>
                </a:solidFill>
              </a:rPr>
              <a:t>two potential alternative locations for Indiana State University to have a physical presence in Indianapolis.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50292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Benchmarks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828800"/>
            <a:ext cx="8305800" cy="96368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000" dirty="0">
                <a:solidFill>
                  <a:srgbClr val="376092"/>
                </a:solidFill>
              </a:rPr>
              <a:t>Number of students enrolled in Professional MBA program</a:t>
            </a:r>
          </a:p>
          <a:p>
            <a:r>
              <a:rPr lang="en-US" sz="2000" dirty="0">
                <a:solidFill>
                  <a:srgbClr val="376092"/>
                </a:solidFill>
              </a:rPr>
              <a:t>Fall 2010 – n/a</a:t>
            </a:r>
          </a:p>
          <a:p>
            <a:r>
              <a:rPr lang="en-US" sz="2000" dirty="0">
                <a:solidFill>
                  <a:srgbClr val="376092"/>
                </a:solidFill>
              </a:rPr>
              <a:t>Fall 2011 – 12 (one cohort)</a:t>
            </a:r>
          </a:p>
          <a:p>
            <a:r>
              <a:rPr lang="en-US" sz="2000" dirty="0">
                <a:solidFill>
                  <a:srgbClr val="376092"/>
                </a:solidFill>
              </a:rPr>
              <a:t>Fall 2012 – 32 (two cohorts)</a:t>
            </a:r>
          </a:p>
          <a:p>
            <a:r>
              <a:rPr lang="en-US" sz="2000" dirty="0">
                <a:solidFill>
                  <a:srgbClr val="376092"/>
                </a:solidFill>
              </a:rPr>
              <a:t>Fall 2013 – 40 (two cohorts)</a:t>
            </a:r>
          </a:p>
          <a:p>
            <a:r>
              <a:rPr lang="en-US" sz="2000" dirty="0">
                <a:solidFill>
                  <a:srgbClr val="376092"/>
                </a:solidFill>
              </a:rPr>
              <a:t>Fall 2014 – 45 (two cohorts)</a:t>
            </a:r>
          </a:p>
          <a:p>
            <a:r>
              <a:rPr lang="en-US" sz="2000" dirty="0">
                <a:solidFill>
                  <a:srgbClr val="376092"/>
                </a:solidFill>
              </a:rPr>
              <a:t> </a:t>
            </a:r>
          </a:p>
          <a:p>
            <a:r>
              <a:rPr lang="en-US" sz="2000" dirty="0">
                <a:solidFill>
                  <a:srgbClr val="376092"/>
                </a:solidFill>
              </a:rPr>
              <a:t>Number of Indianapolis media hits in previous calendar year</a:t>
            </a:r>
          </a:p>
          <a:p>
            <a:r>
              <a:rPr lang="en-US" sz="2000" dirty="0">
                <a:solidFill>
                  <a:srgbClr val="376092"/>
                </a:solidFill>
              </a:rPr>
              <a:t>Fall 2010 – 166</a:t>
            </a:r>
          </a:p>
          <a:p>
            <a:r>
              <a:rPr lang="en-US" sz="2000" dirty="0">
                <a:solidFill>
                  <a:srgbClr val="376092"/>
                </a:solidFill>
              </a:rPr>
              <a:t>Fall 2011 – 194</a:t>
            </a:r>
          </a:p>
          <a:p>
            <a:r>
              <a:rPr lang="en-US" sz="2000" dirty="0">
                <a:solidFill>
                  <a:srgbClr val="376092"/>
                </a:solidFill>
              </a:rPr>
              <a:t>Fall 2012 – 200</a:t>
            </a:r>
          </a:p>
          <a:p>
            <a:r>
              <a:rPr lang="en-US" sz="2000" dirty="0">
                <a:solidFill>
                  <a:srgbClr val="376092"/>
                </a:solidFill>
              </a:rPr>
              <a:t>Fall 2013 – 205</a:t>
            </a:r>
          </a:p>
          <a:p>
            <a:r>
              <a:rPr lang="en-US" sz="2000" dirty="0">
                <a:solidFill>
                  <a:srgbClr val="376092"/>
                </a:solidFill>
              </a:rPr>
              <a:t>Fall 2014 – 210 </a:t>
            </a:r>
          </a:p>
          <a:p>
            <a:r>
              <a:rPr lang="en-US" sz="2000" dirty="0">
                <a:solidFill>
                  <a:srgbClr val="376092"/>
                </a:solidFill>
              </a:rPr>
              <a:t> </a:t>
            </a:r>
            <a:endParaRPr lang="en-US" sz="2000" dirty="0" smtClean="0">
              <a:solidFill>
                <a:srgbClr val="376092"/>
              </a:solidFill>
            </a:endParaRPr>
          </a:p>
          <a:p>
            <a:endParaRPr lang="en-US" sz="2000" dirty="0">
              <a:solidFill>
                <a:srgbClr val="376092"/>
              </a:solidFill>
            </a:endParaRPr>
          </a:p>
          <a:p>
            <a:endParaRPr lang="en-US" sz="2000" dirty="0" smtClean="0">
              <a:solidFill>
                <a:srgbClr val="376092"/>
              </a:solidFill>
            </a:endParaRPr>
          </a:p>
          <a:p>
            <a:endParaRPr lang="en-US" sz="2000" dirty="0">
              <a:solidFill>
                <a:srgbClr val="376092"/>
              </a:solidFill>
            </a:endParaRPr>
          </a:p>
          <a:p>
            <a:endParaRPr lang="en-US" sz="2000" dirty="0" smtClean="0">
              <a:solidFill>
                <a:srgbClr val="376092"/>
              </a:solidFill>
            </a:endParaRPr>
          </a:p>
          <a:p>
            <a:endParaRPr lang="en-US" sz="2000" dirty="0">
              <a:solidFill>
                <a:srgbClr val="376092"/>
              </a:solidFill>
            </a:endParaRPr>
          </a:p>
          <a:p>
            <a:endParaRPr lang="en-US" sz="2000" dirty="0" smtClean="0">
              <a:solidFill>
                <a:srgbClr val="376092"/>
              </a:solidFill>
            </a:endParaRPr>
          </a:p>
          <a:p>
            <a:endParaRPr lang="en-US" sz="2000" dirty="0">
              <a:solidFill>
                <a:srgbClr val="376092"/>
              </a:solidFill>
            </a:endParaRPr>
          </a:p>
          <a:p>
            <a:endParaRPr lang="en-US" sz="2000" dirty="0" smtClean="0">
              <a:solidFill>
                <a:srgbClr val="376092"/>
              </a:solidFill>
            </a:endParaRPr>
          </a:p>
          <a:p>
            <a:endParaRPr lang="en-US" sz="2000" dirty="0">
              <a:solidFill>
                <a:srgbClr val="376092"/>
              </a:solidFill>
            </a:endParaRPr>
          </a:p>
          <a:p>
            <a:endParaRPr lang="en-US" sz="2000" dirty="0" smtClean="0">
              <a:solidFill>
                <a:srgbClr val="376092"/>
              </a:solidFill>
            </a:endParaRPr>
          </a:p>
          <a:p>
            <a:endParaRPr lang="en-US" sz="2000" dirty="0">
              <a:solidFill>
                <a:srgbClr val="376092"/>
              </a:solidFill>
            </a:endParaRPr>
          </a:p>
          <a:p>
            <a:endParaRPr lang="en-US" sz="2000" dirty="0" smtClean="0">
              <a:solidFill>
                <a:srgbClr val="376092"/>
              </a:solidFill>
            </a:endParaRPr>
          </a:p>
          <a:p>
            <a:endParaRPr lang="en-US" sz="2000" dirty="0">
              <a:solidFill>
                <a:srgbClr val="376092"/>
              </a:solidFill>
            </a:endParaRPr>
          </a:p>
          <a:p>
            <a:endParaRPr lang="en-US" sz="2000" dirty="0" smtClean="0">
              <a:solidFill>
                <a:srgbClr val="376092"/>
              </a:solidFill>
            </a:endParaRPr>
          </a:p>
          <a:p>
            <a:endParaRPr lang="en-US" sz="2000" dirty="0" smtClean="0">
              <a:solidFill>
                <a:srgbClr val="376092"/>
              </a:solidFill>
            </a:endParaRPr>
          </a:p>
          <a:p>
            <a:r>
              <a:rPr lang="en-US" sz="2000" dirty="0" smtClean="0">
                <a:solidFill>
                  <a:srgbClr val="376092"/>
                </a:solidFill>
              </a:rPr>
              <a:t>Number </a:t>
            </a:r>
            <a:r>
              <a:rPr lang="en-US" sz="2000" dirty="0">
                <a:solidFill>
                  <a:srgbClr val="376092"/>
                </a:solidFill>
              </a:rPr>
              <a:t>of students participating in Indianapolis Day of Service</a:t>
            </a:r>
          </a:p>
          <a:p>
            <a:r>
              <a:rPr lang="en-US" sz="2000" dirty="0">
                <a:solidFill>
                  <a:srgbClr val="376092"/>
                </a:solidFill>
              </a:rPr>
              <a:t>Fall 2010 – 48</a:t>
            </a:r>
          </a:p>
          <a:p>
            <a:r>
              <a:rPr lang="en-US" sz="2000" dirty="0">
                <a:solidFill>
                  <a:srgbClr val="376092"/>
                </a:solidFill>
              </a:rPr>
              <a:t>Fall 2011 – 55 </a:t>
            </a:r>
            <a:r>
              <a:rPr lang="en-US" sz="2000" dirty="0" smtClean="0">
                <a:solidFill>
                  <a:srgbClr val="376092"/>
                </a:solidFill>
              </a:rPr>
              <a:t>(Spring </a:t>
            </a:r>
            <a:r>
              <a:rPr lang="en-US" sz="2000" dirty="0">
                <a:solidFill>
                  <a:srgbClr val="376092"/>
                </a:solidFill>
              </a:rPr>
              <a:t>2012)</a:t>
            </a:r>
          </a:p>
          <a:p>
            <a:r>
              <a:rPr lang="en-US" sz="2000" dirty="0">
                <a:solidFill>
                  <a:srgbClr val="376092"/>
                </a:solidFill>
              </a:rPr>
              <a:t>Fall 2012 – 60</a:t>
            </a:r>
          </a:p>
          <a:p>
            <a:r>
              <a:rPr lang="en-US" sz="2000" dirty="0">
                <a:solidFill>
                  <a:srgbClr val="376092"/>
                </a:solidFill>
              </a:rPr>
              <a:t>Fall 2013 – 65</a:t>
            </a:r>
          </a:p>
          <a:p>
            <a:r>
              <a:rPr lang="en-US" sz="2000" dirty="0">
                <a:solidFill>
                  <a:srgbClr val="376092"/>
                </a:solidFill>
              </a:rPr>
              <a:t>Fall 2013 – 70 </a:t>
            </a:r>
          </a:p>
          <a:p>
            <a:r>
              <a:rPr lang="en-US" sz="2000" dirty="0">
                <a:solidFill>
                  <a:srgbClr val="376092"/>
                </a:solidFill>
              </a:rPr>
              <a:t> </a:t>
            </a:r>
            <a:endParaRPr lang="en-US" sz="1000" dirty="0">
              <a:solidFill>
                <a:srgbClr val="376092"/>
              </a:solidFill>
            </a:endParaRPr>
          </a:p>
          <a:p>
            <a:r>
              <a:rPr lang="en-US" sz="2000" dirty="0">
                <a:solidFill>
                  <a:srgbClr val="376092"/>
                </a:solidFill>
              </a:rPr>
              <a:t>Number of </a:t>
            </a:r>
            <a:r>
              <a:rPr lang="en-US" sz="2000" dirty="0" smtClean="0">
                <a:solidFill>
                  <a:srgbClr val="376092"/>
                </a:solidFill>
              </a:rPr>
              <a:t>alumni/friends </a:t>
            </a:r>
            <a:r>
              <a:rPr lang="en-US" sz="2000" dirty="0">
                <a:solidFill>
                  <a:srgbClr val="376092"/>
                </a:solidFill>
              </a:rPr>
              <a:t>participating in Indianapolis Day of Service</a:t>
            </a:r>
          </a:p>
          <a:p>
            <a:r>
              <a:rPr lang="en-US" sz="2000" dirty="0">
                <a:solidFill>
                  <a:srgbClr val="376092"/>
                </a:solidFill>
              </a:rPr>
              <a:t>Fall 2010 – 8</a:t>
            </a:r>
          </a:p>
          <a:p>
            <a:r>
              <a:rPr lang="en-US" sz="2000" dirty="0">
                <a:solidFill>
                  <a:srgbClr val="376092"/>
                </a:solidFill>
              </a:rPr>
              <a:t>Fall 2011 – 20 </a:t>
            </a:r>
            <a:r>
              <a:rPr lang="en-US" sz="2000" dirty="0" smtClean="0">
                <a:solidFill>
                  <a:srgbClr val="376092"/>
                </a:solidFill>
              </a:rPr>
              <a:t>(Spring </a:t>
            </a:r>
            <a:r>
              <a:rPr lang="en-US" sz="2000" dirty="0">
                <a:solidFill>
                  <a:srgbClr val="376092"/>
                </a:solidFill>
              </a:rPr>
              <a:t>2012)</a:t>
            </a:r>
          </a:p>
          <a:p>
            <a:r>
              <a:rPr lang="en-US" sz="2000" dirty="0">
                <a:solidFill>
                  <a:srgbClr val="376092"/>
                </a:solidFill>
              </a:rPr>
              <a:t>Fall 2012 – 30 </a:t>
            </a:r>
          </a:p>
          <a:p>
            <a:r>
              <a:rPr lang="en-US" sz="2000" dirty="0">
                <a:solidFill>
                  <a:srgbClr val="376092"/>
                </a:solidFill>
              </a:rPr>
              <a:t>Fall 2013 – 40</a:t>
            </a:r>
          </a:p>
          <a:p>
            <a:r>
              <a:rPr lang="en-US" sz="2000" dirty="0">
                <a:solidFill>
                  <a:srgbClr val="376092"/>
                </a:solidFill>
              </a:rPr>
              <a:t>Fall 2014 – 50 </a:t>
            </a:r>
          </a:p>
          <a:p>
            <a:pPr>
              <a:lnSpc>
                <a:spcPts val="3200"/>
              </a:lnSpc>
            </a:pP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50292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Discussion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828800"/>
            <a:ext cx="8305800" cy="4558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2400" dirty="0" smtClean="0">
                <a:solidFill>
                  <a:srgbClr val="376092"/>
                </a:solidFill>
              </a:rPr>
              <a:t>ProMBA</a:t>
            </a:r>
            <a:r>
              <a:rPr lang="en-US" sz="2400" dirty="0" smtClean="0">
                <a:solidFill>
                  <a:srgbClr val="376092"/>
                </a:solidFill>
              </a:rPr>
              <a:t> received approval.  Initial enrollment numbers were lower than desired.  Additional marketing efforts underway. </a:t>
            </a:r>
          </a:p>
          <a:p>
            <a:pPr marL="342900" indent="-342900">
              <a:buFontTx/>
              <a:buChar char="•"/>
            </a:pPr>
            <a:r>
              <a:rPr lang="en-US" sz="2400" dirty="0" smtClean="0">
                <a:solidFill>
                  <a:srgbClr val="376092"/>
                </a:solidFill>
              </a:rPr>
              <a:t>University coordinated presence at three well-attended 2011 events in Indianapolis – well attended activities and university was recognized through signage and promotional materials.</a:t>
            </a:r>
          </a:p>
          <a:p>
            <a:pPr marL="342900" indent="-342900">
              <a:buFontTx/>
              <a:buChar char="•"/>
            </a:pPr>
            <a:r>
              <a:rPr lang="en-US" sz="2400" dirty="0" smtClean="0">
                <a:solidFill>
                  <a:srgbClr val="376092"/>
                </a:solidFill>
              </a:rPr>
              <a:t>An Indianapolis </a:t>
            </a:r>
            <a:r>
              <a:rPr lang="en-US" sz="2400" dirty="0">
                <a:solidFill>
                  <a:srgbClr val="376092"/>
                </a:solidFill>
              </a:rPr>
              <a:t>mailer was sent </a:t>
            </a:r>
            <a:r>
              <a:rPr lang="en-US" sz="2400" dirty="0" smtClean="0">
                <a:solidFill>
                  <a:srgbClr val="376092"/>
                </a:solidFill>
              </a:rPr>
              <a:t>fall </a:t>
            </a:r>
            <a:r>
              <a:rPr lang="en-US" sz="2400" dirty="0">
                <a:solidFill>
                  <a:srgbClr val="376092"/>
                </a:solidFill>
              </a:rPr>
              <a:t>2010 </a:t>
            </a:r>
            <a:r>
              <a:rPr lang="en-US" sz="2400" dirty="0" smtClean="0">
                <a:solidFill>
                  <a:srgbClr val="376092"/>
                </a:solidFill>
              </a:rPr>
              <a:t>semester; not prepared this year to date; awaiting announcement of 2012 Indy Day of Service details. The Indy website needs updating.</a:t>
            </a:r>
            <a:r>
              <a:rPr lang="en-US" sz="2400" dirty="0">
                <a:solidFill>
                  <a:srgbClr val="376092"/>
                </a:solidFill>
              </a:rPr>
              <a:t> </a:t>
            </a:r>
            <a:endParaRPr lang="en-US" sz="2400" dirty="0" smtClean="0">
              <a:solidFill>
                <a:srgbClr val="376092"/>
              </a:solidFill>
            </a:endParaRPr>
          </a:p>
          <a:p>
            <a:pPr marL="342900" indent="-342900">
              <a:buFontTx/>
              <a:buChar char="•"/>
            </a:pPr>
            <a:r>
              <a:rPr lang="en-US" sz="2400" dirty="0" smtClean="0">
                <a:solidFill>
                  <a:srgbClr val="376092"/>
                </a:solidFill>
              </a:rPr>
              <a:t>Discussions </a:t>
            </a:r>
            <a:r>
              <a:rPr lang="en-US" sz="2400" dirty="0">
                <a:solidFill>
                  <a:srgbClr val="376092"/>
                </a:solidFill>
              </a:rPr>
              <a:t>about </a:t>
            </a:r>
            <a:r>
              <a:rPr lang="en-US" sz="2400" dirty="0" smtClean="0">
                <a:solidFill>
                  <a:srgbClr val="376092"/>
                </a:solidFill>
              </a:rPr>
              <a:t>space in Indianapolis </a:t>
            </a:r>
            <a:r>
              <a:rPr lang="en-US" sz="2400" dirty="0">
                <a:solidFill>
                  <a:srgbClr val="376092"/>
                </a:solidFill>
              </a:rPr>
              <a:t>are currently on </a:t>
            </a:r>
            <a:r>
              <a:rPr lang="en-US" sz="2400" dirty="0" smtClean="0">
                <a:solidFill>
                  <a:srgbClr val="376092"/>
                </a:solidFill>
              </a:rPr>
              <a:t>hold.</a:t>
            </a:r>
          </a:p>
          <a:p>
            <a:pPr marL="342900" indent="-342900">
              <a:buFontTx/>
              <a:buChar char="•"/>
            </a:pPr>
            <a:r>
              <a:rPr lang="en-US" sz="2400" dirty="0" smtClean="0">
                <a:solidFill>
                  <a:srgbClr val="376092"/>
                </a:solidFill>
              </a:rPr>
              <a:t>Other </a:t>
            </a:r>
            <a:r>
              <a:rPr lang="en-US" sz="2400" dirty="0">
                <a:solidFill>
                  <a:srgbClr val="376092"/>
                </a:solidFill>
              </a:rPr>
              <a:t>strategies for enhancing visibility in Indianapolis, specifically an expanded marketing campaign, are underway.</a:t>
            </a:r>
          </a:p>
          <a:p>
            <a:pPr>
              <a:lnSpc>
                <a:spcPts val="3200"/>
              </a:lnSpc>
            </a:pP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50292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Summary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828800"/>
            <a:ext cx="8305800" cy="459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200"/>
              </a:lnSpc>
              <a:buFontTx/>
              <a:buChar char="•"/>
            </a:pPr>
            <a:r>
              <a:rPr lang="en-US" sz="2400" dirty="0" smtClean="0">
                <a:solidFill>
                  <a:srgbClr val="376092"/>
                </a:solidFill>
              </a:rPr>
              <a:t>Initiative has had modest progress.</a:t>
            </a:r>
          </a:p>
          <a:p>
            <a:pPr marL="342900" indent="-342900">
              <a:lnSpc>
                <a:spcPts val="3200"/>
              </a:lnSpc>
              <a:buFontTx/>
              <a:buChar char="•"/>
            </a:pPr>
            <a:r>
              <a:rPr lang="en-US" sz="2400" dirty="0" smtClean="0">
                <a:solidFill>
                  <a:srgbClr val="376092"/>
                </a:solidFill>
              </a:rPr>
              <a:t>Participation in Indianapolis events and coordination of activities has been a strong point (Black Expo, Fiesta Indianapolis, Special Olympics, Indy Day of Service).</a:t>
            </a:r>
          </a:p>
          <a:p>
            <a:pPr marL="342900" indent="-342900">
              <a:lnSpc>
                <a:spcPts val="3200"/>
              </a:lnSpc>
              <a:buFontTx/>
              <a:buChar char="•"/>
            </a:pPr>
            <a:r>
              <a:rPr lang="en-US" sz="2400" dirty="0" smtClean="0">
                <a:solidFill>
                  <a:srgbClr val="376092"/>
                </a:solidFill>
              </a:rPr>
              <a:t>Discussions regarding new physical space remain on hold.</a:t>
            </a:r>
          </a:p>
          <a:p>
            <a:pPr marL="342900" indent="-342900">
              <a:lnSpc>
                <a:spcPts val="3200"/>
              </a:lnSpc>
              <a:buFontTx/>
              <a:buChar char="•"/>
            </a:pPr>
            <a:r>
              <a:rPr lang="en-US" sz="2400" dirty="0" smtClean="0">
                <a:solidFill>
                  <a:srgbClr val="376092"/>
                </a:solidFill>
              </a:rPr>
              <a:t>Media hits continue to increase from 166 in 2009; 194 in 2010; and 184 through mid-October 2011.</a:t>
            </a:r>
          </a:p>
          <a:p>
            <a:pPr marL="342900" indent="-342900">
              <a:lnSpc>
                <a:spcPts val="3200"/>
              </a:lnSpc>
              <a:buFontTx/>
              <a:buChar char="•"/>
            </a:pPr>
            <a:r>
              <a:rPr lang="en-US" sz="2400" dirty="0">
                <a:solidFill>
                  <a:srgbClr val="376092"/>
                </a:solidFill>
              </a:rPr>
              <a:t>D</a:t>
            </a:r>
            <a:r>
              <a:rPr lang="en-US" sz="2400" dirty="0" smtClean="0">
                <a:solidFill>
                  <a:srgbClr val="376092"/>
                </a:solidFill>
              </a:rPr>
              <a:t>evelopment </a:t>
            </a:r>
            <a:r>
              <a:rPr lang="en-US" sz="2400" dirty="0">
                <a:solidFill>
                  <a:srgbClr val="376092"/>
                </a:solidFill>
              </a:rPr>
              <a:t>of a new </a:t>
            </a:r>
            <a:r>
              <a:rPr lang="en-US" sz="2400" dirty="0" smtClean="0">
                <a:solidFill>
                  <a:srgbClr val="376092"/>
                </a:solidFill>
              </a:rPr>
              <a:t>influencer marketing </a:t>
            </a:r>
            <a:r>
              <a:rPr lang="en-US" sz="2400" dirty="0">
                <a:solidFill>
                  <a:srgbClr val="376092"/>
                </a:solidFill>
              </a:rPr>
              <a:t>campaign targeted at </a:t>
            </a:r>
            <a:r>
              <a:rPr lang="en-US" sz="2400" dirty="0" smtClean="0">
                <a:solidFill>
                  <a:srgbClr val="376092"/>
                </a:solidFill>
              </a:rPr>
              <a:t>alumni, political, business</a:t>
            </a:r>
            <a:r>
              <a:rPr lang="en-US" sz="2400" dirty="0">
                <a:solidFill>
                  <a:srgbClr val="376092"/>
                </a:solidFill>
              </a:rPr>
              <a:t>, and opinion leaders (RFP </a:t>
            </a:r>
            <a:r>
              <a:rPr lang="en-US" sz="2400" dirty="0" smtClean="0">
                <a:solidFill>
                  <a:srgbClr val="376092"/>
                </a:solidFill>
              </a:rPr>
              <a:t>currently out) </a:t>
            </a:r>
            <a:r>
              <a:rPr lang="en-US" sz="2400" dirty="0">
                <a:solidFill>
                  <a:srgbClr val="376092"/>
                </a:solidFill>
              </a:rPr>
              <a:t>will have an impact on this effort.</a:t>
            </a:r>
          </a:p>
          <a:p>
            <a:pPr>
              <a:lnSpc>
                <a:spcPts val="3200"/>
              </a:lnSpc>
            </a:pP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6288</TotalTime>
  <Words>405</Words>
  <Application>Microsoft Macintosh PowerPoint</Application>
  <PresentationFormat>On-screen Show (4:3)</PresentationFormat>
  <Paragraphs>95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Indiana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Goal 2 Stakeholders Conference Presentation</dc:title>
  <dc:creator>user</dc:creator>
  <cp:keywords>Conference 2011, experiential learning</cp:keywords>
  <cp:lastModifiedBy>Tara Singer</cp:lastModifiedBy>
  <cp:revision>426</cp:revision>
  <dcterms:created xsi:type="dcterms:W3CDTF">2008-09-03T09:34:29Z</dcterms:created>
  <dcterms:modified xsi:type="dcterms:W3CDTF">2011-11-16T17:19:47Z</dcterms:modified>
</cp:coreProperties>
</file>