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3366FF"/>
    <a:srgbClr val="0F5BCB"/>
    <a:srgbClr val="1065E2"/>
    <a:srgbClr val="DFAA27"/>
    <a:srgbClr val="A2D668"/>
    <a:srgbClr val="0000CC"/>
    <a:srgbClr val="0033CC"/>
    <a:srgbClr val="223A58"/>
    <a:srgbClr val="27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9127" autoAdjust="0"/>
  </p:normalViewPr>
  <p:slideViewPr>
    <p:cSldViewPr>
      <p:cViewPr varScale="1">
        <p:scale>
          <a:sx n="71" d="100"/>
          <a:sy n="71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Climate Action Plan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– Initiative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2a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092885"/>
            <a:ext cx="3749040" cy="24954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1752600"/>
            <a:ext cx="5029200" cy="458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Over 60 faculty, staff, and students worked on the Climate Action Plan at ISU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Signed on to the American Colleges and Universities President’s Climate Commitment in 2007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Committed to reaching carbon neutrality by 2050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Working sustainability into the ISU curriculum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Saving the University money</a:t>
            </a:r>
            <a:endParaRPr lang="en-US" sz="2400" b="1" dirty="0">
              <a:solidFill>
                <a:srgbClr val="0053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733800"/>
            <a:ext cx="3740573" cy="24890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1661500"/>
            <a:ext cx="8343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Make </a:t>
            </a:r>
            <a:r>
              <a:rPr lang="en-US" sz="2400" dirty="0">
                <a:solidFill>
                  <a:srgbClr val="00539C"/>
                </a:solidFill>
              </a:rPr>
              <a:t>ISU a </a:t>
            </a:r>
            <a:r>
              <a:rPr lang="en-US" sz="2400" b="1" dirty="0">
                <a:solidFill>
                  <a:srgbClr val="00539C"/>
                </a:solidFill>
              </a:rPr>
              <a:t>carbon neutral campus </a:t>
            </a:r>
            <a:r>
              <a:rPr lang="en-US" sz="2400" b="1" dirty="0" smtClean="0">
                <a:solidFill>
                  <a:srgbClr val="00539C"/>
                </a:solidFill>
              </a:rPr>
              <a:t>by </a:t>
            </a:r>
            <a:r>
              <a:rPr lang="en-US" sz="2400" b="1" dirty="0">
                <a:solidFill>
                  <a:srgbClr val="00539C"/>
                </a:solidFill>
              </a:rPr>
              <a:t>2050 </a:t>
            </a:r>
            <a:r>
              <a:rPr lang="en-US" sz="2400" dirty="0">
                <a:solidFill>
                  <a:srgbClr val="00539C"/>
                </a:solidFill>
              </a:rPr>
              <a:t>through conservation and </a:t>
            </a:r>
            <a:r>
              <a:rPr lang="en-US" sz="2400" dirty="0" smtClean="0">
                <a:solidFill>
                  <a:srgbClr val="00539C"/>
                </a:solidFill>
              </a:rPr>
              <a:t>facilities </a:t>
            </a:r>
            <a:r>
              <a:rPr lang="en-US" sz="2400" dirty="0">
                <a:solidFill>
                  <a:srgbClr val="00539C"/>
                </a:solidFill>
              </a:rPr>
              <a:t>improvements.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Create </a:t>
            </a:r>
            <a:r>
              <a:rPr lang="en-US" sz="2400" dirty="0">
                <a:solidFill>
                  <a:srgbClr val="00539C"/>
                </a:solidFill>
              </a:rPr>
              <a:t>a </a:t>
            </a:r>
            <a:r>
              <a:rPr lang="en-US" sz="2400" b="1" dirty="0">
                <a:solidFill>
                  <a:srgbClr val="00539C"/>
                </a:solidFill>
              </a:rPr>
              <a:t>sustainability plan for the Wabash Valley </a:t>
            </a:r>
            <a:r>
              <a:rPr lang="en-US" sz="2400" dirty="0">
                <a:solidFill>
                  <a:srgbClr val="00539C"/>
                </a:solidFill>
              </a:rPr>
              <a:t>by working with government officials and private industry during the </a:t>
            </a:r>
            <a:r>
              <a:rPr lang="en-US" sz="2400" b="1" dirty="0">
                <a:solidFill>
                  <a:srgbClr val="00539C"/>
                </a:solidFill>
              </a:rPr>
              <a:t>Green Town conference </a:t>
            </a:r>
            <a:r>
              <a:rPr lang="en-US" sz="2400" dirty="0">
                <a:solidFill>
                  <a:srgbClr val="00539C"/>
                </a:solidFill>
              </a:rPr>
              <a:t>during Nov. 16-17, 2011.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Bring </a:t>
            </a:r>
            <a:r>
              <a:rPr lang="en-US" sz="2400" dirty="0">
                <a:solidFill>
                  <a:srgbClr val="00539C"/>
                </a:solidFill>
              </a:rPr>
              <a:t>more alternative energy sources to campus with </a:t>
            </a:r>
            <a:r>
              <a:rPr lang="en-US" sz="2400" b="1" dirty="0">
                <a:solidFill>
                  <a:srgbClr val="00539C"/>
                </a:solidFill>
              </a:rPr>
              <a:t>wind and solar installations</a:t>
            </a:r>
            <a:r>
              <a:rPr lang="en-US" sz="2400" dirty="0">
                <a:solidFill>
                  <a:srgbClr val="00539C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539C"/>
                </a:solidFill>
              </a:rPr>
              <a:t>I</a:t>
            </a:r>
            <a:r>
              <a:rPr lang="en-US" sz="2400" b="1" dirty="0" smtClean="0">
                <a:solidFill>
                  <a:srgbClr val="00539C"/>
                </a:solidFill>
              </a:rPr>
              <a:t>ntegrate </a:t>
            </a:r>
            <a:r>
              <a:rPr lang="en-US" sz="2400" b="1" dirty="0">
                <a:solidFill>
                  <a:srgbClr val="00539C"/>
                </a:solidFill>
              </a:rPr>
              <a:t>sustainability into the curriculum</a:t>
            </a:r>
            <a:r>
              <a:rPr lang="en-US" sz="2400" dirty="0">
                <a:solidFill>
                  <a:srgbClr val="00539C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Present </a:t>
            </a:r>
            <a:r>
              <a:rPr lang="en-US" sz="2400" dirty="0">
                <a:solidFill>
                  <a:srgbClr val="00539C"/>
                </a:solidFill>
              </a:rPr>
              <a:t>findings of our sustainability efforts at </a:t>
            </a:r>
            <a:r>
              <a:rPr lang="en-US" sz="2400" b="1" dirty="0">
                <a:solidFill>
                  <a:srgbClr val="00539C"/>
                </a:solidFill>
              </a:rPr>
              <a:t>national conferences</a:t>
            </a:r>
            <a:r>
              <a:rPr lang="en-US" sz="2400" dirty="0">
                <a:solidFill>
                  <a:srgbClr val="00539C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Increase </a:t>
            </a:r>
            <a:r>
              <a:rPr lang="en-US" sz="2400" dirty="0">
                <a:solidFill>
                  <a:srgbClr val="00539C"/>
                </a:solidFill>
              </a:rPr>
              <a:t>student enthusiasm </a:t>
            </a:r>
            <a:r>
              <a:rPr lang="en-US" sz="2400" dirty="0" smtClean="0">
                <a:solidFill>
                  <a:srgbClr val="00539C"/>
                </a:solidFill>
              </a:rPr>
              <a:t>toward</a:t>
            </a:r>
            <a:br>
              <a:rPr lang="en-US" sz="2400" dirty="0" smtClean="0">
                <a:solidFill>
                  <a:srgbClr val="00539C"/>
                </a:solidFill>
              </a:rPr>
            </a:br>
            <a:r>
              <a:rPr lang="en-US" sz="2400" dirty="0" smtClean="0">
                <a:solidFill>
                  <a:srgbClr val="00539C"/>
                </a:solidFill>
              </a:rPr>
              <a:t>green </a:t>
            </a:r>
            <a:r>
              <a:rPr lang="en-US" sz="2400" dirty="0">
                <a:solidFill>
                  <a:srgbClr val="00539C"/>
                </a:solidFill>
              </a:rPr>
              <a:t>issues with our </a:t>
            </a:r>
            <a:r>
              <a:rPr lang="en-US" sz="2400" b="1" dirty="0">
                <a:solidFill>
                  <a:srgbClr val="00539C"/>
                </a:solidFill>
              </a:rPr>
              <a:t>Compete for </a:t>
            </a:r>
            <a:r>
              <a:rPr lang="en-US" sz="2400" b="1" dirty="0" smtClean="0">
                <a:solidFill>
                  <a:srgbClr val="00539C"/>
                </a:solidFill>
              </a:rPr>
              <a:t/>
            </a:r>
            <a:br>
              <a:rPr lang="en-US" sz="2400" b="1" dirty="0" smtClean="0">
                <a:solidFill>
                  <a:srgbClr val="00539C"/>
                </a:solidFill>
              </a:rPr>
            </a:br>
            <a:r>
              <a:rPr lang="en-US" sz="2400" b="1" dirty="0" smtClean="0">
                <a:solidFill>
                  <a:srgbClr val="00539C"/>
                </a:solidFill>
              </a:rPr>
              <a:t>the </a:t>
            </a:r>
            <a:r>
              <a:rPr lang="en-US" sz="2400" b="1" dirty="0">
                <a:solidFill>
                  <a:srgbClr val="00539C"/>
                </a:solidFill>
              </a:rPr>
              <a:t>Green</a:t>
            </a:r>
            <a:r>
              <a:rPr lang="en-US" sz="2400" dirty="0">
                <a:solidFill>
                  <a:srgbClr val="00539C"/>
                </a:solidFill>
              </a:rPr>
              <a:t> and </a:t>
            </a:r>
            <a:r>
              <a:rPr lang="en-US" sz="2400" b="1" dirty="0">
                <a:solidFill>
                  <a:srgbClr val="00539C"/>
                </a:solidFill>
              </a:rPr>
              <a:t>Earth Day </a:t>
            </a:r>
            <a:r>
              <a:rPr lang="en-US" sz="2400" dirty="0">
                <a:solidFill>
                  <a:srgbClr val="00539C"/>
                </a:solidFill>
              </a:rPr>
              <a:t>events.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4081" r="15152" b="30784"/>
          <a:stretch/>
        </p:blipFill>
        <p:spPr>
          <a:xfrm>
            <a:off x="5257800" y="4928540"/>
            <a:ext cx="3886200" cy="17891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Benchmarks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82530"/>
            <a:ext cx="8305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 Table of your benchmark sheet here please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1647" r="6164" b="14379"/>
          <a:stretch/>
        </p:blipFill>
        <p:spPr>
          <a:xfrm>
            <a:off x="228600" y="990600"/>
            <a:ext cx="8610600" cy="56008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Discussion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8915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539C"/>
                </a:solidFill>
              </a:rPr>
              <a:t>Our </a:t>
            </a:r>
            <a:r>
              <a:rPr lang="en-US" sz="2000" b="1" dirty="0">
                <a:solidFill>
                  <a:srgbClr val="00539C"/>
                </a:solidFill>
              </a:rPr>
              <a:t>Climate Action Plan Student Leadership Team </a:t>
            </a:r>
            <a:r>
              <a:rPr lang="en-US" sz="2000" dirty="0">
                <a:solidFill>
                  <a:srgbClr val="00539C"/>
                </a:solidFill>
              </a:rPr>
              <a:t>has been working to promote ISU's sustainability initiative since the summer of 2010.  </a:t>
            </a:r>
            <a:endParaRPr lang="en-US" sz="2000" dirty="0" smtClean="0">
              <a:solidFill>
                <a:srgbClr val="00539C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C"/>
                </a:solidFill>
              </a:rPr>
              <a:t>We have </a:t>
            </a:r>
            <a:r>
              <a:rPr lang="en-US" sz="2000" b="1" dirty="0" smtClean="0">
                <a:solidFill>
                  <a:srgbClr val="00539C"/>
                </a:solidFill>
              </a:rPr>
              <a:t>reduce </a:t>
            </a:r>
            <a:r>
              <a:rPr lang="en-US" sz="2000" b="1" dirty="0">
                <a:solidFill>
                  <a:srgbClr val="00539C"/>
                </a:solidFill>
              </a:rPr>
              <a:t>ISU's carbon emissions by 10% </a:t>
            </a:r>
            <a:r>
              <a:rPr lang="en-US" sz="2000" dirty="0">
                <a:solidFill>
                  <a:srgbClr val="00539C"/>
                </a:solidFill>
              </a:rPr>
              <a:t>since our last carbon footprint </a:t>
            </a:r>
            <a:r>
              <a:rPr lang="en-US" sz="2000" dirty="0" smtClean="0">
                <a:solidFill>
                  <a:srgbClr val="00539C"/>
                </a:solidFill>
              </a:rPr>
              <a:t>analysis that was completed two years ago.  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C"/>
                </a:solidFill>
              </a:rPr>
              <a:t>ISU </a:t>
            </a:r>
            <a:r>
              <a:rPr lang="en-US" sz="2000" dirty="0">
                <a:solidFill>
                  <a:srgbClr val="00539C"/>
                </a:solidFill>
              </a:rPr>
              <a:t>is currently </a:t>
            </a:r>
            <a:r>
              <a:rPr lang="en-US" sz="2000" b="1" dirty="0">
                <a:solidFill>
                  <a:srgbClr val="00539C"/>
                </a:solidFill>
              </a:rPr>
              <a:t>emits about half of the carbon that we emitted in </a:t>
            </a:r>
            <a:r>
              <a:rPr lang="en-US" sz="2000" b="1" dirty="0" smtClean="0">
                <a:solidFill>
                  <a:srgbClr val="00539C"/>
                </a:solidFill>
              </a:rPr>
              <a:t>1990</a:t>
            </a:r>
            <a:r>
              <a:rPr lang="en-US" sz="2000" dirty="0" smtClean="0">
                <a:solidFill>
                  <a:srgbClr val="00539C"/>
                </a:solidFill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539C"/>
                </a:solidFill>
              </a:rPr>
              <a:t>Compete </a:t>
            </a:r>
            <a:r>
              <a:rPr lang="en-US" sz="2000" b="1" dirty="0">
                <a:solidFill>
                  <a:srgbClr val="00539C"/>
                </a:solidFill>
              </a:rPr>
              <a:t>for the Green </a:t>
            </a:r>
            <a:r>
              <a:rPr lang="en-US" sz="2000" dirty="0">
                <a:solidFill>
                  <a:srgbClr val="00539C"/>
                </a:solidFill>
              </a:rPr>
              <a:t>competition between residence halls </a:t>
            </a:r>
            <a:r>
              <a:rPr lang="en-US" sz="2000" dirty="0" smtClean="0">
                <a:solidFill>
                  <a:srgbClr val="00539C"/>
                </a:solidFill>
              </a:rPr>
              <a:t>(Energy </a:t>
            </a:r>
            <a:r>
              <a:rPr lang="en-US" sz="2000" dirty="0">
                <a:solidFill>
                  <a:srgbClr val="00539C"/>
                </a:solidFill>
              </a:rPr>
              <a:t>Conservation Competition and the national </a:t>
            </a:r>
            <a:r>
              <a:rPr lang="en-US" sz="2000" dirty="0" err="1">
                <a:solidFill>
                  <a:srgbClr val="00539C"/>
                </a:solidFill>
              </a:rPr>
              <a:t>Recyclemania</a:t>
            </a:r>
            <a:r>
              <a:rPr lang="en-US" sz="2000" dirty="0">
                <a:solidFill>
                  <a:srgbClr val="00539C"/>
                </a:solidFill>
              </a:rPr>
              <a:t> </a:t>
            </a:r>
            <a:r>
              <a:rPr lang="en-US" sz="2000" dirty="0" smtClean="0">
                <a:solidFill>
                  <a:srgbClr val="00539C"/>
                </a:solidFill>
              </a:rPr>
              <a:t>competition) saved </a:t>
            </a:r>
            <a:r>
              <a:rPr lang="en-US" sz="2000" b="1" dirty="0" smtClean="0">
                <a:solidFill>
                  <a:srgbClr val="00539C"/>
                </a:solidFill>
              </a:rPr>
              <a:t>$22,000.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539C"/>
                </a:solidFill>
              </a:rPr>
              <a:t>T</a:t>
            </a:r>
            <a:r>
              <a:rPr lang="en-US" sz="2000" b="1" dirty="0" smtClean="0">
                <a:solidFill>
                  <a:srgbClr val="00539C"/>
                </a:solidFill>
              </a:rPr>
              <a:t>wo </a:t>
            </a:r>
            <a:r>
              <a:rPr lang="en-US" sz="2000" b="1" dirty="0">
                <a:solidFill>
                  <a:srgbClr val="00539C"/>
                </a:solidFill>
              </a:rPr>
              <a:t>oral </a:t>
            </a:r>
            <a:r>
              <a:rPr lang="en-US" sz="2000" b="1" dirty="0" smtClean="0">
                <a:solidFill>
                  <a:srgbClr val="00539C"/>
                </a:solidFill>
              </a:rPr>
              <a:t>presentations on sustainability</a:t>
            </a:r>
            <a:endParaRPr lang="en-US" sz="2000" dirty="0">
              <a:solidFill>
                <a:srgbClr val="00539C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539C"/>
                </a:solidFill>
              </a:rPr>
              <a:t>T</a:t>
            </a:r>
            <a:r>
              <a:rPr lang="en-US" sz="2000" b="1" dirty="0" smtClean="0">
                <a:solidFill>
                  <a:srgbClr val="00539C"/>
                </a:solidFill>
              </a:rPr>
              <a:t>wo </a:t>
            </a:r>
            <a:r>
              <a:rPr lang="en-US" sz="2000" b="1" dirty="0">
                <a:solidFill>
                  <a:srgbClr val="00539C"/>
                </a:solidFill>
              </a:rPr>
              <a:t>poster presentations</a:t>
            </a:r>
            <a:r>
              <a:rPr lang="en-US" sz="2000" dirty="0">
                <a:solidFill>
                  <a:srgbClr val="00539C"/>
                </a:solidFill>
              </a:rPr>
              <a:t> on </a:t>
            </a:r>
            <a:r>
              <a:rPr lang="en-US" sz="2000" dirty="0" smtClean="0">
                <a:solidFill>
                  <a:srgbClr val="00539C"/>
                </a:solidFill>
              </a:rPr>
              <a:t>sustainability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C"/>
                </a:solidFill>
              </a:rPr>
              <a:t>Invited </a:t>
            </a:r>
            <a:r>
              <a:rPr lang="en-US" sz="2000" dirty="0">
                <a:solidFill>
                  <a:srgbClr val="00539C"/>
                </a:solidFill>
              </a:rPr>
              <a:t>to present </a:t>
            </a:r>
            <a:r>
              <a:rPr lang="en-US" sz="2000" dirty="0" smtClean="0">
                <a:solidFill>
                  <a:srgbClr val="00539C"/>
                </a:solidFill>
              </a:rPr>
              <a:t>at M</a:t>
            </a:r>
            <a:r>
              <a:rPr lang="en-US" sz="2000" b="1" dirty="0" smtClean="0">
                <a:solidFill>
                  <a:srgbClr val="00539C"/>
                </a:solidFill>
              </a:rPr>
              <a:t>adonna University, </a:t>
            </a:r>
            <a:r>
              <a:rPr lang="en-US" sz="2000" dirty="0" err="1" smtClean="0">
                <a:solidFill>
                  <a:srgbClr val="00539C"/>
                </a:solidFill>
              </a:rPr>
              <a:t>Mi</a:t>
            </a:r>
            <a:r>
              <a:rPr lang="en-US" sz="2000" dirty="0" smtClean="0">
                <a:solidFill>
                  <a:srgbClr val="00539C"/>
                </a:solidFill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C"/>
                </a:solidFill>
              </a:rPr>
              <a:t>Working with the Indiana Green Campus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71" y="4038600"/>
            <a:ext cx="3294529" cy="2545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539C"/>
                </a:solidFill>
                <a:latin typeface="+mj-lt"/>
              </a:rPr>
              <a:t>The CAP has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brought together sustainability efforts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on campus and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increased awareness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of 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sustainability.  </a:t>
            </a: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Lead to the Unbounded Possibilities Initiative proposal for the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Institute for Community Sustainability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.</a:t>
            </a: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Thousands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of students have experienced sustainability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projects at ISU through classes in multiple disciplines.  </a:t>
            </a:r>
            <a:endParaRPr lang="en-US" sz="2400" dirty="0" smtClean="0">
              <a:solidFill>
                <a:srgbClr val="00539C"/>
              </a:solidFill>
              <a:latin typeface="+mj-lt"/>
            </a:endParaRP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Moving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forward, we would like to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increase collaboration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with other sustainable institutions in the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Wabash Valley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to create a 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sustainability plan for our community </a:t>
            </a:r>
            <a:r>
              <a:rPr lang="en-US" sz="2400" dirty="0">
                <a:solidFill>
                  <a:srgbClr val="00539C"/>
                </a:solidFill>
                <a:latin typeface="+mj-lt"/>
              </a:rPr>
              <a:t>which in turn will increase the number of significant experiential learning opportunities for ISU students.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366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Windows User</cp:lastModifiedBy>
  <cp:revision>428</cp:revision>
  <dcterms:created xsi:type="dcterms:W3CDTF">2008-09-03T09:34:29Z</dcterms:created>
  <dcterms:modified xsi:type="dcterms:W3CDTF">2011-11-14T20:07:21Z</dcterms:modified>
</cp:coreProperties>
</file>