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8"/>
  </p:notesMasterIdLst>
  <p:handoutMasterIdLst>
    <p:handoutMasterId r:id="rId9"/>
  </p:handoutMasterIdLst>
  <p:sldIdLst>
    <p:sldId id="458" r:id="rId2"/>
    <p:sldId id="460" r:id="rId3"/>
    <p:sldId id="409" r:id="rId4"/>
    <p:sldId id="461" r:id="rId5"/>
    <p:sldId id="462" r:id="rId6"/>
    <p:sldId id="463" r:id="rId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39C"/>
    <a:srgbClr val="3366FF"/>
    <a:srgbClr val="0F5BCB"/>
    <a:srgbClr val="1065E2"/>
    <a:srgbClr val="DFAA27"/>
    <a:srgbClr val="A2D668"/>
    <a:srgbClr val="0000CC"/>
    <a:srgbClr val="0033CC"/>
    <a:srgbClr val="223A58"/>
    <a:srgbClr val="271A8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006" autoAdjust="0"/>
    <p:restoredTop sz="70102" autoAdjust="0"/>
  </p:normalViewPr>
  <p:slideViewPr>
    <p:cSldViewPr>
      <p:cViewPr varScale="1">
        <p:scale>
          <a:sx n="79" d="100"/>
          <a:sy n="79" d="100"/>
        </p:scale>
        <p:origin x="-1494" y="-84"/>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notesViewPr>
    <p:cSldViewPr>
      <p:cViewPr varScale="1">
        <p:scale>
          <a:sx n="59" d="100"/>
          <a:sy n="59" d="100"/>
        </p:scale>
        <p:origin x="-2508" y="-78"/>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1433" tIns="45717" rIns="91433" bIns="45717" rtlCol="0"/>
          <a:lstStyle>
            <a:lvl1pPr algn="l">
              <a:defRPr sz="1200"/>
            </a:lvl1pPr>
          </a:lstStyle>
          <a:p>
            <a:endParaRPr lang="en-US" dirty="0"/>
          </a:p>
        </p:txBody>
      </p:sp>
      <p:sp>
        <p:nvSpPr>
          <p:cNvPr id="3" name="Date Placeholder 2"/>
          <p:cNvSpPr>
            <a:spLocks noGrp="1"/>
          </p:cNvSpPr>
          <p:nvPr>
            <p:ph type="dt" sz="quarter" idx="1"/>
          </p:nvPr>
        </p:nvSpPr>
        <p:spPr>
          <a:xfrm>
            <a:off x="3884613" y="1"/>
            <a:ext cx="2971800" cy="464820"/>
          </a:xfrm>
          <a:prstGeom prst="rect">
            <a:avLst/>
          </a:prstGeom>
        </p:spPr>
        <p:txBody>
          <a:bodyPr vert="horz" lIns="91433" tIns="45717" rIns="91433" bIns="45717" rtlCol="0"/>
          <a:lstStyle>
            <a:lvl1pPr algn="r">
              <a:defRPr sz="1200"/>
            </a:lvl1pPr>
          </a:lstStyle>
          <a:p>
            <a:fld id="{BF42AE4F-E4DC-418F-9109-67191A9FA07D}" type="datetimeFigureOut">
              <a:rPr lang="en-US" smtClean="0"/>
              <a:pPr/>
              <a:t>11/8/2011</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33" tIns="45717" rIns="91433" bIns="4571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33" tIns="45717" rIns="91433" bIns="45717" rtlCol="0" anchor="b"/>
          <a:lstStyle>
            <a:lvl1pPr algn="r">
              <a:defRPr sz="1200"/>
            </a:lvl1pPr>
          </a:lstStyle>
          <a:p>
            <a:fld id="{D147F2EC-B7C8-4DC2-96AB-D70DCB41E86C}" type="slidenum">
              <a:rPr lang="en-US" smtClean="0"/>
              <a:pPr/>
              <a:t>‹#›</a:t>
            </a:fld>
            <a:endParaRPr lang="en-US" dirty="0"/>
          </a:p>
        </p:txBody>
      </p:sp>
    </p:spTree>
    <p:extLst>
      <p:ext uri="{BB962C8B-B14F-4D97-AF65-F5344CB8AC3E}">
        <p14:creationId xmlns:p14="http://schemas.microsoft.com/office/powerpoint/2010/main" xmlns="" val="822490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1433" tIns="45717" rIns="91433" bIns="45717" rtlCol="0"/>
          <a:lstStyle>
            <a:lvl1pPr algn="l">
              <a:defRPr sz="1200"/>
            </a:lvl1pPr>
          </a:lstStyle>
          <a:p>
            <a:endParaRPr lang="en-US" dirty="0"/>
          </a:p>
        </p:txBody>
      </p:sp>
      <p:sp>
        <p:nvSpPr>
          <p:cNvPr id="3" name="Date Placeholder 2"/>
          <p:cNvSpPr>
            <a:spLocks noGrp="1"/>
          </p:cNvSpPr>
          <p:nvPr>
            <p:ph type="dt" idx="1"/>
          </p:nvPr>
        </p:nvSpPr>
        <p:spPr>
          <a:xfrm>
            <a:off x="3884613" y="1"/>
            <a:ext cx="2971800" cy="464820"/>
          </a:xfrm>
          <a:prstGeom prst="rect">
            <a:avLst/>
          </a:prstGeom>
        </p:spPr>
        <p:txBody>
          <a:bodyPr vert="horz" lIns="91433" tIns="45717" rIns="91433" bIns="45717" rtlCol="0"/>
          <a:lstStyle>
            <a:lvl1pPr algn="r">
              <a:defRPr sz="1200"/>
            </a:lvl1pPr>
          </a:lstStyle>
          <a:p>
            <a:fld id="{FCAC45DE-260D-40A4-B6BB-97393EAF39BD}" type="datetimeFigureOut">
              <a:rPr lang="en-US" smtClean="0"/>
              <a:pPr/>
              <a:t>11/8/2011</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33" tIns="45717" rIns="91433" bIns="45717"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33" tIns="45717" rIns="91433" bIns="4571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33" tIns="45717" rIns="91433" bIns="4571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33" tIns="45717" rIns="91433" bIns="45717" rtlCol="0" anchor="b"/>
          <a:lstStyle>
            <a:lvl1pPr algn="r">
              <a:defRPr sz="1200"/>
            </a:lvl1pPr>
          </a:lstStyle>
          <a:p>
            <a:fld id="{77F8F1CE-3D5D-40F4-A740-2573B21D4F13}" type="slidenum">
              <a:rPr lang="en-US" smtClean="0"/>
              <a:pPr/>
              <a:t>‹#›</a:t>
            </a:fld>
            <a:endParaRPr lang="en-US" dirty="0"/>
          </a:p>
        </p:txBody>
      </p:sp>
    </p:spTree>
    <p:extLst>
      <p:ext uri="{BB962C8B-B14F-4D97-AF65-F5344CB8AC3E}">
        <p14:creationId xmlns:p14="http://schemas.microsoft.com/office/powerpoint/2010/main" xmlns="" val="3019349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a:t>
            </a:fld>
            <a:endParaRPr lang="en-US" dirty="0">
              <a:solidFill>
                <a:prstClr val="black"/>
              </a:solidFill>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2</a:t>
            </a:fld>
            <a:endParaRPr lang="en-US" dirty="0">
              <a:solidFill>
                <a:prstClr val="black"/>
              </a:solidFill>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3</a:t>
            </a:fld>
            <a:endParaRPr lang="en-US" dirty="0">
              <a:solidFill>
                <a:prstClr val="black"/>
              </a:solidFill>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4</a:t>
            </a:fld>
            <a:endParaRPr lang="en-US" dirty="0">
              <a:solidFill>
                <a:prstClr val="black"/>
              </a:solidFill>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5</a:t>
            </a:fld>
            <a:endParaRPr lang="en-US" dirty="0">
              <a:solidFill>
                <a:prstClr val="black"/>
              </a:solidFill>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6</a:t>
            </a:fld>
            <a:endParaRPr lang="en-US" dirty="0">
              <a:solidFill>
                <a:prstClr val="black"/>
              </a:solidFill>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5E8BC20-E0BC-4269-8E19-E284F867C529}" type="datetimeFigureOut">
              <a:rPr lang="en-US">
                <a:solidFill>
                  <a:prstClr val="black">
                    <a:tint val="75000"/>
                  </a:prstClr>
                </a:solidFill>
              </a:rPr>
              <a:pPr>
                <a:defRPr/>
              </a:pPr>
              <a:t>11/8/2011</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08D46E33-75D6-443A-8888-B582B4647012}"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B70DA4F1-D0C4-4DE0-B1B6-CBF518E6D811}" type="datetimeFigureOut">
              <a:rPr lang="en-US">
                <a:solidFill>
                  <a:prstClr val="black">
                    <a:tint val="75000"/>
                  </a:prstClr>
                </a:solidFill>
              </a:rPr>
              <a:pPr>
                <a:defRPr/>
              </a:pPr>
              <a:t>11/8/2011</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25D1F75-B864-48E3-AD03-3FEF8280853B}" type="slidenum">
              <a:rPr lang="en-US">
                <a:solidFill>
                  <a:prstClr val="black">
                    <a:tint val="75000"/>
                  </a:prstClr>
                </a:solidFill>
              </a:rPr>
              <a:pPr>
                <a:defRPr/>
              </a:p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88" r:id="rId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1" descr="campus1.jpg"/>
          <p:cNvPicPr>
            <a:picLocks noChangeAspect="1"/>
          </p:cNvPicPr>
          <p:nvPr/>
        </p:nvPicPr>
        <p:blipFill>
          <a:blip r:embed="rId3" cstate="print"/>
          <a:srcRect t="9454"/>
          <a:stretch>
            <a:fillRect/>
          </a:stretch>
        </p:blipFill>
        <p:spPr bwMode="auto">
          <a:xfrm>
            <a:off x="4572000" y="1"/>
            <a:ext cx="4572000" cy="2919341"/>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b="1788"/>
          <a:stretch>
            <a:fillRect/>
          </a:stretch>
        </p:blipFill>
        <p:spPr bwMode="auto">
          <a:xfrm>
            <a:off x="0" y="0"/>
            <a:ext cx="4495800" cy="6858000"/>
          </a:xfrm>
          <a:prstGeom prst="rect">
            <a:avLst/>
          </a:prstGeom>
          <a:noFill/>
          <a:ln w="9525">
            <a:noFill/>
            <a:miter lim="800000"/>
            <a:headEnd/>
            <a:tailEnd/>
          </a:ln>
          <a:effectLst/>
        </p:spPr>
      </p:pic>
      <p:cxnSp>
        <p:nvCxnSpPr>
          <p:cNvPr id="11" name="Straight Connector 10"/>
          <p:cNvCxnSpPr/>
          <p:nvPr/>
        </p:nvCxnSpPr>
        <p:spPr>
          <a:xfrm rot="5400000">
            <a:off x="1066800" y="3429000"/>
            <a:ext cx="6858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pic>
        <p:nvPicPr>
          <p:cNvPr id="16" name="Picture 15" descr="ISU_logo.2.jpg"/>
          <p:cNvPicPr>
            <a:picLocks noChangeAspect="1"/>
          </p:cNvPicPr>
          <p:nvPr/>
        </p:nvPicPr>
        <p:blipFill>
          <a:blip r:embed="rId5" cstate="print"/>
          <a:stretch>
            <a:fillRect/>
          </a:stretch>
        </p:blipFill>
        <p:spPr>
          <a:xfrm>
            <a:off x="6858001" y="6019801"/>
            <a:ext cx="1957203" cy="590423"/>
          </a:xfrm>
          <a:prstGeom prst="rect">
            <a:avLst/>
          </a:prstGeom>
        </p:spPr>
      </p:pic>
      <p:sp>
        <p:nvSpPr>
          <p:cNvPr id="9" name="TextBox 8"/>
          <p:cNvSpPr txBox="1"/>
          <p:nvPr/>
        </p:nvSpPr>
        <p:spPr>
          <a:xfrm>
            <a:off x="2590800" y="2895601"/>
            <a:ext cx="6553200" cy="907197"/>
          </a:xfrm>
          <a:prstGeom prst="rect">
            <a:avLst/>
          </a:prstGeom>
          <a:solidFill>
            <a:srgbClr val="0F5BCB">
              <a:alpha val="96000"/>
            </a:srgbClr>
          </a:solidFill>
          <a:ln w="38100">
            <a:solidFill>
              <a:schemeClr val="bg1"/>
            </a:solidFill>
          </a:ln>
        </p:spPr>
        <p:txBody>
          <a:bodyPr wrap="square" lIns="0" tIns="91440" rIns="0" bIns="182880" rtlCol="0" anchor="ctr" anchorCtr="1">
            <a:noAutofit/>
          </a:bodyPr>
          <a:lstStyle/>
          <a:p>
            <a:pPr algn="ctr"/>
            <a:r>
              <a:rPr lang="en-US" sz="6000" i="1" spc="-90" dirty="0" smtClean="0">
                <a:solidFill>
                  <a:prstClr val="white"/>
                </a:solidFill>
                <a:latin typeface="Garamond" pitchFamily="18" charset="0"/>
              </a:rPr>
              <a:t>The </a:t>
            </a:r>
            <a:r>
              <a:rPr lang="en-US" sz="6000" i="1" spc="-250" dirty="0" smtClean="0">
                <a:solidFill>
                  <a:prstClr val="white"/>
                </a:solidFill>
                <a:latin typeface="Garamond" pitchFamily="18" charset="0"/>
              </a:rPr>
              <a:t>Pa</a:t>
            </a:r>
            <a:r>
              <a:rPr lang="en-US" sz="6000" i="1" spc="-90" dirty="0" smtClean="0">
                <a:solidFill>
                  <a:prstClr val="white"/>
                </a:solidFill>
                <a:latin typeface="Garamond" pitchFamily="18" charset="0"/>
              </a:rPr>
              <a:t>thway to </a:t>
            </a:r>
            <a:r>
              <a:rPr lang="en-US" sz="6000" i="1" spc="-400" dirty="0" smtClean="0">
                <a:solidFill>
                  <a:prstClr val="white"/>
                </a:solidFill>
                <a:latin typeface="Garamond" pitchFamily="18" charset="0"/>
              </a:rPr>
              <a:t>Su</a:t>
            </a:r>
            <a:r>
              <a:rPr lang="en-US" sz="6000" i="1" spc="-90" dirty="0" smtClean="0">
                <a:solidFill>
                  <a:prstClr val="white"/>
                </a:solidFill>
                <a:latin typeface="Garamond" pitchFamily="18" charset="0"/>
              </a:rPr>
              <a:t>ccess</a:t>
            </a:r>
            <a:endParaRPr lang="en-US" sz="6000" i="1" spc="-90" dirty="0">
              <a:solidFill>
                <a:prstClr val="white"/>
              </a:solidFill>
              <a:latin typeface="Garamond" pitchFamily="18" charset="0"/>
            </a:endParaRPr>
          </a:p>
        </p:txBody>
      </p:sp>
      <p:sp>
        <p:nvSpPr>
          <p:cNvPr id="10" name="TextBox 9"/>
          <p:cNvSpPr txBox="1"/>
          <p:nvPr/>
        </p:nvSpPr>
        <p:spPr>
          <a:xfrm>
            <a:off x="4648200" y="4572000"/>
            <a:ext cx="4495800" cy="1323439"/>
          </a:xfrm>
          <a:prstGeom prst="rect">
            <a:avLst/>
          </a:prstGeom>
          <a:noFill/>
        </p:spPr>
        <p:txBody>
          <a:bodyPr wrap="square" rtlCol="0">
            <a:spAutoFit/>
          </a:bodyPr>
          <a:lstStyle/>
          <a:p>
            <a:pPr algn="ctr">
              <a:lnSpc>
                <a:spcPts val="3200"/>
              </a:lnSpc>
            </a:pPr>
            <a:r>
              <a:rPr lang="en-US" sz="2800" b="1" dirty="0" smtClean="0">
                <a:solidFill>
                  <a:srgbClr val="00539C"/>
                </a:solidFill>
                <a:latin typeface="+mj-lt"/>
              </a:rPr>
              <a:t>Expand the Diversity Found in the Composition of the Faculty and Staff</a:t>
            </a:r>
            <a:endParaRPr lang="en-US" sz="2800" dirty="0"/>
          </a:p>
        </p:txBody>
      </p:sp>
      <p:sp>
        <p:nvSpPr>
          <p:cNvPr id="12" name="TextBox 11"/>
          <p:cNvSpPr txBox="1"/>
          <p:nvPr/>
        </p:nvSpPr>
        <p:spPr>
          <a:xfrm>
            <a:off x="4648200" y="3962400"/>
            <a:ext cx="4495800" cy="508473"/>
          </a:xfrm>
          <a:prstGeom prst="rect">
            <a:avLst/>
          </a:prstGeom>
          <a:noFill/>
        </p:spPr>
        <p:txBody>
          <a:bodyPr wrap="square" rtlCol="0">
            <a:spAutoFit/>
          </a:bodyPr>
          <a:lstStyle/>
          <a:p>
            <a:pPr algn="ctr">
              <a:lnSpc>
                <a:spcPts val="3200"/>
              </a:lnSpc>
            </a:pPr>
            <a:r>
              <a:rPr lang="en-US" sz="3200" b="1" dirty="0" smtClean="0">
                <a:solidFill>
                  <a:srgbClr val="00539C"/>
                </a:solidFill>
                <a:latin typeface="+mj-lt"/>
              </a:rPr>
              <a:t>Goal 6 – Initiative 4</a:t>
            </a:r>
            <a:endParaRPr lang="en-US" sz="24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6" name="TextBox 15"/>
          <p:cNvSpPr txBox="1"/>
          <p:nvPr/>
        </p:nvSpPr>
        <p:spPr>
          <a:xfrm>
            <a:off x="3962400" y="1066800"/>
            <a:ext cx="5029200" cy="508473"/>
          </a:xfrm>
          <a:prstGeom prst="rect">
            <a:avLst/>
          </a:prstGeom>
          <a:noFill/>
        </p:spPr>
        <p:txBody>
          <a:bodyPr wrap="square" rtlCol="0">
            <a:spAutoFit/>
          </a:bodyPr>
          <a:lstStyle/>
          <a:p>
            <a:pPr algn="ctr">
              <a:lnSpc>
                <a:spcPts val="3200"/>
              </a:lnSpc>
            </a:pPr>
            <a:r>
              <a:rPr lang="en-US" sz="3200" b="1" dirty="0" smtClean="0">
                <a:solidFill>
                  <a:srgbClr val="00539C"/>
                </a:solidFill>
                <a:latin typeface="+mj-lt"/>
              </a:rPr>
              <a:t>Introduction &amp; Purpose</a:t>
            </a:r>
            <a:endParaRPr lang="en-US" sz="2400" dirty="0"/>
          </a:p>
        </p:txBody>
      </p:sp>
      <p:sp>
        <p:nvSpPr>
          <p:cNvPr id="17" name="TextBox 16"/>
          <p:cNvSpPr txBox="1"/>
          <p:nvPr/>
        </p:nvSpPr>
        <p:spPr>
          <a:xfrm>
            <a:off x="4038600" y="1600200"/>
            <a:ext cx="5105400" cy="523220"/>
          </a:xfrm>
          <a:prstGeom prst="rect">
            <a:avLst/>
          </a:prstGeom>
          <a:noFill/>
        </p:spPr>
        <p:txBody>
          <a:bodyPr wrap="square" rtlCol="0">
            <a:spAutoFit/>
          </a:bodyPr>
          <a:lstStyle/>
          <a:p>
            <a:endParaRPr lang="en-US" sz="2800" dirty="0" smtClean="0"/>
          </a:p>
        </p:txBody>
      </p:sp>
      <p:pic>
        <p:nvPicPr>
          <p:cNvPr id="10" name="Picture 9" descr="Pic for Scholar Col Day page.jpg"/>
          <p:cNvPicPr>
            <a:picLocks noChangeAspect="1"/>
          </p:cNvPicPr>
          <p:nvPr/>
        </p:nvPicPr>
        <p:blipFill>
          <a:blip r:embed="rId3" cstate="print"/>
          <a:stretch>
            <a:fillRect/>
          </a:stretch>
        </p:blipFill>
        <p:spPr>
          <a:xfrm>
            <a:off x="0" y="914400"/>
            <a:ext cx="4010526" cy="2667000"/>
          </a:xfrm>
          <a:prstGeom prst="rect">
            <a:avLst/>
          </a:prstGeom>
        </p:spPr>
      </p:pic>
      <p:pic>
        <p:nvPicPr>
          <p:cNvPr id="12" name="Picture 11" descr="Pic for Resources page.jpg"/>
          <p:cNvPicPr>
            <a:picLocks noChangeAspect="1"/>
          </p:cNvPicPr>
          <p:nvPr/>
        </p:nvPicPr>
        <p:blipFill>
          <a:blip r:embed="rId4" cstate="print"/>
          <a:stretch>
            <a:fillRect/>
          </a:stretch>
        </p:blipFill>
        <p:spPr>
          <a:xfrm>
            <a:off x="0" y="3810000"/>
            <a:ext cx="3975652" cy="2590800"/>
          </a:xfrm>
          <a:prstGeom prst="rect">
            <a:avLst/>
          </a:prstGeom>
        </p:spPr>
      </p:pic>
      <p:sp>
        <p:nvSpPr>
          <p:cNvPr id="15" name="Rectangle 14"/>
          <p:cNvSpPr/>
          <p:nvPr/>
        </p:nvSpPr>
        <p:spPr>
          <a:xfrm>
            <a:off x="4114800" y="1524000"/>
            <a:ext cx="5029200" cy="5324535"/>
          </a:xfrm>
          <a:prstGeom prst="rect">
            <a:avLst/>
          </a:prstGeom>
        </p:spPr>
        <p:txBody>
          <a:bodyPr wrap="square">
            <a:spAutoFit/>
          </a:bodyPr>
          <a:lstStyle/>
          <a:p>
            <a:r>
              <a:rPr lang="en-US" sz="2400" dirty="0" smtClean="0"/>
              <a:t>The purpose of Goal 6, Initiative 4 is the following:</a:t>
            </a:r>
          </a:p>
          <a:p>
            <a:endParaRPr lang="en-US" sz="1200" dirty="0" smtClean="0"/>
          </a:p>
          <a:p>
            <a:pPr marL="342900" indent="-342900">
              <a:buFont typeface="+mj-lt"/>
              <a:buAutoNum type="arabicPeriod"/>
            </a:pPr>
            <a:r>
              <a:rPr lang="en-US" sz="2400" dirty="0" smtClean="0"/>
              <a:t>Accelerate hiring of AA faculty so that by 2014, the gap between this group and the percent of AA’s in the student body is narrowed by 50%.</a:t>
            </a:r>
          </a:p>
          <a:p>
            <a:pPr marL="342900" indent="-342900">
              <a:buFont typeface="+mj-lt"/>
              <a:buAutoNum type="arabicPeriod"/>
            </a:pPr>
            <a:endParaRPr lang="en-US" sz="800" dirty="0" smtClean="0"/>
          </a:p>
          <a:p>
            <a:pPr marL="342900" indent="-342900">
              <a:buFont typeface="+mj-lt"/>
              <a:buAutoNum type="arabicPeriod"/>
            </a:pPr>
            <a:r>
              <a:rPr lang="en-US" sz="2400" dirty="0" smtClean="0"/>
              <a:t>Accelerate recruitment of minorities and women in executive and professional staff positions so that the gap in composition of these employee groups and the diversity of the student body is narrowed by 50%.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
                                            <p:txEl>
                                              <p:pRg st="2" end="2"/>
                                            </p:txEl>
                                          </p:spTgt>
                                        </p:tgtEl>
                                        <p:attrNameLst>
                                          <p:attrName>style.visibility</p:attrName>
                                        </p:attrNameLst>
                                      </p:cBhvr>
                                      <p:to>
                                        <p:strVal val="visible"/>
                                      </p:to>
                                    </p:set>
                                    <p:anim calcmode="lin" valueType="num">
                                      <p:cBhvr additive="base">
                                        <p:cTn id="7" dur="500" fill="hold"/>
                                        <p:tgtEl>
                                          <p:spTgt spid="1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
                                            <p:txEl>
                                              <p:pRg st="4" end="4"/>
                                            </p:txEl>
                                          </p:spTgt>
                                        </p:tgtEl>
                                        <p:attrNameLst>
                                          <p:attrName>style.visibility</p:attrName>
                                        </p:attrNameLst>
                                      </p:cBhvr>
                                      <p:to>
                                        <p:strVal val="visible"/>
                                      </p:to>
                                    </p:set>
                                    <p:anim calcmode="lin" valueType="num">
                                      <p:cBhvr additive="base">
                                        <p:cTn id="13" dur="500" fill="hold"/>
                                        <p:tgtEl>
                                          <p:spTgt spid="1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6" name="TextBox 5"/>
          <p:cNvSpPr txBox="1"/>
          <p:nvPr/>
        </p:nvSpPr>
        <p:spPr>
          <a:xfrm>
            <a:off x="381000" y="990600"/>
            <a:ext cx="5029200" cy="508473"/>
          </a:xfrm>
          <a:prstGeom prst="rect">
            <a:avLst/>
          </a:prstGeom>
          <a:noFill/>
        </p:spPr>
        <p:txBody>
          <a:bodyPr wrap="square" rtlCol="0">
            <a:spAutoFit/>
          </a:bodyPr>
          <a:lstStyle/>
          <a:p>
            <a:pPr>
              <a:lnSpc>
                <a:spcPts val="3200"/>
              </a:lnSpc>
            </a:pPr>
            <a:r>
              <a:rPr lang="en-US" sz="3200" b="1" dirty="0" smtClean="0">
                <a:solidFill>
                  <a:srgbClr val="00539C"/>
                </a:solidFill>
                <a:latin typeface="+mj-lt"/>
              </a:rPr>
              <a:t>Methods</a:t>
            </a:r>
            <a:endParaRPr lang="en-US" sz="2400" dirty="0"/>
          </a:p>
        </p:txBody>
      </p:sp>
      <p:sp>
        <p:nvSpPr>
          <p:cNvPr id="10" name="Rectangle 9"/>
          <p:cNvSpPr/>
          <p:nvPr/>
        </p:nvSpPr>
        <p:spPr>
          <a:xfrm>
            <a:off x="304800" y="1524000"/>
            <a:ext cx="8610600" cy="4647426"/>
          </a:xfrm>
          <a:prstGeom prst="rect">
            <a:avLst/>
          </a:prstGeom>
        </p:spPr>
        <p:txBody>
          <a:bodyPr wrap="square">
            <a:spAutoFit/>
          </a:bodyPr>
          <a:lstStyle/>
          <a:p>
            <a:pPr>
              <a:buFont typeface="Arial" pitchFamily="34" charset="0"/>
              <a:buChar char="•"/>
            </a:pPr>
            <a:r>
              <a:rPr lang="en-US" sz="2200" dirty="0" smtClean="0"/>
              <a:t>Ongoing articulation of its importance by senior leadership.</a:t>
            </a:r>
          </a:p>
          <a:p>
            <a:endParaRPr lang="en-US" sz="800" dirty="0" smtClean="0"/>
          </a:p>
          <a:p>
            <a:pPr>
              <a:buFont typeface="Arial" pitchFamily="34" charset="0"/>
              <a:buChar char="•"/>
            </a:pPr>
            <a:r>
              <a:rPr lang="en-US" sz="2200" dirty="0" smtClean="0"/>
              <a:t>Exploration of demographic and retention data for informing efforts and </a:t>
            </a:r>
          </a:p>
          <a:p>
            <a:r>
              <a:rPr lang="en-US" sz="2200" dirty="0" smtClean="0"/>
              <a:t>  conducting a study of faculty hiring processes.</a:t>
            </a:r>
          </a:p>
          <a:p>
            <a:endParaRPr lang="en-US" sz="800" dirty="0" smtClean="0"/>
          </a:p>
          <a:p>
            <a:pPr>
              <a:buFont typeface="Arial" pitchFamily="34" charset="0"/>
              <a:buChar char="•"/>
            </a:pPr>
            <a:r>
              <a:rPr lang="en-US" sz="2200" dirty="0" smtClean="0"/>
              <a:t>Charging key offices and personnel with leadership and support of </a:t>
            </a:r>
          </a:p>
          <a:p>
            <a:r>
              <a:rPr lang="en-US" sz="2200" dirty="0" smtClean="0"/>
              <a:t>  coordinated campus-wide recruitment and hiring efforts (e.g., Academic</a:t>
            </a:r>
          </a:p>
          <a:p>
            <a:r>
              <a:rPr lang="en-US" sz="2200" dirty="0" smtClean="0"/>
              <a:t>  Affairs, Office of Diversity, Affirmative Action, Human Resources).</a:t>
            </a:r>
          </a:p>
          <a:p>
            <a:endParaRPr lang="en-US" sz="800" dirty="0" smtClean="0"/>
          </a:p>
          <a:p>
            <a:pPr>
              <a:buFont typeface="Arial" pitchFamily="34" charset="0"/>
              <a:buChar char="•"/>
            </a:pPr>
            <a:r>
              <a:rPr lang="en-US" sz="2200" dirty="0" smtClean="0"/>
              <a:t>Help the campus enhance skills and insights for building deep pools of </a:t>
            </a:r>
          </a:p>
          <a:p>
            <a:r>
              <a:rPr lang="en-US" sz="2200" dirty="0" smtClean="0"/>
              <a:t>  diverse candidates (e.g., search leadership workshops, process partners,  </a:t>
            </a:r>
          </a:p>
          <a:p>
            <a:r>
              <a:rPr lang="en-US" sz="2200" dirty="0" smtClean="0"/>
              <a:t>  robust resources for finding diverse candidates).</a:t>
            </a:r>
          </a:p>
          <a:p>
            <a:endParaRPr lang="en-US" sz="800" dirty="0" smtClean="0"/>
          </a:p>
          <a:p>
            <a:pPr>
              <a:buFont typeface="Arial" pitchFamily="34" charset="0"/>
              <a:buChar char="•"/>
            </a:pPr>
            <a:r>
              <a:rPr lang="en-US" sz="2200" dirty="0" smtClean="0"/>
              <a:t>Initiate an opportunity hires program as well as mechanism to bring a </a:t>
            </a:r>
          </a:p>
          <a:p>
            <a:r>
              <a:rPr lang="en-US" sz="2200" dirty="0" smtClean="0"/>
              <a:t>  critical mass of minority candidates to campus on one day (Scholar   </a:t>
            </a:r>
          </a:p>
          <a:p>
            <a:r>
              <a:rPr lang="en-US" sz="2200" dirty="0" smtClean="0"/>
              <a:t>  Collaboration &amp; Prospective Faculty Day).</a:t>
            </a:r>
            <a:endParaRPr lang="en-US" sz="22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 calcmode="lin" valueType="num">
                                      <p:cBhvr additive="base">
                                        <p:cTn id="13"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anim calcmode="lin" valueType="num">
                                      <p:cBhvr additive="base">
                                        <p:cTn id="17"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0">
                                            <p:txEl>
                                              <p:pRg st="5" end="5"/>
                                            </p:txEl>
                                          </p:spTgt>
                                        </p:tgtEl>
                                        <p:attrNameLst>
                                          <p:attrName>style.visibility</p:attrName>
                                        </p:attrNameLst>
                                      </p:cBhvr>
                                      <p:to>
                                        <p:strVal val="visible"/>
                                      </p:to>
                                    </p:set>
                                    <p:anim calcmode="lin" valueType="num">
                                      <p:cBhvr additive="base">
                                        <p:cTn id="23" dur="500" fill="hold"/>
                                        <p:tgtEl>
                                          <p:spTgt spid="10">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0">
                                            <p:txEl>
                                              <p:pRg st="6" end="6"/>
                                            </p:txEl>
                                          </p:spTgt>
                                        </p:tgtEl>
                                        <p:attrNameLst>
                                          <p:attrName>style.visibility</p:attrName>
                                        </p:attrNameLst>
                                      </p:cBhvr>
                                      <p:to>
                                        <p:strVal val="visible"/>
                                      </p:to>
                                    </p:set>
                                    <p:anim calcmode="lin" valueType="num">
                                      <p:cBhvr additive="base">
                                        <p:cTn id="27" dur="500" fill="hold"/>
                                        <p:tgtEl>
                                          <p:spTgt spid="10">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0">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0">
                                            <p:txEl>
                                              <p:pRg st="7" end="7"/>
                                            </p:txEl>
                                          </p:spTgt>
                                        </p:tgtEl>
                                        <p:attrNameLst>
                                          <p:attrName>style.visibility</p:attrName>
                                        </p:attrNameLst>
                                      </p:cBhvr>
                                      <p:to>
                                        <p:strVal val="visible"/>
                                      </p:to>
                                    </p:set>
                                    <p:anim calcmode="lin" valueType="num">
                                      <p:cBhvr additive="base">
                                        <p:cTn id="31" dur="500" fill="hold"/>
                                        <p:tgtEl>
                                          <p:spTgt spid="10">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
                                            <p:txEl>
                                              <p:pRg st="9" end="9"/>
                                            </p:txEl>
                                          </p:spTgt>
                                        </p:tgtEl>
                                        <p:attrNameLst>
                                          <p:attrName>style.visibility</p:attrName>
                                        </p:attrNameLst>
                                      </p:cBhvr>
                                      <p:to>
                                        <p:strVal val="visible"/>
                                      </p:to>
                                    </p:set>
                                    <p:anim calcmode="lin" valueType="num">
                                      <p:cBhvr additive="base">
                                        <p:cTn id="37" dur="500" fill="hold"/>
                                        <p:tgtEl>
                                          <p:spTgt spid="10">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
                                            <p:txEl>
                                              <p:pRg st="9" end="9"/>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0">
                                            <p:txEl>
                                              <p:pRg st="10" end="10"/>
                                            </p:txEl>
                                          </p:spTgt>
                                        </p:tgtEl>
                                        <p:attrNameLst>
                                          <p:attrName>style.visibility</p:attrName>
                                        </p:attrNameLst>
                                      </p:cBhvr>
                                      <p:to>
                                        <p:strVal val="visible"/>
                                      </p:to>
                                    </p:set>
                                    <p:anim calcmode="lin" valueType="num">
                                      <p:cBhvr additive="base">
                                        <p:cTn id="41" dur="500" fill="hold"/>
                                        <p:tgtEl>
                                          <p:spTgt spid="10">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0">
                                            <p:txEl>
                                              <p:pRg st="10" end="10"/>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10">
                                            <p:txEl>
                                              <p:pRg st="11" end="11"/>
                                            </p:txEl>
                                          </p:spTgt>
                                        </p:tgtEl>
                                        <p:attrNameLst>
                                          <p:attrName>style.visibility</p:attrName>
                                        </p:attrNameLst>
                                      </p:cBhvr>
                                      <p:to>
                                        <p:strVal val="visible"/>
                                      </p:to>
                                    </p:set>
                                    <p:anim calcmode="lin" valueType="num">
                                      <p:cBhvr additive="base">
                                        <p:cTn id="45" dur="500" fill="hold"/>
                                        <p:tgtEl>
                                          <p:spTgt spid="10">
                                            <p:txEl>
                                              <p:pRg st="11" end="11"/>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0">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10">
                                            <p:txEl>
                                              <p:pRg st="13" end="13"/>
                                            </p:txEl>
                                          </p:spTgt>
                                        </p:tgtEl>
                                        <p:attrNameLst>
                                          <p:attrName>style.visibility</p:attrName>
                                        </p:attrNameLst>
                                      </p:cBhvr>
                                      <p:to>
                                        <p:strVal val="visible"/>
                                      </p:to>
                                    </p:set>
                                    <p:anim calcmode="lin" valueType="num">
                                      <p:cBhvr additive="base">
                                        <p:cTn id="51" dur="500" fill="hold"/>
                                        <p:tgtEl>
                                          <p:spTgt spid="10">
                                            <p:txEl>
                                              <p:pRg st="13" end="13"/>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0">
                                            <p:txEl>
                                              <p:pRg st="13" end="13"/>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10">
                                            <p:txEl>
                                              <p:pRg st="14" end="14"/>
                                            </p:txEl>
                                          </p:spTgt>
                                        </p:tgtEl>
                                        <p:attrNameLst>
                                          <p:attrName>style.visibility</p:attrName>
                                        </p:attrNameLst>
                                      </p:cBhvr>
                                      <p:to>
                                        <p:strVal val="visible"/>
                                      </p:to>
                                    </p:set>
                                    <p:anim calcmode="lin" valueType="num">
                                      <p:cBhvr additive="base">
                                        <p:cTn id="55" dur="500" fill="hold"/>
                                        <p:tgtEl>
                                          <p:spTgt spid="10">
                                            <p:txEl>
                                              <p:pRg st="14" end="1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0">
                                            <p:txEl>
                                              <p:pRg st="14" end="14"/>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10">
                                            <p:txEl>
                                              <p:pRg st="15" end="15"/>
                                            </p:txEl>
                                          </p:spTgt>
                                        </p:tgtEl>
                                        <p:attrNameLst>
                                          <p:attrName>style.visibility</p:attrName>
                                        </p:attrNameLst>
                                      </p:cBhvr>
                                      <p:to>
                                        <p:strVal val="visible"/>
                                      </p:to>
                                    </p:set>
                                    <p:anim calcmode="lin" valueType="num">
                                      <p:cBhvr additive="base">
                                        <p:cTn id="59" dur="500" fill="hold"/>
                                        <p:tgtEl>
                                          <p:spTgt spid="10">
                                            <p:txEl>
                                              <p:pRg st="15" end="15"/>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10">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6" name="TextBox 5"/>
          <p:cNvSpPr txBox="1"/>
          <p:nvPr/>
        </p:nvSpPr>
        <p:spPr>
          <a:xfrm>
            <a:off x="381000" y="914401"/>
            <a:ext cx="5029200" cy="502702"/>
          </a:xfrm>
          <a:prstGeom prst="rect">
            <a:avLst/>
          </a:prstGeom>
          <a:noFill/>
        </p:spPr>
        <p:txBody>
          <a:bodyPr wrap="square" rtlCol="0">
            <a:spAutoFit/>
          </a:bodyPr>
          <a:lstStyle/>
          <a:p>
            <a:pPr>
              <a:lnSpc>
                <a:spcPts val="3200"/>
              </a:lnSpc>
            </a:pPr>
            <a:r>
              <a:rPr lang="en-US" sz="3200" b="1" dirty="0" smtClean="0">
                <a:solidFill>
                  <a:srgbClr val="00539C"/>
                </a:solidFill>
                <a:latin typeface="+mj-lt"/>
              </a:rPr>
              <a:t>Benchmarks</a:t>
            </a:r>
            <a:endParaRPr lang="en-US" sz="2400" dirty="0"/>
          </a:p>
        </p:txBody>
      </p:sp>
      <p:graphicFrame>
        <p:nvGraphicFramePr>
          <p:cNvPr id="10" name="Content Placeholder 4"/>
          <p:cNvGraphicFramePr>
            <a:graphicFrameLocks/>
          </p:cNvGraphicFramePr>
          <p:nvPr/>
        </p:nvGraphicFramePr>
        <p:xfrm>
          <a:off x="152400" y="1371600"/>
          <a:ext cx="8839198" cy="2499360"/>
        </p:xfrm>
        <a:graphic>
          <a:graphicData uri="http://schemas.openxmlformats.org/drawingml/2006/table">
            <a:tbl>
              <a:tblPr firstRow="1" bandRow="1">
                <a:tableStyleId>{5C22544A-7EE6-4342-B048-85BDC9FD1C3A}</a:tableStyleId>
              </a:tblPr>
              <a:tblGrid>
                <a:gridCol w="533399"/>
                <a:gridCol w="914401"/>
                <a:gridCol w="4343400"/>
                <a:gridCol w="609599"/>
                <a:gridCol w="609600"/>
                <a:gridCol w="609600"/>
                <a:gridCol w="609600"/>
                <a:gridCol w="609599"/>
              </a:tblGrid>
              <a:tr h="381000">
                <a:tc>
                  <a:txBody>
                    <a:bodyPr/>
                    <a:lstStyle/>
                    <a:p>
                      <a:pPr algn="ctr"/>
                      <a:endParaRPr lang="en-US" sz="1400" dirty="0" smtClean="0"/>
                    </a:p>
                    <a:p>
                      <a:pPr algn="ctr"/>
                      <a:r>
                        <a:rPr lang="en-US" sz="1400" dirty="0" smtClean="0"/>
                        <a:t>Goal</a:t>
                      </a:r>
                      <a:endParaRPr lang="en-US" sz="1400" dirty="0"/>
                    </a:p>
                  </a:txBody>
                  <a:tcPr/>
                </a:tc>
                <a:tc>
                  <a:txBody>
                    <a:bodyPr/>
                    <a:lstStyle/>
                    <a:p>
                      <a:pPr algn="ctr"/>
                      <a:endParaRPr lang="en-US" sz="1400" dirty="0" smtClean="0"/>
                    </a:p>
                    <a:p>
                      <a:pPr algn="ctr"/>
                      <a:r>
                        <a:rPr lang="en-US" sz="1400" dirty="0" smtClean="0"/>
                        <a:t>Initiative</a:t>
                      </a:r>
                      <a:endParaRPr lang="en-US" sz="1400" dirty="0"/>
                    </a:p>
                  </a:txBody>
                  <a:tcPr/>
                </a:tc>
                <a:tc>
                  <a:txBody>
                    <a:bodyPr/>
                    <a:lstStyle/>
                    <a:p>
                      <a:pPr algn="ctr"/>
                      <a:endParaRPr lang="en-US" sz="1400" dirty="0" smtClean="0"/>
                    </a:p>
                    <a:p>
                      <a:pPr algn="ctr"/>
                      <a:r>
                        <a:rPr lang="en-US" sz="1400" dirty="0" smtClean="0"/>
                        <a:t>Impact/Importance to Goal(s)</a:t>
                      </a:r>
                      <a:endParaRPr lang="en-US" sz="1400" dirty="0"/>
                    </a:p>
                  </a:txBody>
                  <a:tcPr/>
                </a:tc>
                <a:tc>
                  <a:txBody>
                    <a:bodyPr/>
                    <a:lstStyle/>
                    <a:p>
                      <a:pPr algn="ctr"/>
                      <a:r>
                        <a:rPr lang="en-US" sz="1400" dirty="0" smtClean="0"/>
                        <a:t>Fall 2010</a:t>
                      </a:r>
                      <a:endParaRPr lang="en-US" sz="1400" dirty="0"/>
                    </a:p>
                  </a:txBody>
                  <a:tcPr/>
                </a:tc>
                <a:tc>
                  <a:txBody>
                    <a:bodyPr/>
                    <a:lstStyle/>
                    <a:p>
                      <a:pPr algn="ctr"/>
                      <a:r>
                        <a:rPr lang="en-US" sz="1400" dirty="0" smtClean="0"/>
                        <a:t>Fall 2011</a:t>
                      </a:r>
                      <a:endParaRPr lang="en-US" sz="1400" dirty="0"/>
                    </a:p>
                  </a:txBody>
                  <a:tcPr/>
                </a:tc>
                <a:tc>
                  <a:txBody>
                    <a:bodyPr/>
                    <a:lstStyle/>
                    <a:p>
                      <a:pPr algn="ctr"/>
                      <a:r>
                        <a:rPr lang="en-US" sz="1400" dirty="0" smtClean="0"/>
                        <a:t>Fall 2012</a:t>
                      </a:r>
                      <a:endParaRPr lang="en-US" sz="1400" dirty="0"/>
                    </a:p>
                  </a:txBody>
                  <a:tcPr/>
                </a:tc>
                <a:tc>
                  <a:txBody>
                    <a:bodyPr/>
                    <a:lstStyle/>
                    <a:p>
                      <a:pPr algn="ctr"/>
                      <a:r>
                        <a:rPr lang="en-US" sz="1400" dirty="0" smtClean="0"/>
                        <a:t>Fall 2013</a:t>
                      </a:r>
                      <a:endParaRPr lang="en-US" sz="1400" dirty="0"/>
                    </a:p>
                  </a:txBody>
                  <a:tcPr/>
                </a:tc>
                <a:tc>
                  <a:txBody>
                    <a:bodyPr/>
                    <a:lstStyle/>
                    <a:p>
                      <a:pPr algn="ctr"/>
                      <a:r>
                        <a:rPr lang="en-US" sz="1400" dirty="0" smtClean="0"/>
                        <a:t>Fall 2014</a:t>
                      </a:r>
                      <a:endParaRPr lang="en-US" sz="1400" dirty="0"/>
                    </a:p>
                  </a:txBody>
                  <a:tcPr/>
                </a:tc>
              </a:tr>
              <a:tr h="548640">
                <a:tc>
                  <a:txBody>
                    <a:bodyPr/>
                    <a:lstStyle/>
                    <a:p>
                      <a:r>
                        <a:rPr lang="en-US" sz="1600" dirty="0" smtClean="0"/>
                        <a:t>1</a:t>
                      </a:r>
                      <a:endParaRPr lang="en-US" sz="1600" dirty="0"/>
                    </a:p>
                  </a:txBody>
                  <a:tcPr/>
                </a:tc>
                <a:tc>
                  <a:txBody>
                    <a:bodyPr/>
                    <a:lstStyle/>
                    <a:p>
                      <a:r>
                        <a:rPr lang="en-US" sz="1600" dirty="0" smtClean="0"/>
                        <a:t>1-9</a:t>
                      </a:r>
                      <a:endParaRPr lang="en-US" sz="1600" dirty="0"/>
                    </a:p>
                  </a:txBody>
                  <a:tcPr/>
                </a:tc>
                <a:tc>
                  <a:txBody>
                    <a:bodyPr/>
                    <a:lstStyle/>
                    <a:p>
                      <a:r>
                        <a:rPr lang="en-US" sz="1600" baseline="0" dirty="0" smtClean="0"/>
                        <a:t>Our increasing faculty diversity is benefiting our minority and majority students.</a:t>
                      </a:r>
                    </a:p>
                  </a:txBody>
                  <a:tcPr/>
                </a:tc>
                <a:tc>
                  <a:txBody>
                    <a:bodyPr/>
                    <a:lstStyle/>
                    <a:p>
                      <a:pPr algn="ctr"/>
                      <a:r>
                        <a:rPr lang="en-US" sz="1600" dirty="0" smtClean="0"/>
                        <a:t>L</a:t>
                      </a:r>
                      <a:endParaRPr lang="en-US" sz="1600" dirty="0"/>
                    </a:p>
                  </a:txBody>
                  <a:tcPr/>
                </a:tc>
                <a:tc>
                  <a:txBody>
                    <a:bodyPr/>
                    <a:lstStyle/>
                    <a:p>
                      <a:pPr algn="ctr"/>
                      <a:r>
                        <a:rPr lang="en-US" sz="1600" dirty="0" smtClean="0"/>
                        <a:t>H</a:t>
                      </a:r>
                      <a:endParaRPr lang="en-US" sz="1600" dirty="0"/>
                    </a:p>
                  </a:txBody>
                  <a:tcPr/>
                </a:tc>
                <a:tc>
                  <a:txBody>
                    <a:bodyPr/>
                    <a:lstStyle/>
                    <a:p>
                      <a:pPr algn="ctr"/>
                      <a:r>
                        <a:rPr lang="en-US" sz="1600" dirty="0" smtClean="0"/>
                        <a:t>H</a:t>
                      </a:r>
                      <a:endParaRPr lang="en-US" sz="1600" dirty="0"/>
                    </a:p>
                  </a:txBody>
                  <a:tcPr/>
                </a:tc>
                <a:tc>
                  <a:txBody>
                    <a:bodyPr/>
                    <a:lstStyle/>
                    <a:p>
                      <a:pPr algn="ctr"/>
                      <a:r>
                        <a:rPr lang="en-US" sz="1600" dirty="0" smtClean="0"/>
                        <a:t>H</a:t>
                      </a:r>
                      <a:endParaRPr lang="en-US" sz="1600" dirty="0"/>
                    </a:p>
                  </a:txBody>
                  <a:tcPr/>
                </a:tc>
                <a:tc>
                  <a:txBody>
                    <a:bodyPr/>
                    <a:lstStyle/>
                    <a:p>
                      <a:pPr algn="ctr"/>
                      <a:r>
                        <a:rPr lang="en-US" sz="1600" dirty="0" smtClean="0"/>
                        <a:t>H</a:t>
                      </a:r>
                      <a:endParaRPr lang="en-US" sz="1600" dirty="0"/>
                    </a:p>
                  </a:txBody>
                  <a:tcPr/>
                </a:tc>
              </a:tr>
              <a:tr h="579120">
                <a:tc>
                  <a:txBody>
                    <a:bodyPr/>
                    <a:lstStyle/>
                    <a:p>
                      <a:r>
                        <a:rPr lang="en-US" sz="1600" dirty="0" smtClean="0"/>
                        <a:t>5</a:t>
                      </a:r>
                      <a:endParaRPr lang="en-US" sz="1600" dirty="0"/>
                    </a:p>
                  </a:txBody>
                  <a:tcPr/>
                </a:tc>
                <a:tc>
                  <a:txBody>
                    <a:bodyPr/>
                    <a:lstStyle/>
                    <a:p>
                      <a:r>
                        <a:rPr lang="en-US" sz="1600" dirty="0" smtClean="0"/>
                        <a:t>2</a:t>
                      </a:r>
                      <a:endParaRPr lang="en-US" sz="1600" dirty="0"/>
                    </a:p>
                  </a:txBody>
                  <a:tcPr/>
                </a:tc>
                <a:tc>
                  <a:txBody>
                    <a:bodyPr/>
                    <a:lstStyle/>
                    <a:p>
                      <a:r>
                        <a:rPr lang="en-US" sz="1600" dirty="0" smtClean="0"/>
                        <a:t>Alumni</a:t>
                      </a:r>
                      <a:r>
                        <a:rPr lang="en-US" sz="1600" baseline="0" dirty="0" smtClean="0"/>
                        <a:t> have been involved in the diversifying the faculty initiative.</a:t>
                      </a:r>
                      <a:endParaRPr lang="en-US" sz="1600" dirty="0"/>
                    </a:p>
                  </a:txBody>
                  <a:tcPr/>
                </a:tc>
                <a:tc>
                  <a:txBody>
                    <a:bodyPr/>
                    <a:lstStyle/>
                    <a:p>
                      <a:pPr algn="ctr"/>
                      <a:r>
                        <a:rPr lang="en-US" sz="1600" dirty="0" smtClean="0"/>
                        <a:t>H</a:t>
                      </a:r>
                      <a:endParaRPr lang="en-US" sz="1600" dirty="0"/>
                    </a:p>
                  </a:txBody>
                  <a:tcPr/>
                </a:tc>
                <a:tc>
                  <a:txBody>
                    <a:bodyPr/>
                    <a:lstStyle/>
                    <a:p>
                      <a:pPr algn="ctr"/>
                      <a:r>
                        <a:rPr lang="en-US" sz="1600" dirty="0" smtClean="0"/>
                        <a:t>H</a:t>
                      </a:r>
                      <a:endParaRPr lang="en-US" sz="1600" dirty="0"/>
                    </a:p>
                  </a:txBody>
                  <a:tcPr/>
                </a:tc>
                <a:tc>
                  <a:txBody>
                    <a:bodyPr/>
                    <a:lstStyle/>
                    <a:p>
                      <a:pPr algn="ctr"/>
                      <a:r>
                        <a:rPr lang="en-US" sz="1600" dirty="0" smtClean="0"/>
                        <a:t>H</a:t>
                      </a:r>
                      <a:endParaRPr lang="en-US" sz="1600" dirty="0"/>
                    </a:p>
                  </a:txBody>
                  <a:tcPr/>
                </a:tc>
                <a:tc>
                  <a:txBody>
                    <a:bodyPr/>
                    <a:lstStyle/>
                    <a:p>
                      <a:pPr algn="ctr"/>
                      <a:r>
                        <a:rPr lang="en-US" sz="1600" dirty="0" smtClean="0"/>
                        <a:t>H</a:t>
                      </a:r>
                      <a:endParaRPr lang="en-US" sz="1600" dirty="0"/>
                    </a:p>
                  </a:txBody>
                  <a:tcPr/>
                </a:tc>
                <a:tc>
                  <a:txBody>
                    <a:bodyPr/>
                    <a:lstStyle/>
                    <a:p>
                      <a:pPr algn="ctr"/>
                      <a:r>
                        <a:rPr lang="en-US" sz="1600" dirty="0" smtClean="0"/>
                        <a:t>H</a:t>
                      </a:r>
                      <a:endParaRPr lang="en-US" sz="1600" dirty="0"/>
                    </a:p>
                  </a:txBody>
                  <a:tcPr/>
                </a:tc>
              </a:tr>
              <a:tr h="624840">
                <a:tc>
                  <a:txBody>
                    <a:bodyPr/>
                    <a:lstStyle/>
                    <a:p>
                      <a:r>
                        <a:rPr lang="en-US" sz="1600" dirty="0" smtClean="0"/>
                        <a:t>6</a:t>
                      </a:r>
                      <a:endParaRPr lang="en-US" sz="1600" dirty="0"/>
                    </a:p>
                  </a:txBody>
                  <a:tcPr/>
                </a:tc>
                <a:tc>
                  <a:txBody>
                    <a:bodyPr/>
                    <a:lstStyle/>
                    <a:p>
                      <a:r>
                        <a:rPr lang="en-US" sz="1600" dirty="0" smtClean="0"/>
                        <a:t>1</a:t>
                      </a:r>
                      <a:endParaRPr lang="en-US" sz="1600" dirty="0"/>
                    </a:p>
                  </a:txBody>
                  <a:tcPr/>
                </a:tc>
                <a:tc>
                  <a:txBody>
                    <a:bodyPr/>
                    <a:lstStyle/>
                    <a:p>
                      <a:r>
                        <a:rPr lang="en-US" sz="1600" dirty="0" smtClean="0"/>
                        <a:t>50%</a:t>
                      </a:r>
                      <a:r>
                        <a:rPr lang="en-US" sz="1600" baseline="0" dirty="0" smtClean="0"/>
                        <a:t> increase in AA faculty fall 2011 contributes positively to quality of life as does other diverse hiring (28% of all hires in 2010-11).</a:t>
                      </a:r>
                    </a:p>
                  </a:txBody>
                  <a:tcPr/>
                </a:tc>
                <a:tc>
                  <a:txBody>
                    <a:bodyPr/>
                    <a:lstStyle/>
                    <a:p>
                      <a:pPr algn="ctr"/>
                      <a:r>
                        <a:rPr lang="en-US" sz="1600" dirty="0" smtClean="0"/>
                        <a:t>L</a:t>
                      </a:r>
                      <a:endParaRPr lang="en-US" sz="1600" dirty="0"/>
                    </a:p>
                  </a:txBody>
                  <a:tcPr/>
                </a:tc>
                <a:tc>
                  <a:txBody>
                    <a:bodyPr/>
                    <a:lstStyle/>
                    <a:p>
                      <a:pPr algn="ctr"/>
                      <a:r>
                        <a:rPr lang="en-US" sz="1600" dirty="0" smtClean="0"/>
                        <a:t>H</a:t>
                      </a:r>
                      <a:endParaRPr lang="en-US" sz="1600" dirty="0"/>
                    </a:p>
                  </a:txBody>
                  <a:tcPr/>
                </a:tc>
                <a:tc>
                  <a:txBody>
                    <a:bodyPr/>
                    <a:lstStyle/>
                    <a:p>
                      <a:pPr algn="ctr"/>
                      <a:r>
                        <a:rPr lang="en-US" sz="1600" dirty="0" smtClean="0"/>
                        <a:t>H</a:t>
                      </a:r>
                      <a:endParaRPr lang="en-US" sz="1600" dirty="0"/>
                    </a:p>
                  </a:txBody>
                  <a:tcPr/>
                </a:tc>
                <a:tc>
                  <a:txBody>
                    <a:bodyPr/>
                    <a:lstStyle/>
                    <a:p>
                      <a:pPr algn="ctr"/>
                      <a:r>
                        <a:rPr lang="en-US" sz="1600" dirty="0" smtClean="0"/>
                        <a:t>H</a:t>
                      </a:r>
                      <a:endParaRPr lang="en-US" sz="1600" dirty="0"/>
                    </a:p>
                  </a:txBody>
                  <a:tcPr/>
                </a:tc>
                <a:tc>
                  <a:txBody>
                    <a:bodyPr/>
                    <a:lstStyle/>
                    <a:p>
                      <a:pPr algn="ctr"/>
                      <a:r>
                        <a:rPr lang="en-US" sz="1600" dirty="0" smtClean="0"/>
                        <a:t>H</a:t>
                      </a:r>
                      <a:endParaRPr lang="en-US" sz="1600" dirty="0"/>
                    </a:p>
                  </a:txBody>
                  <a:tcPr/>
                </a:tc>
              </a:tr>
            </a:tbl>
          </a:graphicData>
        </a:graphic>
      </p:graphicFrame>
      <p:graphicFrame>
        <p:nvGraphicFramePr>
          <p:cNvPr id="12" name="Table 11"/>
          <p:cNvGraphicFramePr>
            <a:graphicFrameLocks noGrp="1"/>
          </p:cNvGraphicFramePr>
          <p:nvPr/>
        </p:nvGraphicFramePr>
        <p:xfrm>
          <a:off x="152400" y="3810000"/>
          <a:ext cx="8839200" cy="2931160"/>
        </p:xfrm>
        <a:graphic>
          <a:graphicData uri="http://schemas.openxmlformats.org/drawingml/2006/table">
            <a:tbl>
              <a:tblPr firstRow="1" bandRow="1">
                <a:tableStyleId>{5C22544A-7EE6-4342-B048-85BDC9FD1C3A}</a:tableStyleId>
              </a:tblPr>
              <a:tblGrid>
                <a:gridCol w="4038600"/>
                <a:gridCol w="1066800"/>
                <a:gridCol w="1219200"/>
                <a:gridCol w="762000"/>
                <a:gridCol w="762000"/>
                <a:gridCol w="990600"/>
              </a:tblGrid>
              <a:tr h="137160">
                <a:tc>
                  <a:txBody>
                    <a:bodyPr/>
                    <a:lstStyle/>
                    <a:p>
                      <a:pPr algn="ctr"/>
                      <a:endParaRPr lang="en-US" sz="1400" dirty="0" smtClean="0"/>
                    </a:p>
                    <a:p>
                      <a:pPr algn="ctr"/>
                      <a:r>
                        <a:rPr lang="en-US" sz="1400" dirty="0" smtClean="0"/>
                        <a:t>Initiative</a:t>
                      </a:r>
                      <a:r>
                        <a:rPr lang="en-US" sz="1400" baseline="0" dirty="0" smtClean="0"/>
                        <a:t> Benchmarks</a:t>
                      </a:r>
                      <a:endParaRPr lang="en-US" sz="1400" dirty="0"/>
                    </a:p>
                  </a:txBody>
                  <a:tcPr/>
                </a:tc>
                <a:tc>
                  <a:txBody>
                    <a:bodyPr/>
                    <a:lstStyle/>
                    <a:p>
                      <a:pPr algn="ctr"/>
                      <a:endParaRPr lang="en-US" sz="1400" dirty="0" smtClean="0"/>
                    </a:p>
                    <a:p>
                      <a:pPr algn="ctr"/>
                      <a:r>
                        <a:rPr lang="en-US" sz="1400" dirty="0" smtClean="0"/>
                        <a:t>Fall 2010</a:t>
                      </a:r>
                      <a:endParaRPr lang="en-US" sz="1400" dirty="0"/>
                    </a:p>
                  </a:txBody>
                  <a:tcPr/>
                </a:tc>
                <a:tc>
                  <a:txBody>
                    <a:bodyPr/>
                    <a:lstStyle/>
                    <a:p>
                      <a:pPr algn="ctr"/>
                      <a:endParaRPr lang="en-US" sz="1400" dirty="0" smtClean="0"/>
                    </a:p>
                    <a:p>
                      <a:pPr algn="ctr"/>
                      <a:r>
                        <a:rPr lang="en-US" sz="1400" dirty="0" smtClean="0"/>
                        <a:t>Fall 2011</a:t>
                      </a:r>
                      <a:endParaRPr lang="en-US" sz="1400" dirty="0"/>
                    </a:p>
                  </a:txBody>
                  <a:tcPr/>
                </a:tc>
                <a:tc>
                  <a:txBody>
                    <a:bodyPr/>
                    <a:lstStyle/>
                    <a:p>
                      <a:pPr algn="ctr"/>
                      <a:r>
                        <a:rPr lang="en-US" sz="1400" dirty="0" smtClean="0"/>
                        <a:t>Fall 2012</a:t>
                      </a:r>
                      <a:endParaRPr lang="en-US" sz="1400" dirty="0"/>
                    </a:p>
                  </a:txBody>
                  <a:tcPr/>
                </a:tc>
                <a:tc>
                  <a:txBody>
                    <a:bodyPr/>
                    <a:lstStyle/>
                    <a:p>
                      <a:pPr algn="ctr"/>
                      <a:r>
                        <a:rPr lang="en-US" sz="1400" dirty="0" smtClean="0"/>
                        <a:t>Fall 2013</a:t>
                      </a:r>
                      <a:endParaRPr lang="en-US" sz="1400" dirty="0"/>
                    </a:p>
                  </a:txBody>
                  <a:tcPr/>
                </a:tc>
                <a:tc>
                  <a:txBody>
                    <a:bodyPr/>
                    <a:lstStyle/>
                    <a:p>
                      <a:pPr algn="ctr"/>
                      <a:endParaRPr lang="en-US" sz="1400" dirty="0" smtClean="0"/>
                    </a:p>
                    <a:p>
                      <a:pPr algn="ctr"/>
                      <a:r>
                        <a:rPr lang="en-US" sz="1400" dirty="0" smtClean="0"/>
                        <a:t>Fall 2014</a:t>
                      </a:r>
                      <a:endParaRPr lang="en-US" sz="1400" dirty="0"/>
                    </a:p>
                  </a:txBody>
                  <a:tcPr/>
                </a:tc>
              </a:tr>
              <a:tr h="320040">
                <a:tc>
                  <a:txBody>
                    <a:bodyPr/>
                    <a:lstStyle/>
                    <a:p>
                      <a:r>
                        <a:rPr lang="en-US" sz="1600" dirty="0" smtClean="0"/>
                        <a:t>African American Faculty – Tenured</a:t>
                      </a:r>
                      <a:endParaRPr lang="en-US" sz="1600" dirty="0"/>
                    </a:p>
                  </a:txBody>
                  <a:tcPr/>
                </a:tc>
                <a:tc>
                  <a:txBody>
                    <a:bodyPr/>
                    <a:lstStyle/>
                    <a:p>
                      <a:pPr algn="ctr"/>
                      <a:r>
                        <a:rPr lang="en-US" sz="1600" dirty="0" smtClean="0"/>
                        <a:t>8</a:t>
                      </a:r>
                      <a:endParaRPr lang="en-US" sz="1600" dirty="0"/>
                    </a:p>
                  </a:txBody>
                  <a:tcPr/>
                </a:tc>
                <a:tc>
                  <a:txBody>
                    <a:bodyPr/>
                    <a:lstStyle/>
                    <a:p>
                      <a:pPr algn="ctr"/>
                      <a:r>
                        <a:rPr lang="en-US" sz="1600" dirty="0" smtClean="0"/>
                        <a:t>8</a:t>
                      </a:r>
                      <a:endParaRPr lang="en-US" sz="1600" dirty="0"/>
                    </a:p>
                  </a:txBody>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tr>
              <a:tr h="289560">
                <a:tc>
                  <a:txBody>
                    <a:bodyPr/>
                    <a:lstStyle/>
                    <a:p>
                      <a:r>
                        <a:rPr lang="en-US" sz="1600" dirty="0" smtClean="0"/>
                        <a:t>African American</a:t>
                      </a:r>
                      <a:r>
                        <a:rPr lang="en-US" sz="1600" baseline="0" dirty="0" smtClean="0"/>
                        <a:t> Faculty – Tenure Track</a:t>
                      </a:r>
                      <a:endParaRPr lang="en-US" sz="1600" dirty="0"/>
                    </a:p>
                  </a:txBody>
                  <a:tcPr/>
                </a:tc>
                <a:tc>
                  <a:txBody>
                    <a:bodyPr/>
                    <a:lstStyle/>
                    <a:p>
                      <a:pPr algn="ctr"/>
                      <a:r>
                        <a:rPr lang="en-US" sz="1600" dirty="0" smtClean="0"/>
                        <a:t>2</a:t>
                      </a:r>
                      <a:endParaRPr lang="en-US" sz="1600" dirty="0"/>
                    </a:p>
                  </a:txBody>
                  <a:tcPr/>
                </a:tc>
                <a:tc>
                  <a:txBody>
                    <a:bodyPr/>
                    <a:lstStyle/>
                    <a:p>
                      <a:pPr algn="ctr"/>
                      <a:r>
                        <a:rPr lang="en-US" sz="1600" dirty="0" smtClean="0"/>
                        <a:t>5</a:t>
                      </a:r>
                      <a:endParaRPr lang="en-US" sz="1600" dirty="0"/>
                    </a:p>
                  </a:txBody>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tr>
              <a:tr h="345440">
                <a:tc>
                  <a:txBody>
                    <a:bodyPr/>
                    <a:lstStyle/>
                    <a:p>
                      <a:r>
                        <a:rPr lang="en-US" sz="1600" dirty="0" smtClean="0"/>
                        <a:t>African American Faculty</a:t>
                      </a:r>
                      <a:r>
                        <a:rPr lang="en-US" sz="1600" baseline="0" dirty="0" smtClean="0"/>
                        <a:t> – FT, not on TT</a:t>
                      </a:r>
                      <a:endParaRPr lang="en-US" sz="1600" dirty="0"/>
                    </a:p>
                  </a:txBody>
                  <a:tcPr/>
                </a:tc>
                <a:tc>
                  <a:txBody>
                    <a:bodyPr/>
                    <a:lstStyle/>
                    <a:p>
                      <a:pPr algn="ctr"/>
                      <a:r>
                        <a:rPr lang="en-US" sz="1600" dirty="0" smtClean="0"/>
                        <a:t>1</a:t>
                      </a:r>
                      <a:endParaRPr lang="en-US" sz="1600" dirty="0"/>
                    </a:p>
                  </a:txBody>
                  <a:tcPr/>
                </a:tc>
                <a:tc>
                  <a:txBody>
                    <a:bodyPr/>
                    <a:lstStyle/>
                    <a:p>
                      <a:pPr algn="ctr"/>
                      <a:r>
                        <a:rPr lang="en-US" sz="1600" dirty="0" smtClean="0"/>
                        <a:t>2</a:t>
                      </a:r>
                      <a:endParaRPr lang="en-US" sz="1600" dirty="0"/>
                    </a:p>
                  </a:txBody>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tr>
              <a:tr h="345440">
                <a:tc>
                  <a:txBody>
                    <a:bodyPr/>
                    <a:lstStyle/>
                    <a:p>
                      <a:r>
                        <a:rPr lang="en-US" sz="1600" dirty="0" smtClean="0"/>
                        <a:t>% </a:t>
                      </a:r>
                      <a:r>
                        <a:rPr lang="en-US" sz="1600" dirty="0" err="1" smtClean="0"/>
                        <a:t>Af</a:t>
                      </a:r>
                      <a:r>
                        <a:rPr lang="en-US" sz="1600" dirty="0" smtClean="0"/>
                        <a:t> Am faculty/% </a:t>
                      </a:r>
                      <a:r>
                        <a:rPr lang="en-US" sz="1600" dirty="0" err="1" smtClean="0"/>
                        <a:t>Af</a:t>
                      </a:r>
                      <a:r>
                        <a:rPr lang="en-US" sz="1600" dirty="0" smtClean="0"/>
                        <a:t> Am students</a:t>
                      </a:r>
                      <a:endParaRPr lang="en-US" sz="1600" dirty="0"/>
                    </a:p>
                  </a:txBody>
                  <a:tcPr/>
                </a:tc>
                <a:tc>
                  <a:txBody>
                    <a:bodyPr/>
                    <a:lstStyle/>
                    <a:p>
                      <a:pPr algn="ctr"/>
                      <a:r>
                        <a:rPr lang="en-US" sz="1600" dirty="0" smtClean="0"/>
                        <a:t>2.5%/13%</a:t>
                      </a:r>
                      <a:endParaRPr lang="en-US" sz="1600" dirty="0"/>
                    </a:p>
                  </a:txBody>
                  <a:tcPr/>
                </a:tc>
                <a:tc>
                  <a:txBody>
                    <a:bodyPr/>
                    <a:lstStyle/>
                    <a:p>
                      <a:pPr algn="ctr"/>
                      <a:r>
                        <a:rPr lang="en-US" sz="1600" dirty="0" smtClean="0"/>
                        <a:t>3.4%/14.3%</a:t>
                      </a:r>
                      <a:endParaRPr lang="en-US" sz="1600" dirty="0"/>
                    </a:p>
                  </a:txBody>
                  <a:tcPr/>
                </a:tc>
                <a:tc>
                  <a:txBody>
                    <a:bodyPr/>
                    <a:lstStyle/>
                    <a:p>
                      <a:pPr algn="ctr"/>
                      <a:endParaRPr lang="en-US" sz="1600" dirty="0"/>
                    </a:p>
                  </a:txBody>
                  <a:tcPr/>
                </a:tc>
                <a:tc>
                  <a:txBody>
                    <a:bodyPr/>
                    <a:lstStyle/>
                    <a:p>
                      <a:pPr algn="ctr"/>
                      <a:endParaRPr lang="en-US" sz="1600" dirty="0"/>
                    </a:p>
                  </a:txBody>
                  <a:tcPr/>
                </a:tc>
                <a:tc>
                  <a:txBody>
                    <a:bodyPr/>
                    <a:lstStyle/>
                    <a:p>
                      <a:pPr algn="ctr"/>
                      <a:r>
                        <a:rPr lang="en-US" sz="1600" dirty="0" smtClean="0"/>
                        <a:t>7%/12%</a:t>
                      </a:r>
                      <a:endParaRPr lang="en-US" sz="1600" dirty="0"/>
                    </a:p>
                  </a:txBody>
                  <a:tcPr/>
                </a:tc>
              </a:tr>
              <a:tr h="330200">
                <a:tc>
                  <a:txBody>
                    <a:bodyPr/>
                    <a:lstStyle/>
                    <a:p>
                      <a:r>
                        <a:rPr lang="en-US" sz="1600" dirty="0" smtClean="0"/>
                        <a:t>US Minority Exec</a:t>
                      </a:r>
                      <a:endParaRPr lang="en-US" sz="1600" dirty="0"/>
                    </a:p>
                  </a:txBody>
                  <a:tcPr/>
                </a:tc>
                <a:tc>
                  <a:txBody>
                    <a:bodyPr/>
                    <a:lstStyle/>
                    <a:p>
                      <a:pPr algn="ctr"/>
                      <a:r>
                        <a:rPr lang="en-US" sz="1600" dirty="0" smtClean="0"/>
                        <a:t>8</a:t>
                      </a:r>
                      <a:endParaRPr lang="en-US" sz="1600" dirty="0"/>
                    </a:p>
                  </a:txBody>
                  <a:tcPr/>
                </a:tc>
                <a:tc>
                  <a:txBody>
                    <a:bodyPr/>
                    <a:lstStyle/>
                    <a:p>
                      <a:pPr algn="ctr"/>
                      <a:r>
                        <a:rPr lang="en-US" sz="1600" dirty="0" smtClean="0"/>
                        <a:t>8</a:t>
                      </a:r>
                      <a:endParaRPr lang="en-US" sz="1600" dirty="0"/>
                    </a:p>
                  </a:txBody>
                  <a:tcPr/>
                </a:tc>
                <a:tc>
                  <a:txBody>
                    <a:bodyPr/>
                    <a:lstStyle/>
                    <a:p>
                      <a:pPr algn="ctr"/>
                      <a:r>
                        <a:rPr lang="en-US" sz="1600" dirty="0" smtClean="0"/>
                        <a:t>10</a:t>
                      </a:r>
                      <a:endParaRPr lang="en-US" sz="1600" dirty="0"/>
                    </a:p>
                  </a:txBody>
                  <a:tcPr/>
                </a:tc>
                <a:tc>
                  <a:txBody>
                    <a:bodyPr/>
                    <a:lstStyle/>
                    <a:p>
                      <a:pPr algn="ctr"/>
                      <a:r>
                        <a:rPr lang="en-US" sz="1600" dirty="0" smtClean="0"/>
                        <a:t>11</a:t>
                      </a:r>
                      <a:endParaRPr lang="en-US" sz="1600" dirty="0"/>
                    </a:p>
                  </a:txBody>
                  <a:tcPr/>
                </a:tc>
                <a:tc>
                  <a:txBody>
                    <a:bodyPr/>
                    <a:lstStyle/>
                    <a:p>
                      <a:pPr algn="ctr"/>
                      <a:r>
                        <a:rPr lang="en-US" sz="1600" dirty="0" smtClean="0"/>
                        <a:t>12</a:t>
                      </a:r>
                      <a:endParaRPr lang="en-US" sz="1600" dirty="0"/>
                    </a:p>
                  </a:txBody>
                  <a:tcPr/>
                </a:tc>
              </a:tr>
              <a:tr h="299720">
                <a:tc>
                  <a:txBody>
                    <a:bodyPr/>
                    <a:lstStyle/>
                    <a:p>
                      <a:r>
                        <a:rPr lang="en-US" sz="1600" dirty="0" smtClean="0"/>
                        <a:t>US Minority Other Professional</a:t>
                      </a:r>
                      <a:endParaRPr lang="en-US" sz="1600" dirty="0"/>
                    </a:p>
                  </a:txBody>
                  <a:tcPr/>
                </a:tc>
                <a:tc>
                  <a:txBody>
                    <a:bodyPr/>
                    <a:lstStyle/>
                    <a:p>
                      <a:pPr algn="ctr"/>
                      <a:r>
                        <a:rPr lang="en-US" sz="1600" dirty="0" smtClean="0"/>
                        <a:t>39</a:t>
                      </a:r>
                      <a:endParaRPr lang="en-US" sz="1600" dirty="0"/>
                    </a:p>
                  </a:txBody>
                  <a:tcPr/>
                </a:tc>
                <a:tc>
                  <a:txBody>
                    <a:bodyPr/>
                    <a:lstStyle/>
                    <a:p>
                      <a:pPr algn="ctr"/>
                      <a:r>
                        <a:rPr lang="en-US" sz="1600" dirty="0" smtClean="0"/>
                        <a:t>31</a:t>
                      </a:r>
                      <a:endParaRPr lang="en-US" sz="1600" dirty="0"/>
                    </a:p>
                  </a:txBody>
                  <a:tcPr/>
                </a:tc>
                <a:tc>
                  <a:txBody>
                    <a:bodyPr/>
                    <a:lstStyle/>
                    <a:p>
                      <a:pPr algn="ctr"/>
                      <a:r>
                        <a:rPr lang="en-US" sz="1600" dirty="0" smtClean="0"/>
                        <a:t>54</a:t>
                      </a:r>
                      <a:endParaRPr lang="en-US" sz="1600" dirty="0"/>
                    </a:p>
                  </a:txBody>
                  <a:tcPr/>
                </a:tc>
                <a:tc>
                  <a:txBody>
                    <a:bodyPr/>
                    <a:lstStyle/>
                    <a:p>
                      <a:pPr algn="ctr"/>
                      <a:r>
                        <a:rPr lang="en-US" sz="1600" dirty="0" smtClean="0"/>
                        <a:t>60</a:t>
                      </a:r>
                      <a:endParaRPr lang="en-US" sz="1600" dirty="0"/>
                    </a:p>
                  </a:txBody>
                  <a:tcPr/>
                </a:tc>
                <a:tc>
                  <a:txBody>
                    <a:bodyPr/>
                    <a:lstStyle/>
                    <a:p>
                      <a:pPr algn="ctr"/>
                      <a:r>
                        <a:rPr lang="en-US" sz="1600" dirty="0" smtClean="0"/>
                        <a:t>66</a:t>
                      </a:r>
                      <a:endParaRPr lang="en-US" sz="1600" dirty="0"/>
                    </a:p>
                  </a:txBody>
                  <a:tcPr/>
                </a:tc>
              </a:tr>
              <a:tr h="381000">
                <a:tc>
                  <a:txBody>
                    <a:bodyPr/>
                    <a:lstStyle/>
                    <a:p>
                      <a:r>
                        <a:rPr lang="en-US" sz="1600" dirty="0" smtClean="0"/>
                        <a:t>% women in exec positions/% female</a:t>
                      </a:r>
                      <a:r>
                        <a:rPr lang="en-US" sz="1600" baseline="0" dirty="0" smtClean="0"/>
                        <a:t> students</a:t>
                      </a:r>
                      <a:endParaRPr lang="en-US" sz="1600" dirty="0"/>
                    </a:p>
                  </a:txBody>
                  <a:tcPr/>
                </a:tc>
                <a:tc>
                  <a:txBody>
                    <a:bodyPr/>
                    <a:lstStyle/>
                    <a:p>
                      <a:pPr algn="ctr"/>
                      <a:r>
                        <a:rPr lang="en-US" sz="1600" dirty="0" smtClean="0"/>
                        <a:t>34%/54%</a:t>
                      </a:r>
                      <a:endParaRPr lang="en-US" sz="1600" dirty="0"/>
                    </a:p>
                  </a:txBody>
                  <a:tcPr/>
                </a:tc>
                <a:tc>
                  <a:txBody>
                    <a:bodyPr/>
                    <a:lstStyle/>
                    <a:p>
                      <a:pPr algn="ctr"/>
                      <a:r>
                        <a:rPr lang="en-US" sz="1600" dirty="0" smtClean="0"/>
                        <a:t>33%/55%</a:t>
                      </a:r>
                      <a:endParaRPr lang="en-US" sz="1600" dirty="0"/>
                    </a:p>
                  </a:txBody>
                  <a:tcPr/>
                </a:tc>
                <a:tc>
                  <a:txBody>
                    <a:bodyPr/>
                    <a:lstStyle/>
                    <a:p>
                      <a:pPr algn="ctr"/>
                      <a:endParaRPr lang="en-US" sz="1600" dirty="0"/>
                    </a:p>
                  </a:txBody>
                  <a:tcPr/>
                </a:tc>
                <a:tc>
                  <a:txBody>
                    <a:bodyPr/>
                    <a:lstStyle/>
                    <a:p>
                      <a:pPr algn="ctr"/>
                      <a:endParaRPr lang="en-US" sz="1600" dirty="0"/>
                    </a:p>
                  </a:txBody>
                  <a:tcPr/>
                </a:tc>
                <a:tc>
                  <a:txBody>
                    <a:bodyPr/>
                    <a:lstStyle/>
                    <a:p>
                      <a:pPr algn="ctr"/>
                      <a:r>
                        <a:rPr lang="en-US" sz="1600" dirty="0" smtClean="0"/>
                        <a:t>54%/54%</a:t>
                      </a:r>
                      <a:endParaRPr lang="en-US" sz="1600" dirty="0"/>
                    </a:p>
                  </a:txBody>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6" name="TextBox 5"/>
          <p:cNvSpPr txBox="1"/>
          <p:nvPr/>
        </p:nvSpPr>
        <p:spPr>
          <a:xfrm>
            <a:off x="381000" y="914400"/>
            <a:ext cx="5029200" cy="508473"/>
          </a:xfrm>
          <a:prstGeom prst="rect">
            <a:avLst/>
          </a:prstGeom>
          <a:noFill/>
        </p:spPr>
        <p:txBody>
          <a:bodyPr wrap="square" rtlCol="0">
            <a:spAutoFit/>
          </a:bodyPr>
          <a:lstStyle/>
          <a:p>
            <a:pPr>
              <a:lnSpc>
                <a:spcPts val="3200"/>
              </a:lnSpc>
            </a:pPr>
            <a:r>
              <a:rPr lang="en-US" sz="3200" b="1" dirty="0" smtClean="0">
                <a:solidFill>
                  <a:srgbClr val="00539C"/>
                </a:solidFill>
                <a:latin typeface="+mj-lt"/>
              </a:rPr>
              <a:t>Discussion</a:t>
            </a:r>
            <a:endParaRPr lang="en-US" sz="2400" dirty="0"/>
          </a:p>
        </p:txBody>
      </p:sp>
      <p:sp>
        <p:nvSpPr>
          <p:cNvPr id="10" name="Rectangle 9"/>
          <p:cNvSpPr/>
          <p:nvPr/>
        </p:nvSpPr>
        <p:spPr>
          <a:xfrm>
            <a:off x="0" y="1295400"/>
            <a:ext cx="9144000" cy="7355860"/>
          </a:xfrm>
          <a:prstGeom prst="rect">
            <a:avLst/>
          </a:prstGeom>
        </p:spPr>
        <p:txBody>
          <a:bodyPr wrap="square">
            <a:spAutoFit/>
          </a:bodyPr>
          <a:lstStyle/>
          <a:p>
            <a:r>
              <a:rPr lang="en-US" sz="2600" i="1" dirty="0" smtClean="0"/>
              <a:t>Faculty side</a:t>
            </a:r>
            <a:r>
              <a:rPr lang="en-US" sz="2600" dirty="0" smtClean="0"/>
              <a:t>:</a:t>
            </a:r>
          </a:p>
          <a:p>
            <a:pPr lvl="1">
              <a:buFont typeface="Arial" pitchFamily="34" charset="0"/>
              <a:buChar char="•"/>
            </a:pPr>
            <a:r>
              <a:rPr lang="en-US" sz="2400" dirty="0" smtClean="0"/>
              <a:t>Robust website &amp; search leadership workshops</a:t>
            </a:r>
          </a:p>
          <a:p>
            <a:pPr lvl="1">
              <a:buFont typeface="Arial" pitchFamily="34" charset="0"/>
              <a:buChar char="•"/>
            </a:pPr>
            <a:r>
              <a:rPr lang="en-US" sz="2400" dirty="0" smtClean="0"/>
              <a:t>Search process partners assigned to searches</a:t>
            </a:r>
          </a:p>
          <a:p>
            <a:pPr lvl="1">
              <a:buFont typeface="Arial" pitchFamily="34" charset="0"/>
              <a:buChar char="•"/>
            </a:pPr>
            <a:r>
              <a:rPr lang="en-US" sz="2400" dirty="0" smtClean="0"/>
              <a:t>Expanded and coordinated national advertising campaign</a:t>
            </a:r>
          </a:p>
          <a:p>
            <a:pPr lvl="1">
              <a:buFont typeface="Arial" pitchFamily="34" charset="0"/>
              <a:buChar char="•"/>
            </a:pPr>
            <a:r>
              <a:rPr lang="en-US" sz="2400" dirty="0" smtClean="0"/>
              <a:t>Mechanism through ATS for opportunity hire candidates to apply </a:t>
            </a:r>
          </a:p>
          <a:p>
            <a:pPr lvl="1">
              <a:buFont typeface="Arial" pitchFamily="34" charset="0"/>
              <a:buChar char="•"/>
            </a:pPr>
            <a:r>
              <a:rPr lang="en-US" sz="2400" dirty="0" smtClean="0"/>
              <a:t>Scholar Collaboration and Prospective Faculty Day</a:t>
            </a:r>
          </a:p>
          <a:p>
            <a:pPr lvl="1">
              <a:buFont typeface="Arial" pitchFamily="34" charset="0"/>
              <a:buChar char="•"/>
            </a:pPr>
            <a:r>
              <a:rPr lang="en-US" sz="2600" dirty="0" smtClean="0"/>
              <a:t>Outcomes: </a:t>
            </a:r>
            <a:r>
              <a:rPr lang="en-US" sz="2400" dirty="0" smtClean="0"/>
              <a:t>75 OH candidates (45 AA); 20 minority participants in  </a:t>
            </a:r>
          </a:p>
          <a:p>
            <a:pPr lvl="1"/>
            <a:r>
              <a:rPr lang="en-US" sz="2400" dirty="0" smtClean="0"/>
              <a:t>  SCD; 15 minority hires (28% of all 2010-11 hires; 5AA)</a:t>
            </a:r>
          </a:p>
          <a:p>
            <a:pPr lvl="1"/>
            <a:endParaRPr lang="en-US" sz="600" dirty="0" smtClean="0"/>
          </a:p>
          <a:p>
            <a:r>
              <a:rPr lang="en-US" sz="2400" i="1" dirty="0" smtClean="0"/>
              <a:t>Staff side</a:t>
            </a:r>
            <a:r>
              <a:rPr lang="en-US" sz="2400" dirty="0" smtClean="0"/>
              <a:t>:</a:t>
            </a:r>
          </a:p>
          <a:p>
            <a:pPr lvl="1">
              <a:buFont typeface="Arial" pitchFamily="34" charset="0"/>
              <a:buChar char="•"/>
            </a:pPr>
            <a:r>
              <a:rPr lang="en-US" sz="2400" dirty="0" smtClean="0"/>
              <a:t>Have already met 2014 minority executives proportion goal.</a:t>
            </a:r>
          </a:p>
          <a:p>
            <a:pPr lvl="1">
              <a:buFont typeface="Arial" pitchFamily="34" charset="0"/>
              <a:buChar char="•"/>
            </a:pPr>
            <a:r>
              <a:rPr lang="en-US" sz="2400" dirty="0" smtClean="0"/>
              <a:t>Executive women &amp; minority other </a:t>
            </a:r>
            <a:r>
              <a:rPr lang="en-US" sz="2400" dirty="0" err="1" smtClean="0"/>
              <a:t>prof.’s</a:t>
            </a:r>
            <a:r>
              <a:rPr lang="en-US" sz="2400" dirty="0" smtClean="0"/>
              <a:t> - data trending down.</a:t>
            </a:r>
          </a:p>
          <a:p>
            <a:endParaRPr lang="en-US" sz="600" i="1" dirty="0" smtClean="0"/>
          </a:p>
          <a:p>
            <a:r>
              <a:rPr lang="en-US" sz="2400" i="1" dirty="0" smtClean="0"/>
              <a:t>Other Activities</a:t>
            </a:r>
            <a:r>
              <a:rPr lang="en-US" sz="2400" dirty="0" smtClean="0"/>
              <a:t>:</a:t>
            </a:r>
          </a:p>
          <a:p>
            <a:pPr lvl="1">
              <a:buFont typeface="Arial" pitchFamily="34" charset="0"/>
              <a:buChar char="•"/>
            </a:pPr>
            <a:r>
              <a:rPr lang="en-US" sz="2400" dirty="0" smtClean="0"/>
              <a:t>Diversity Research and Teaching Symposium, new staff orientation </a:t>
            </a:r>
          </a:p>
          <a:p>
            <a:pPr lvl="1"/>
            <a:r>
              <a:rPr lang="en-US" sz="2400" dirty="0" smtClean="0"/>
              <a:t>  program &amp; diversity training module, Sycamore Safe Zone program</a:t>
            </a:r>
          </a:p>
          <a:p>
            <a:endParaRPr lang="en-US" sz="2400" dirty="0" smtClean="0"/>
          </a:p>
          <a:p>
            <a:endParaRPr lang="en-US" sz="2400" dirty="0" smtClean="0"/>
          </a:p>
          <a:p>
            <a:endParaRPr lang="en-US" sz="2400" dirty="0" smtClean="0"/>
          </a:p>
          <a:p>
            <a:endParaRPr lang="en-US" sz="2400" dirty="0" smtClean="0"/>
          </a:p>
          <a:p>
            <a:endParaRPr lang="en-US" sz="24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anim calcmode="lin" valueType="num">
                                      <p:cBhvr additive="base">
                                        <p:cTn id="11"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0">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anim calcmode="lin" valueType="num">
                                      <p:cBhvr additive="base">
                                        <p:cTn id="15"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0">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anim calcmode="lin" valueType="num">
                                      <p:cBhvr additive="base">
                                        <p:cTn id="19"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anim calcmode="lin" valueType="num">
                                      <p:cBhvr additive="base">
                                        <p:cTn id="23"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anim calcmode="lin" valueType="num">
                                      <p:cBhvr additive="base">
                                        <p:cTn id="27" dur="500" fill="hold"/>
                                        <p:tgtEl>
                                          <p:spTgt spid="10">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0">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0">
                                            <p:txEl>
                                              <p:pRg st="6" end="6"/>
                                            </p:txEl>
                                          </p:spTgt>
                                        </p:tgtEl>
                                        <p:attrNameLst>
                                          <p:attrName>style.visibility</p:attrName>
                                        </p:attrNameLst>
                                      </p:cBhvr>
                                      <p:to>
                                        <p:strVal val="visible"/>
                                      </p:to>
                                    </p:set>
                                    <p:anim calcmode="lin" valueType="num">
                                      <p:cBhvr additive="base">
                                        <p:cTn id="31" dur="500" fill="hold"/>
                                        <p:tgtEl>
                                          <p:spTgt spid="10">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0">
                                            <p:txEl>
                                              <p:pRg st="7" end="7"/>
                                            </p:txEl>
                                          </p:spTgt>
                                        </p:tgtEl>
                                        <p:attrNameLst>
                                          <p:attrName>style.visibility</p:attrName>
                                        </p:attrNameLst>
                                      </p:cBhvr>
                                      <p:to>
                                        <p:strVal val="visible"/>
                                      </p:to>
                                    </p:set>
                                    <p:anim calcmode="lin" valueType="num">
                                      <p:cBhvr additive="base">
                                        <p:cTn id="35" dur="500" fill="hold"/>
                                        <p:tgtEl>
                                          <p:spTgt spid="10">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0">
                                            <p:txEl>
                                              <p:pRg st="9" end="9"/>
                                            </p:txEl>
                                          </p:spTgt>
                                        </p:tgtEl>
                                        <p:attrNameLst>
                                          <p:attrName>style.visibility</p:attrName>
                                        </p:attrNameLst>
                                      </p:cBhvr>
                                      <p:to>
                                        <p:strVal val="visible"/>
                                      </p:to>
                                    </p:set>
                                    <p:anim calcmode="lin" valueType="num">
                                      <p:cBhvr additive="base">
                                        <p:cTn id="41" dur="500" fill="hold"/>
                                        <p:tgtEl>
                                          <p:spTgt spid="10">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0">
                                            <p:txEl>
                                              <p:pRg st="9" end="9"/>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10">
                                            <p:txEl>
                                              <p:pRg st="10" end="10"/>
                                            </p:txEl>
                                          </p:spTgt>
                                        </p:tgtEl>
                                        <p:attrNameLst>
                                          <p:attrName>style.visibility</p:attrName>
                                        </p:attrNameLst>
                                      </p:cBhvr>
                                      <p:to>
                                        <p:strVal val="visible"/>
                                      </p:to>
                                    </p:set>
                                    <p:anim calcmode="lin" valueType="num">
                                      <p:cBhvr additive="base">
                                        <p:cTn id="45" dur="500" fill="hold"/>
                                        <p:tgtEl>
                                          <p:spTgt spid="10">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0">
                                            <p:txEl>
                                              <p:pRg st="10" end="10"/>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10">
                                            <p:txEl>
                                              <p:pRg st="11" end="11"/>
                                            </p:txEl>
                                          </p:spTgt>
                                        </p:tgtEl>
                                        <p:attrNameLst>
                                          <p:attrName>style.visibility</p:attrName>
                                        </p:attrNameLst>
                                      </p:cBhvr>
                                      <p:to>
                                        <p:strVal val="visible"/>
                                      </p:to>
                                    </p:set>
                                    <p:anim calcmode="lin" valueType="num">
                                      <p:cBhvr additive="base">
                                        <p:cTn id="49" dur="500" fill="hold"/>
                                        <p:tgtEl>
                                          <p:spTgt spid="10">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0">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0">
                                            <p:txEl>
                                              <p:pRg st="13" end="13"/>
                                            </p:txEl>
                                          </p:spTgt>
                                        </p:tgtEl>
                                        <p:attrNameLst>
                                          <p:attrName>style.visibility</p:attrName>
                                        </p:attrNameLst>
                                      </p:cBhvr>
                                      <p:to>
                                        <p:strVal val="visible"/>
                                      </p:to>
                                    </p:set>
                                    <p:anim calcmode="lin" valueType="num">
                                      <p:cBhvr additive="base">
                                        <p:cTn id="55" dur="500" fill="hold"/>
                                        <p:tgtEl>
                                          <p:spTgt spid="10">
                                            <p:txEl>
                                              <p:pRg st="13" end="1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0">
                                            <p:txEl>
                                              <p:pRg st="13" end="13"/>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10">
                                            <p:txEl>
                                              <p:pRg st="14" end="14"/>
                                            </p:txEl>
                                          </p:spTgt>
                                        </p:tgtEl>
                                        <p:attrNameLst>
                                          <p:attrName>style.visibility</p:attrName>
                                        </p:attrNameLst>
                                      </p:cBhvr>
                                      <p:to>
                                        <p:strVal val="visible"/>
                                      </p:to>
                                    </p:set>
                                    <p:anim calcmode="lin" valueType="num">
                                      <p:cBhvr additive="base">
                                        <p:cTn id="59" dur="500" fill="hold"/>
                                        <p:tgtEl>
                                          <p:spTgt spid="10">
                                            <p:txEl>
                                              <p:pRg st="14" end="14"/>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10">
                                            <p:txEl>
                                              <p:pRg st="14" end="14"/>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10">
                                            <p:txEl>
                                              <p:pRg st="15" end="15"/>
                                            </p:txEl>
                                          </p:spTgt>
                                        </p:tgtEl>
                                        <p:attrNameLst>
                                          <p:attrName>style.visibility</p:attrName>
                                        </p:attrNameLst>
                                      </p:cBhvr>
                                      <p:to>
                                        <p:strVal val="visible"/>
                                      </p:to>
                                    </p:set>
                                    <p:anim calcmode="lin" valueType="num">
                                      <p:cBhvr additive="base">
                                        <p:cTn id="63" dur="500" fill="hold"/>
                                        <p:tgtEl>
                                          <p:spTgt spid="10">
                                            <p:txEl>
                                              <p:pRg st="15" end="15"/>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0">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6" name="TextBox 5"/>
          <p:cNvSpPr txBox="1"/>
          <p:nvPr/>
        </p:nvSpPr>
        <p:spPr>
          <a:xfrm>
            <a:off x="457200" y="914400"/>
            <a:ext cx="5029200" cy="508473"/>
          </a:xfrm>
          <a:prstGeom prst="rect">
            <a:avLst/>
          </a:prstGeom>
          <a:noFill/>
        </p:spPr>
        <p:txBody>
          <a:bodyPr wrap="square" rtlCol="0">
            <a:spAutoFit/>
          </a:bodyPr>
          <a:lstStyle/>
          <a:p>
            <a:pPr>
              <a:lnSpc>
                <a:spcPts val="3200"/>
              </a:lnSpc>
            </a:pPr>
            <a:r>
              <a:rPr lang="en-US" sz="3200" b="1" dirty="0" smtClean="0">
                <a:solidFill>
                  <a:srgbClr val="00539C"/>
                </a:solidFill>
                <a:latin typeface="+mj-lt"/>
              </a:rPr>
              <a:t>Summary</a:t>
            </a:r>
            <a:endParaRPr lang="en-US" sz="2400" dirty="0"/>
          </a:p>
        </p:txBody>
      </p:sp>
      <p:sp>
        <p:nvSpPr>
          <p:cNvPr id="7" name="TextBox 6"/>
          <p:cNvSpPr txBox="1"/>
          <p:nvPr/>
        </p:nvSpPr>
        <p:spPr>
          <a:xfrm>
            <a:off x="304800" y="1348800"/>
            <a:ext cx="8305800" cy="4985980"/>
          </a:xfrm>
          <a:prstGeom prst="rect">
            <a:avLst/>
          </a:prstGeom>
          <a:noFill/>
        </p:spPr>
        <p:txBody>
          <a:bodyPr wrap="square" rtlCol="0">
            <a:spAutoFit/>
          </a:bodyPr>
          <a:lstStyle/>
          <a:p>
            <a:r>
              <a:rPr lang="en-US" sz="2800" dirty="0" smtClean="0"/>
              <a:t>Goal 6, Initiative 4 successful, but more work needed:</a:t>
            </a:r>
          </a:p>
          <a:p>
            <a:endParaRPr lang="en-US" sz="800" dirty="0" smtClean="0"/>
          </a:p>
          <a:p>
            <a:pPr lvl="1">
              <a:buFont typeface="Arial" pitchFamily="34" charset="0"/>
              <a:buChar char="•"/>
            </a:pPr>
            <a:r>
              <a:rPr lang="en-US" sz="2800" dirty="0" smtClean="0"/>
              <a:t>AA faculty hiring needs to accelerate (10 this year </a:t>
            </a:r>
          </a:p>
          <a:p>
            <a:pPr lvl="1"/>
            <a:r>
              <a:rPr lang="en-US" sz="2800" dirty="0" smtClean="0"/>
              <a:t> puts us on target).</a:t>
            </a:r>
          </a:p>
          <a:p>
            <a:pPr lvl="1"/>
            <a:endParaRPr lang="en-US" sz="800" dirty="0" smtClean="0"/>
          </a:p>
          <a:p>
            <a:pPr lvl="1">
              <a:buFont typeface="Arial" pitchFamily="34" charset="0"/>
              <a:buChar char="•"/>
            </a:pPr>
            <a:r>
              <a:rPr lang="en-US" sz="2800" dirty="0" smtClean="0"/>
              <a:t>Retention is key (one plan: Early Career Program (yr </a:t>
            </a:r>
          </a:p>
          <a:p>
            <a:pPr lvl="1"/>
            <a:r>
              <a:rPr lang="en-US" sz="2800" dirty="0" smtClean="0"/>
              <a:t> 1-3, not just new faculty).</a:t>
            </a:r>
          </a:p>
          <a:p>
            <a:pPr lvl="1">
              <a:buFont typeface="Arial" pitchFamily="34" charset="0"/>
              <a:buChar char="•"/>
            </a:pPr>
            <a:r>
              <a:rPr lang="en-US" sz="2800" dirty="0" smtClean="0"/>
              <a:t>Visiting Scholars </a:t>
            </a:r>
            <a:r>
              <a:rPr lang="en-US" sz="2800" dirty="0" smtClean="0"/>
              <a:t>Program</a:t>
            </a:r>
            <a:endParaRPr lang="en-US" sz="2800" dirty="0" smtClean="0"/>
          </a:p>
          <a:p>
            <a:pPr lvl="1"/>
            <a:endParaRPr lang="en-US" sz="800" dirty="0" smtClean="0"/>
          </a:p>
          <a:p>
            <a:pPr lvl="1">
              <a:buFont typeface="Arial" pitchFamily="34" charset="0"/>
              <a:buChar char="•"/>
            </a:pPr>
            <a:r>
              <a:rPr lang="en-US" sz="2800" dirty="0" smtClean="0"/>
              <a:t>Need interventions to reverse declines on staff side.</a:t>
            </a:r>
          </a:p>
          <a:p>
            <a:pPr lvl="1"/>
            <a:endParaRPr lang="en-US" sz="800" dirty="0" smtClean="0"/>
          </a:p>
          <a:p>
            <a:pPr lvl="1">
              <a:buFont typeface="Arial" pitchFamily="34" charset="0"/>
              <a:buChar char="•"/>
            </a:pPr>
            <a:r>
              <a:rPr lang="en-US" sz="2800" dirty="0" smtClean="0"/>
              <a:t>Need to explore gender disparities between </a:t>
            </a:r>
          </a:p>
          <a:p>
            <a:pPr lvl="1"/>
            <a:r>
              <a:rPr lang="en-US" sz="2800" dirty="0" smtClean="0"/>
              <a:t>  associate and full professor.</a:t>
            </a:r>
          </a:p>
          <a:p>
            <a:endParaRPr lang="en-US" sz="600" dirty="0" smtClean="0">
              <a:solidFill>
                <a:srgbClr val="FF0000"/>
              </a:solidFill>
            </a:endParaRPr>
          </a:p>
          <a:p>
            <a:pPr algn="ctr"/>
            <a:r>
              <a:rPr lang="en-US" sz="2800" dirty="0" smtClean="0">
                <a:solidFill>
                  <a:srgbClr val="FF0000"/>
                </a:solidFill>
              </a:rPr>
              <a:t>Reminder: Diversity is everyone’s job!</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 calcmode="lin" valueType="num">
                                      <p:cBhvr additive="base">
                                        <p:cTn id="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anim calcmode="lin" valueType="num">
                                      <p:cBhvr additive="base">
                                        <p:cTn id="11"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anim calcmode="lin" valueType="num">
                                      <p:cBhvr additive="base">
                                        <p:cTn id="17"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7">
                                            <p:txEl>
                                              <p:pRg st="6" end="6"/>
                                            </p:txEl>
                                          </p:spTgt>
                                        </p:tgtEl>
                                        <p:attrNameLst>
                                          <p:attrName>style.visibility</p:attrName>
                                        </p:attrNameLst>
                                      </p:cBhvr>
                                      <p:to>
                                        <p:strVal val="visible"/>
                                      </p:to>
                                    </p:set>
                                    <p:anim calcmode="lin" valueType="num">
                                      <p:cBhvr additive="base">
                                        <p:cTn id="21"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7">
                                            <p:txEl>
                                              <p:pRg st="7" end="7"/>
                                            </p:txEl>
                                          </p:spTgt>
                                        </p:tgtEl>
                                        <p:attrNameLst>
                                          <p:attrName>style.visibility</p:attrName>
                                        </p:attrNameLst>
                                      </p:cBhvr>
                                      <p:to>
                                        <p:strVal val="visible"/>
                                      </p:to>
                                    </p:set>
                                    <p:anim calcmode="lin" valueType="num">
                                      <p:cBhvr additive="base">
                                        <p:cTn id="27"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7">
                                            <p:txEl>
                                              <p:pRg st="9" end="9"/>
                                            </p:txEl>
                                          </p:spTgt>
                                        </p:tgtEl>
                                        <p:attrNameLst>
                                          <p:attrName>style.visibility</p:attrName>
                                        </p:attrNameLst>
                                      </p:cBhvr>
                                      <p:to>
                                        <p:strVal val="visible"/>
                                      </p:to>
                                    </p:set>
                                    <p:anim calcmode="lin" valueType="num">
                                      <p:cBhvr additive="base">
                                        <p:cTn id="33" dur="500" fill="hold"/>
                                        <p:tgtEl>
                                          <p:spTgt spid="7">
                                            <p:txEl>
                                              <p:pRg st="9" end="9"/>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7">
                                            <p:txEl>
                                              <p:pRg st="11" end="11"/>
                                            </p:txEl>
                                          </p:spTgt>
                                        </p:tgtEl>
                                        <p:attrNameLst>
                                          <p:attrName>style.visibility</p:attrName>
                                        </p:attrNameLst>
                                      </p:cBhvr>
                                      <p:to>
                                        <p:strVal val="visible"/>
                                      </p:to>
                                    </p:set>
                                    <p:anim calcmode="lin" valueType="num">
                                      <p:cBhvr additive="base">
                                        <p:cTn id="39" dur="500" fill="hold"/>
                                        <p:tgtEl>
                                          <p:spTgt spid="7">
                                            <p:txEl>
                                              <p:pRg st="11" end="1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7">
                                            <p:txEl>
                                              <p:pRg st="11" end="11"/>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7">
                                            <p:txEl>
                                              <p:pRg st="12" end="12"/>
                                            </p:txEl>
                                          </p:spTgt>
                                        </p:tgtEl>
                                        <p:attrNameLst>
                                          <p:attrName>style.visibility</p:attrName>
                                        </p:attrNameLst>
                                      </p:cBhvr>
                                      <p:to>
                                        <p:strVal val="visible"/>
                                      </p:to>
                                    </p:set>
                                    <p:anim calcmode="lin" valueType="num">
                                      <p:cBhvr additive="base">
                                        <p:cTn id="43" dur="500" fill="hold"/>
                                        <p:tgtEl>
                                          <p:spTgt spid="7">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nodeType="clickEffect">
                                  <p:stCondLst>
                                    <p:cond delay="0"/>
                                  </p:stCondLst>
                                  <p:childTnLst>
                                    <p:set>
                                      <p:cBhvr>
                                        <p:cTn id="48" dur="1" fill="hold">
                                          <p:stCondLst>
                                            <p:cond delay="0"/>
                                          </p:stCondLst>
                                        </p:cTn>
                                        <p:tgtEl>
                                          <p:spTgt spid="7">
                                            <p:txEl>
                                              <p:pRg st="14" end="14"/>
                                            </p:txEl>
                                          </p:spTgt>
                                        </p:tgtEl>
                                        <p:attrNameLst>
                                          <p:attrName>style.visibility</p:attrName>
                                        </p:attrNameLst>
                                      </p:cBhvr>
                                      <p:to>
                                        <p:strVal val="visible"/>
                                      </p:to>
                                    </p:set>
                                    <p:animEffect transition="in" filter="dissolve">
                                      <p:cBhvr>
                                        <p:cTn id="49" dur="500"/>
                                        <p:tgtEl>
                                          <p:spTgt spid="7">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6266</TotalTime>
  <Words>631</Words>
  <Application>Microsoft Office PowerPoint</Application>
  <PresentationFormat>On-screen Show (4:3)</PresentationFormat>
  <Paragraphs>148</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14_Office Theme</vt:lpstr>
      <vt:lpstr>Slide 1</vt:lpstr>
      <vt:lpstr>Slide 2</vt:lpstr>
      <vt:lpstr>Slide 3</vt:lpstr>
      <vt:lpstr>Slide 4</vt:lpstr>
      <vt:lpstr>Slide 5</vt:lpstr>
      <vt:lpstr>Slide 6</vt:lpstr>
    </vt:vector>
  </TitlesOfParts>
  <Company>Indiana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2011 Goal 2 Stakeholders Conference Presentation</dc:title>
  <dc:creator>user</dc:creator>
  <cp:keywords>Conference 2011, experiential learning</cp:keywords>
  <cp:lastModifiedBy>jpowers3</cp:lastModifiedBy>
  <cp:revision>430</cp:revision>
  <dcterms:created xsi:type="dcterms:W3CDTF">2008-09-03T09:34:29Z</dcterms:created>
  <dcterms:modified xsi:type="dcterms:W3CDTF">2011-11-08T05:14:03Z</dcterms:modified>
</cp:coreProperties>
</file>