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8" r:id="rId2"/>
    <p:sldId id="257" r:id="rId3"/>
    <p:sldId id="258" r:id="rId4"/>
    <p:sldId id="272" r:id="rId5"/>
    <p:sldId id="274" r:id="rId6"/>
    <p:sldId id="273" r:id="rId7"/>
    <p:sldId id="266" r:id="rId8"/>
    <p:sldId id="265" r:id="rId9"/>
    <p:sldId id="264" r:id="rId10"/>
    <p:sldId id="267" r:id="rId11"/>
    <p:sldId id="263" r:id="rId12"/>
    <p:sldId id="262" r:id="rId13"/>
    <p:sldId id="270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00" autoAdjust="0"/>
  </p:normalViewPr>
  <p:slideViewPr>
    <p:cSldViewPr snapToGrid="0" snapToObjects="1">
      <p:cViewPr>
        <p:scale>
          <a:sx n="74" d="100"/>
          <a:sy n="74" d="100"/>
        </p:scale>
        <p:origin x="-261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F6594-D7B2-4135-BB80-E575CBD9587E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6A641-7DA8-4C71-91A2-D6740AF1A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14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66800" y="708025"/>
            <a:ext cx="4724400" cy="3544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7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700788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/>
            <a:r>
              <a:rPr lang="en-US" sz="3200" b="1" dirty="0">
                <a:solidFill>
                  <a:prstClr val="black"/>
                </a:solidFill>
                <a:latin typeface="TradeGothicNo.2"/>
              </a:rPr>
              <a:t>Enhance the Development of </a:t>
            </a:r>
            <a:r>
              <a:rPr lang="en-US" sz="3200" b="1" dirty="0" smtClean="0">
                <a:solidFill>
                  <a:prstClr val="black"/>
                </a:solidFill>
                <a:latin typeface="TradeGothicNo.2"/>
              </a:rPr>
              <a:t>Staff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>
                <a:solidFill>
                  <a:srgbClr val="00386B"/>
                </a:solidFill>
                <a:latin typeface="TradeGothicNo.2" panose="020B0800000000000000" pitchFamily="34" charset="0"/>
              </a:rPr>
              <a:t>Goal 6 – Initiative 3</a:t>
            </a:r>
            <a:endParaRPr lang="en-US" sz="3200" dirty="0">
              <a:solidFill>
                <a:srgbClr val="00386B"/>
              </a:solidFill>
              <a:latin typeface="TradeGothicNo.2" panose="020B0800000000000000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27323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College of Technology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Office of Information Technology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ISU Foundation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Career Center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1789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06061" y="1734253"/>
            <a:ext cx="8770513" cy="40354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Decreasing attendance in traditional classroom training.</a:t>
            </a:r>
          </a:p>
          <a:p>
            <a:endParaRPr lang="en-US" sz="9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Low percentage of completion of the required New Employee Training .</a:t>
            </a:r>
          </a:p>
          <a:p>
            <a:endParaRPr lang="en-US" sz="9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Creating and implementing an annual Diversity and Workplace Harassment training for current employees.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27322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Looking Ahead - Recommendations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Current employees will be required to complete annual Diversity &amp; Workplace Harassment training.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Orientation and Sycamore eLearning becomes a base funding within the Training &amp; Development budget.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914263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Questions?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 noChangeAspect="1"/>
          </p:cNvSpPr>
          <p:nvPr>
            <p:ph idx="1"/>
          </p:nvPr>
        </p:nvSpPr>
        <p:spPr>
          <a:xfrm>
            <a:off x="283335" y="2021982"/>
            <a:ext cx="8628845" cy="3721995"/>
          </a:xfrm>
        </p:spPr>
        <p:txBody>
          <a:bodyPr>
            <a:noAutofit/>
          </a:bodyPr>
          <a:lstStyle/>
          <a:p>
            <a:pPr marL="0" lvl="0" indent="0" algn="ctr" defTabSz="91440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Enhance </a:t>
            </a:r>
            <a:r>
              <a:rPr lang="en-US" sz="4400" dirty="0">
                <a:solidFill>
                  <a:schemeClr val="bg1"/>
                </a:solidFill>
              </a:rPr>
              <a:t>the Development of </a:t>
            </a:r>
            <a:r>
              <a:rPr lang="en-US" sz="4400" dirty="0" smtClean="0">
                <a:solidFill>
                  <a:schemeClr val="bg1"/>
                </a:solidFill>
              </a:rPr>
              <a:t>Staff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Wil </a:t>
            </a:r>
            <a:r>
              <a:rPr lang="en-US" dirty="0" smtClean="0">
                <a:solidFill>
                  <a:schemeClr val="bg1"/>
                </a:solidFill>
              </a:rPr>
              <a:t>Downs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Associate Vice President of </a:t>
            </a:r>
            <a:r>
              <a:rPr lang="en-US" dirty="0" smtClean="0">
                <a:solidFill>
                  <a:schemeClr val="bg1"/>
                </a:solidFill>
              </a:rPr>
              <a:t>Human Resources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Wil.Downs@indstate.edu</a:t>
            </a: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1820"/>
            <a:ext cx="9144000" cy="740535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25004"/>
            <a:ext cx="9144000" cy="105279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Overview of Accomplishments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8789" y="1477798"/>
            <a:ext cx="8873544" cy="4487727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Increased </a:t>
            </a:r>
            <a:r>
              <a:rPr lang="en-US" sz="2900" dirty="0">
                <a:solidFill>
                  <a:schemeClr val="bg1"/>
                </a:solidFill>
              </a:rPr>
              <a:t>number of </a:t>
            </a:r>
            <a:r>
              <a:rPr lang="en-US" sz="2900" dirty="0" smtClean="0">
                <a:solidFill>
                  <a:schemeClr val="bg1"/>
                </a:solidFill>
              </a:rPr>
              <a:t>employees who </a:t>
            </a:r>
            <a:r>
              <a:rPr lang="en-US" sz="2900" dirty="0">
                <a:solidFill>
                  <a:schemeClr val="bg1"/>
                </a:solidFill>
              </a:rPr>
              <a:t>have successfully completed </a:t>
            </a:r>
            <a:r>
              <a:rPr lang="en-US" sz="2900" dirty="0" smtClean="0">
                <a:solidFill>
                  <a:schemeClr val="bg1"/>
                </a:solidFill>
              </a:rPr>
              <a:t>the New Employee Training and ISU Supervisor </a:t>
            </a:r>
            <a:r>
              <a:rPr lang="en-US" sz="2900" dirty="0">
                <a:solidFill>
                  <a:schemeClr val="bg1"/>
                </a:solidFill>
              </a:rPr>
              <a:t>Certification Program on Sycamore </a:t>
            </a:r>
            <a:r>
              <a:rPr lang="en-US" sz="2900" dirty="0" smtClean="0">
                <a:solidFill>
                  <a:schemeClr val="bg1"/>
                </a:solidFill>
              </a:rPr>
              <a:t>eLearning.</a:t>
            </a:r>
            <a:endParaRPr lang="en-US" sz="2900" dirty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Continued </a:t>
            </a:r>
            <a:r>
              <a:rPr lang="en-US" sz="2900" dirty="0">
                <a:solidFill>
                  <a:schemeClr val="bg1"/>
                </a:solidFill>
              </a:rPr>
              <a:t>to evaluate and strengthen the effectiveness of the NEW Staff full-day Orientation </a:t>
            </a:r>
            <a:r>
              <a:rPr lang="en-US" sz="2900" dirty="0" smtClean="0">
                <a:solidFill>
                  <a:schemeClr val="bg1"/>
                </a:solidFill>
              </a:rPr>
              <a:t>Program.</a:t>
            </a:r>
            <a:endParaRPr lang="en-US" sz="2900" dirty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900" dirty="0">
                <a:solidFill>
                  <a:schemeClr val="bg1"/>
                </a:solidFill>
              </a:rPr>
              <a:t>Promoted, developed, and offered traditional classroom professional development </a:t>
            </a:r>
            <a:r>
              <a:rPr lang="en-US" sz="2900" dirty="0" smtClean="0">
                <a:solidFill>
                  <a:schemeClr val="bg1"/>
                </a:solidFill>
              </a:rPr>
              <a:t>courses.</a:t>
            </a:r>
            <a:endParaRPr lang="en-US" sz="2900" dirty="0">
              <a:solidFill>
                <a:schemeClr val="bg1"/>
              </a:solidFill>
            </a:endParaRPr>
          </a:p>
          <a:p>
            <a:pPr>
              <a:lnSpc>
                <a:spcPts val="3200"/>
              </a:lnSpc>
              <a:buFont typeface="Arial" pitchFamily="34" charset="0"/>
              <a:buChar char="•"/>
            </a:pPr>
            <a:r>
              <a:rPr lang="en-US" sz="2900" dirty="0" smtClean="0">
                <a:solidFill>
                  <a:schemeClr val="bg1"/>
                </a:solidFill>
              </a:rPr>
              <a:t>Integrated </a:t>
            </a:r>
            <a:r>
              <a:rPr lang="en-US" sz="2900" dirty="0">
                <a:solidFill>
                  <a:schemeClr val="bg1"/>
                </a:solidFill>
              </a:rPr>
              <a:t>the use of Sycamore eLearning in the </a:t>
            </a:r>
            <a:r>
              <a:rPr lang="en-US" sz="2900" dirty="0" smtClean="0">
                <a:solidFill>
                  <a:schemeClr val="bg1"/>
                </a:solidFill>
              </a:rPr>
              <a:t>classroom.</a:t>
            </a:r>
            <a:endParaRPr lang="en-US" sz="2900" dirty="0">
              <a:solidFill>
                <a:schemeClr val="bg1"/>
              </a:solidFill>
            </a:endParaRPr>
          </a:p>
          <a:p>
            <a:endParaRPr lang="en-US" sz="2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65487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Benchmark 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558103"/>
              </p:ext>
            </p:extLst>
          </p:nvPr>
        </p:nvGraphicFramePr>
        <p:xfrm>
          <a:off x="341291" y="1806992"/>
          <a:ext cx="8461418" cy="3742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6315"/>
                <a:gridCol w="1519707"/>
                <a:gridCol w="1416676"/>
                <a:gridCol w="1358720"/>
              </a:tblGrid>
              <a:tr h="8975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Benchmarks</a:t>
                      </a:r>
                      <a:r>
                        <a:rPr lang="en-US" sz="2400" baseline="0" dirty="0" smtClean="0"/>
                        <a:t>  -  </a:t>
                      </a:r>
                      <a:r>
                        <a:rPr lang="en-US" sz="2400" dirty="0" smtClean="0"/>
                        <a:t>(T</a:t>
                      </a:r>
                      <a:r>
                        <a:rPr lang="en-US" sz="2400" baseline="0" dirty="0" smtClean="0"/>
                        <a:t> &amp; D)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2014G (Goal)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</a:t>
                      </a:r>
                      <a:r>
                        <a:rPr lang="en-US" sz="2200" baseline="0" dirty="0" smtClean="0"/>
                        <a:t> 2015 (Actual)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2016 (Goal)</a:t>
                      </a:r>
                      <a:endParaRPr lang="en-US" sz="2200" dirty="0"/>
                    </a:p>
                  </a:txBody>
                  <a:tcPr anchor="ctr"/>
                </a:tc>
              </a:tr>
              <a:tr h="1083349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Departmental customized professional development training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100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346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350</a:t>
                      </a:r>
                      <a:endParaRPr lang="en-US" sz="2200" i="1" dirty="0"/>
                    </a:p>
                  </a:txBody>
                  <a:tcPr anchor="ctr"/>
                </a:tc>
              </a:tr>
              <a:tr h="47619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Traditional classroom offerings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50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179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180</a:t>
                      </a:r>
                      <a:endParaRPr lang="en-US" sz="2200" i="1" dirty="0"/>
                    </a:p>
                  </a:txBody>
                  <a:tcPr anchor="ctr"/>
                </a:tc>
              </a:tr>
              <a:tr h="128573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NEW (New Employee Welcome) Program - (Numbers represent only staff employees)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140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196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140 -150</a:t>
                      </a:r>
                      <a:endParaRPr lang="en-US" sz="2200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5080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31947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Benchmark 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453116"/>
              </p:ext>
            </p:extLst>
          </p:nvPr>
        </p:nvGraphicFramePr>
        <p:xfrm>
          <a:off x="193182" y="1600201"/>
          <a:ext cx="8744756" cy="4439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6238"/>
                <a:gridCol w="1481070"/>
                <a:gridCol w="1764406"/>
                <a:gridCol w="1803042"/>
              </a:tblGrid>
              <a:tr h="76985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Benchmarks </a:t>
                      </a:r>
                      <a:r>
                        <a:rPr lang="en-US" sz="2200" dirty="0" smtClean="0"/>
                        <a:t>- (</a:t>
                      </a:r>
                      <a:r>
                        <a:rPr lang="en-US" sz="2200" dirty="0" smtClean="0"/>
                        <a:t>eLearning)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2014G (Goal)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</a:t>
                      </a:r>
                      <a:r>
                        <a:rPr lang="en-US" sz="2200" baseline="0" dirty="0" smtClean="0"/>
                        <a:t> 2015 (Actual)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FY 2016 (Goal)</a:t>
                      </a:r>
                      <a:endParaRPr lang="en-US" sz="2200" dirty="0"/>
                    </a:p>
                  </a:txBody>
                  <a:tcPr anchor="ctr"/>
                </a:tc>
              </a:tr>
              <a:tr h="76985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New Employee</a:t>
                      </a:r>
                      <a:r>
                        <a:rPr lang="en-US" sz="2200" baseline="0" dirty="0" smtClean="0"/>
                        <a:t> Required Training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140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227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200 -220</a:t>
                      </a:r>
                      <a:endParaRPr lang="en-US" sz="2200" i="1" dirty="0"/>
                    </a:p>
                  </a:txBody>
                  <a:tcPr anchor="ctr"/>
                </a:tc>
              </a:tr>
              <a:tr h="157402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Increase number of employees and faculty completing annual Diversity and Workplace Harassment training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100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Diversity -275</a:t>
                      </a:r>
                    </a:p>
                    <a:p>
                      <a:pPr algn="ctr"/>
                      <a:endParaRPr lang="en-US" sz="800" i="1" dirty="0" smtClean="0"/>
                    </a:p>
                    <a:p>
                      <a:pPr algn="ctr"/>
                      <a:r>
                        <a:rPr lang="en-US" sz="2000" i="1" dirty="0" smtClean="0"/>
                        <a:t>Workplace</a:t>
                      </a:r>
                      <a:r>
                        <a:rPr lang="en-US" sz="2000" i="1" baseline="0" dirty="0" smtClean="0"/>
                        <a:t> Harassment -326</a:t>
                      </a:r>
                      <a:endParaRPr lang="en-US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Diversity -300</a:t>
                      </a:r>
                    </a:p>
                    <a:p>
                      <a:pPr algn="ctr"/>
                      <a:endParaRPr lang="en-US" sz="800" i="1" dirty="0" smtClean="0"/>
                    </a:p>
                    <a:p>
                      <a:pPr algn="ctr"/>
                      <a:r>
                        <a:rPr lang="en-US" sz="2000" i="1" dirty="0" smtClean="0"/>
                        <a:t>Workplace Harassment -350</a:t>
                      </a:r>
                      <a:endParaRPr lang="en-US" sz="2000" i="1" dirty="0"/>
                    </a:p>
                  </a:txBody>
                  <a:tcPr anchor="ctr"/>
                </a:tc>
              </a:tr>
              <a:tr h="1326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Increase participation in Supervisor Certification series training for staff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25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49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50</a:t>
                      </a:r>
                      <a:endParaRPr lang="en-US" sz="2200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87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65487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Benchmark 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14668"/>
              </p:ext>
            </p:extLst>
          </p:nvPr>
        </p:nvGraphicFramePr>
        <p:xfrm>
          <a:off x="457200" y="1939095"/>
          <a:ext cx="8042856" cy="316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6462"/>
                <a:gridCol w="1712890"/>
                <a:gridCol w="1481071"/>
                <a:gridCol w="1442433"/>
              </a:tblGrid>
              <a:tr h="5894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Benchmarks -</a:t>
                      </a:r>
                    </a:p>
                    <a:p>
                      <a:pPr algn="ctr"/>
                      <a:r>
                        <a:rPr lang="en-US" sz="2400" dirty="0" smtClean="0"/>
                        <a:t>(eLearning)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 2014G (Goal)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</a:t>
                      </a:r>
                      <a:r>
                        <a:rPr lang="en-US" sz="2400" baseline="0" dirty="0" smtClean="0"/>
                        <a:t> 2015 (Actual)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 2016 (Goal)</a:t>
                      </a:r>
                      <a:endParaRPr lang="en-US" sz="2400" dirty="0"/>
                    </a:p>
                  </a:txBody>
                  <a:tcPr anchor="ctr"/>
                </a:tc>
              </a:tr>
              <a:tr h="1244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Incorporate the use of Sycamore eLearning as an instructional tool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30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49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50</a:t>
                      </a:r>
                      <a:endParaRPr lang="en-US" sz="2200" i="1" dirty="0"/>
                    </a:p>
                  </a:txBody>
                  <a:tcPr anchor="ctr"/>
                </a:tc>
              </a:tr>
              <a:tr h="10385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Integrating Sycamore eLearning in New Faculty Orientation (NFO).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30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32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40</a:t>
                      </a:r>
                      <a:endParaRPr lang="en-US" sz="2200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539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65487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Benchmark Table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914783"/>
              </p:ext>
            </p:extLst>
          </p:nvPr>
        </p:nvGraphicFramePr>
        <p:xfrm>
          <a:off x="550572" y="2259401"/>
          <a:ext cx="8042856" cy="2067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0363"/>
                <a:gridCol w="1648496"/>
                <a:gridCol w="1584101"/>
                <a:gridCol w="1419896"/>
              </a:tblGrid>
              <a:tr h="5894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Benchmarks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 2014G (Goal)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</a:t>
                      </a:r>
                      <a:r>
                        <a:rPr lang="en-US" sz="2400" baseline="0" dirty="0" smtClean="0"/>
                        <a:t> 2015 (Actual)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 2016 (Goal)</a:t>
                      </a:r>
                      <a:endParaRPr lang="en-US" sz="2400" dirty="0"/>
                    </a:p>
                  </a:txBody>
                  <a:tcPr anchor="ctr"/>
                </a:tc>
              </a:tr>
              <a:tr h="1244992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Recognition of Service Program/University Medallion Award.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300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238</a:t>
                      </a:r>
                      <a:endParaRPr lang="en-US" sz="2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i="1" dirty="0" smtClean="0"/>
                        <a:t>200 -225</a:t>
                      </a:r>
                      <a:endParaRPr lang="en-US" sz="2200" i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86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55603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Baseline Recommendation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28034" y="1626460"/>
            <a:ext cx="8178084" cy="4197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i="1" dirty="0">
                <a:solidFill>
                  <a:schemeClr val="bg1"/>
                </a:solidFill>
              </a:rPr>
              <a:t>Has this initiative been sufficiently integrated into your operations</a:t>
            </a:r>
            <a:r>
              <a:rPr lang="en-US" sz="3000" i="1" dirty="0" smtClean="0">
                <a:solidFill>
                  <a:schemeClr val="bg1"/>
                </a:solidFill>
              </a:rPr>
              <a:t>?</a:t>
            </a:r>
          </a:p>
          <a:p>
            <a:pPr indent="0"/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Yes.  This has been accomplished by utilizing Sycamore eLearning and classroom training to enhance staff development and maintain compliancy.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36749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Missed </a:t>
            </a:r>
            <a:r>
              <a:rPr lang="en-US" dirty="0" smtClean="0">
                <a:solidFill>
                  <a:srgbClr val="FFC000"/>
                </a:solidFill>
              </a:rPr>
              <a:t>Opportunities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Increasing Sycamore eLearning use as a tool in the classroom for Faculty and students.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Incorporating professional certifications for students to assist in employment efforts after graduation.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36749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New </a:t>
            </a:r>
            <a:r>
              <a:rPr lang="en-US" dirty="0" smtClean="0">
                <a:solidFill>
                  <a:srgbClr val="FFC000"/>
                </a:solidFill>
              </a:rPr>
              <a:t>Points </a:t>
            </a:r>
            <a:r>
              <a:rPr lang="en-US" dirty="0">
                <a:solidFill>
                  <a:srgbClr val="FFC000"/>
                </a:solidFill>
              </a:rPr>
              <a:t>of </a:t>
            </a:r>
            <a:r>
              <a:rPr lang="en-US" dirty="0" smtClean="0">
                <a:solidFill>
                  <a:srgbClr val="FFC000"/>
                </a:solidFill>
              </a:rPr>
              <a:t>Emphasis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Customized courses for departments on Sycamore eLearning.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Increase marketing for Sycamore eLearning.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Banner integration for co-curricular and staff records.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Leadership Development Program.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467</Words>
  <Application>Microsoft Office PowerPoint</Application>
  <PresentationFormat>On-screen Show (4:3)</PresentationFormat>
  <Paragraphs>103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Overview of Accomplishments</vt:lpstr>
      <vt:lpstr>Benchmark Table</vt:lpstr>
      <vt:lpstr>Benchmark Table</vt:lpstr>
      <vt:lpstr>Benchmark Table</vt:lpstr>
      <vt:lpstr>Benchmark Table</vt:lpstr>
      <vt:lpstr>Baseline Recommendation</vt:lpstr>
      <vt:lpstr>Missed Opportunities</vt:lpstr>
      <vt:lpstr>New Points of Emphasis</vt:lpstr>
      <vt:lpstr>Opportunities for Collaborations</vt:lpstr>
      <vt:lpstr>Foreseeable Roadblocks</vt:lpstr>
      <vt:lpstr>Looking Ahead - Recommendations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45</cp:revision>
  <cp:lastPrinted>2015-03-24T18:25:21Z</cp:lastPrinted>
  <dcterms:created xsi:type="dcterms:W3CDTF">2014-01-14T15:45:19Z</dcterms:created>
  <dcterms:modified xsi:type="dcterms:W3CDTF">2015-03-24T18:25:30Z</dcterms:modified>
</cp:coreProperties>
</file>