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57" r:id="rId3"/>
    <p:sldId id="258" r:id="rId4"/>
    <p:sldId id="266" r:id="rId5"/>
    <p:sldId id="265" r:id="rId6"/>
    <p:sldId id="264" r:id="rId7"/>
    <p:sldId id="267" r:id="rId8"/>
    <p:sldId id="263" r:id="rId9"/>
    <p:sldId id="262" r:id="rId10"/>
    <p:sldId id="270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 snapToGrid="0" snapToObjects="1">
      <p:cViewPr varScale="1">
        <p:scale>
          <a:sx n="107" d="100"/>
          <a:sy n="107" d="100"/>
        </p:scale>
        <p:origin x="-16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B09F6594-D7B2-4135-BB80-E575CBD9587E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2576A641-7DA8-4C71-91A2-D6740AF1A3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1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EF6A5FF3-B8DD-474C-B89E-67A069EB72D3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7613" y="731838"/>
            <a:ext cx="4879975" cy="36607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572000"/>
            <a:ext cx="45720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Enhance the Development of Faculty</a:t>
            </a:r>
          </a:p>
          <a:p>
            <a:pPr algn="ctr">
              <a:lnSpc>
                <a:spcPts val="3200"/>
              </a:lnSpc>
            </a:pP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962400"/>
            <a:ext cx="45720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6 – Initiative 2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0785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Questions?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533" y="2166151"/>
            <a:ext cx="8913180" cy="34445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5200" dirty="0" smtClean="0">
                <a:solidFill>
                  <a:schemeClr val="bg1"/>
                </a:solidFill>
              </a:rPr>
              <a:t>Enhance the Development of Faculty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Dr. Beth Whitaker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Beth.Whitaker@indstate.edu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Dr. Lisa Spence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Lisa.spence@indstate.edu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109"/>
            <a:ext cx="9144000" cy="735290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63281"/>
            <a:ext cx="9144000" cy="870857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C000"/>
                </a:solidFill>
              </a:rPr>
              <a:t>Overview of Accomplishments</a:t>
            </a:r>
            <a:endParaRPr lang="en-US" sz="42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34138"/>
            <a:ext cx="8655728" cy="5443734"/>
          </a:xfrm>
        </p:spPr>
        <p:txBody>
          <a:bodyPr>
            <a:normAutofit fontScale="70000" lnSpcReduction="20000"/>
          </a:bodyPr>
          <a:lstStyle/>
          <a:p>
            <a:pPr marL="230188" indent="-230188"/>
            <a:r>
              <a:rPr lang="en-US" sz="4000" b="1" dirty="0" smtClean="0">
                <a:solidFill>
                  <a:schemeClr val="bg1"/>
                </a:solidFill>
              </a:rPr>
              <a:t>Faculty Center for Teaching Excellence (AY 2013-14)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700" dirty="0" smtClean="0">
                <a:solidFill>
                  <a:schemeClr val="bg1"/>
                </a:solidFill>
              </a:rPr>
              <a:t>-  </a:t>
            </a:r>
            <a:r>
              <a:rPr lang="en-US" dirty="0" smtClean="0">
                <a:solidFill>
                  <a:schemeClr val="bg1"/>
                </a:solidFill>
              </a:rPr>
              <a:t>Established the environment (furniture, technology).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-  Faculty team attended Ken Bain Best Teacher’s Institute.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 Mornings in May.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 Faculty Development Programming</a:t>
            </a:r>
          </a:p>
          <a:p>
            <a:pPr marL="0" indent="0">
              <a:buNone/>
              <a:tabLst>
                <a:tab pos="461963" algn="l"/>
                <a:tab pos="684213" algn="l"/>
              </a:tabLst>
            </a:pPr>
            <a:r>
              <a:rPr lang="en-US" dirty="0">
                <a:solidFill>
                  <a:schemeClr val="bg1"/>
                </a:solidFill>
              </a:rPr>
              <a:t>		-  Sessions for spring 2014:  17</a:t>
            </a:r>
          </a:p>
          <a:p>
            <a:pPr marL="0" indent="0">
              <a:buNone/>
              <a:tabLst>
                <a:tab pos="461963" algn="l"/>
                <a:tab pos="68421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-  Total session attendees: 308</a:t>
            </a:r>
          </a:p>
          <a:p>
            <a:pPr marL="0" indent="0">
              <a:buNone/>
              <a:tabLst>
                <a:tab pos="461963" algn="l"/>
                <a:tab pos="68421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-  Average number of visitors per session: 18</a:t>
            </a:r>
          </a:p>
          <a:p>
            <a:pPr marL="0" indent="0">
              <a:buNone/>
              <a:tabLst>
                <a:tab pos="461963" algn="l"/>
                <a:tab pos="68421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Number of colleges/offices/units represented: 14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 </a:t>
            </a:r>
          </a:p>
          <a:p>
            <a:pPr marL="230188" indent="-230188"/>
            <a:r>
              <a:rPr lang="en-US" sz="4000" b="1" dirty="0" smtClean="0">
                <a:solidFill>
                  <a:schemeClr val="bg1"/>
                </a:solidFill>
              </a:rPr>
              <a:t>New Faculty Orientation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(Fall 2014)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r>
              <a:rPr lang="en-US" sz="3100" b="1" dirty="0" smtClean="0">
                <a:solidFill>
                  <a:schemeClr val="bg1"/>
                </a:solidFill>
              </a:rPr>
              <a:t>-  </a:t>
            </a:r>
            <a:r>
              <a:rPr lang="en-US" sz="3100" dirty="0" smtClean="0">
                <a:solidFill>
                  <a:schemeClr val="bg1"/>
                </a:solidFill>
              </a:rPr>
              <a:t>55 new and reappointed faculty attended.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sz="3100" dirty="0" smtClean="0">
                <a:solidFill>
                  <a:schemeClr val="bg1"/>
                </a:solidFill>
              </a:rPr>
              <a:t>	-  Involvement from all divisions continues to increase.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sz="3100" dirty="0" smtClean="0">
                <a:solidFill>
                  <a:schemeClr val="bg1"/>
                </a:solidFill>
              </a:rPr>
              <a:t>	-  Student success message is consistent, loud, and clear.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9681" y="2831937"/>
            <a:ext cx="2821245" cy="211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963"/>
            <a:ext cx="9144000" cy="734448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0803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34" y="1458791"/>
            <a:ext cx="8801332" cy="429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6532"/>
            <a:ext cx="9144000" cy="716428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22438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Baseline Recommendation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4085" y="1564316"/>
            <a:ext cx="8726750" cy="4454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Faculty Center for Teaching Excellence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Funding for a faculty team to attend a higher education teaching conference each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Funding for the implementation of a yearly teaching/learning forum on campus.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New Faculty Orientation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Stipends are not fully covered.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Funding for events comes from Quality of Life initiative . . . . Should this be the case?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36749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Missed </a:t>
            </a:r>
            <a:r>
              <a:rPr lang="en-US" dirty="0" smtClean="0">
                <a:solidFill>
                  <a:srgbClr val="FFC000"/>
                </a:solidFill>
              </a:rPr>
              <a:t>Opportunities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8677" y="1686758"/>
            <a:ext cx="8877670" cy="4137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New Faculty Orientation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 do more in spring semester of Year 1 for new faculty.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 bridge more completely to FCTE.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 help with workload management for new faculty.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 make sessions more interactive.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 increase engagement of new faculty with each other in each session.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42"/>
            <a:ext cx="9144000" cy="73329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368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New </a:t>
            </a:r>
            <a:r>
              <a:rPr lang="en-US" dirty="0" smtClean="0">
                <a:solidFill>
                  <a:srgbClr val="FFC000"/>
                </a:solidFill>
              </a:rPr>
              <a:t>Points </a:t>
            </a: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dirty="0" smtClean="0">
                <a:solidFill>
                  <a:srgbClr val="FFC000"/>
                </a:solidFill>
              </a:rPr>
              <a:t>Emphasis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6431" y="1394542"/>
            <a:ext cx="8842159" cy="4677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Faculty Center for Teaching Excellence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Collaboration with other local institutions.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More shared programming with other campus units.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New Faculty Orientation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Spring electives add variety and increase involvement of other areas.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Shorter schedule in fall to reduce workload.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Increased interaction and active learning.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More active participation by faculty leaders such as Susan Powers and Beth Whitaker.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4084"/>
            <a:ext cx="9144000" cy="74483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60993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 noChangeAspect="1"/>
          </p:cNvSpPr>
          <p:nvPr>
            <p:ph idx="1"/>
          </p:nvPr>
        </p:nvSpPr>
        <p:spPr>
          <a:xfrm>
            <a:off x="186431" y="1420427"/>
            <a:ext cx="8806649" cy="4643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Faculty Center for Teaching Excellence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Extended Learning				Center for Community Engagement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Office of Student Success		Extended Learning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Individual Colleges				Individual Departments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Cunningham Memorial Library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New Faculty Orientation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College of Graduate and Professional Studies 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Library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Deans/Associate Deans/Chairs</a:t>
            </a:r>
          </a:p>
          <a:p>
            <a:pPr>
              <a:buSzPct val="155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Faculty Senate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1" y="2077374"/>
            <a:ext cx="142044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55600" y="2433962"/>
            <a:ext cx="142044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55600" y="2821621"/>
            <a:ext cx="142044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065"/>
            <a:ext cx="9144000" cy="73950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31464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777" y="1588752"/>
            <a:ext cx="90552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Faculty Center for Teaching Excellence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Must plan for increased funding as more faculty take advantage of  Center resources and programs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Bandwidth and backup concerns regarding single staff member (director)</a:t>
            </a:r>
          </a:p>
          <a:p>
            <a:endParaRPr lang="en-US" dirty="0"/>
          </a:p>
          <a:p>
            <a:r>
              <a:rPr lang="en-US" sz="2600" b="1" dirty="0" smtClean="0">
                <a:solidFill>
                  <a:schemeClr val="bg1"/>
                </a:solidFill>
              </a:rPr>
              <a:t>Faculty Center for Teaching Excellence / New Faculty Orientation</a:t>
            </a:r>
          </a:p>
          <a:p>
            <a:pPr marL="115888"/>
            <a:r>
              <a:rPr lang="en-US" sz="2200" dirty="0" smtClean="0">
                <a:solidFill>
                  <a:schemeClr val="bg1"/>
                </a:solidFill>
              </a:rPr>
              <a:t>Bandwidth constraints now and increasingly in future create necessity:</a:t>
            </a:r>
          </a:p>
          <a:p>
            <a:pPr marL="568325" indent="-222250">
              <a:tabLst>
                <a:tab pos="568325" algn="l"/>
              </a:tabLst>
            </a:pPr>
            <a:r>
              <a:rPr lang="en-US" sz="2200" dirty="0" smtClean="0">
                <a:solidFill>
                  <a:schemeClr val="bg1"/>
                </a:solidFill>
              </a:rPr>
              <a:t>-	to demonstrate in a real way the value of professional development for faculty (i.e. are the proper incentives in place?)</a:t>
            </a:r>
          </a:p>
          <a:p>
            <a:pPr marL="568325" indent="-222250">
              <a:tabLst>
                <a:tab pos="568325" algn="l"/>
              </a:tabLst>
            </a:pPr>
            <a:r>
              <a:rPr lang="en-US" sz="2200" dirty="0" smtClean="0">
                <a:solidFill>
                  <a:schemeClr val="bg1"/>
                </a:solidFill>
              </a:rPr>
              <a:t>-	to demonstrate an awareness of workload considerations with content and practices for scheduling development events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330"/>
            <a:ext cx="9144000" cy="738622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60991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Looking Ahead - Recommendations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7553" y="1473694"/>
            <a:ext cx="8895426" cy="4447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bg1"/>
                </a:solidFill>
              </a:rPr>
              <a:t>Faculty Center for Teaching Excellence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Continue to expand the inclusion of Faculty Fellows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Institutionalize attending a national teaching conference with an ISU faculty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Create a yearly forum on teaching  and learning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3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chemeClr val="bg1"/>
                </a:solidFill>
              </a:rPr>
              <a:t>New Faculty Orientation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Continue efforts to take input from new faculty to improve the program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Continue to change program to react to environment and faculty input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Ensure the program has continuity throughout the first year to create a linkage to faculty development offered by FCTE from there forward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374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Overview of Accomplishments</vt:lpstr>
      <vt:lpstr>Benchmark Table</vt:lpstr>
      <vt:lpstr>Baseline Recommendation</vt:lpstr>
      <vt:lpstr>Missed Opportunities</vt:lpstr>
      <vt:lpstr>New Points of Emphasis</vt:lpstr>
      <vt:lpstr>Opportunities for Collaborations</vt:lpstr>
      <vt:lpstr>Foreseeable Roadblocks</vt:lpstr>
      <vt:lpstr>Looking Ahead - Recommendations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52</cp:revision>
  <cp:lastPrinted>2015-03-24T14:22:47Z</cp:lastPrinted>
  <dcterms:created xsi:type="dcterms:W3CDTF">2014-01-14T15:45:19Z</dcterms:created>
  <dcterms:modified xsi:type="dcterms:W3CDTF">2015-03-24T15:29:26Z</dcterms:modified>
</cp:coreProperties>
</file>