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8" r:id="rId2"/>
    <p:sldId id="257" r:id="rId3"/>
    <p:sldId id="272" r:id="rId4"/>
    <p:sldId id="273" r:id="rId5"/>
    <p:sldId id="274" r:id="rId6"/>
    <p:sldId id="265" r:id="rId7"/>
    <p:sldId id="264" r:id="rId8"/>
    <p:sldId id="267" r:id="rId9"/>
    <p:sldId id="263" r:id="rId10"/>
    <p:sldId id="262" r:id="rId11"/>
    <p:sldId id="270" r:id="rId12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00" autoAdjust="0"/>
  </p:normalViewPr>
  <p:slideViewPr>
    <p:cSldViewPr snapToGrid="0" snapToObjects="1">
      <p:cViewPr varScale="1">
        <p:scale>
          <a:sx n="83" d="100"/>
          <a:sy n="83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9F6594-D7B2-4135-BB80-E575CBD9587E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76A641-7DA8-4C71-91A2-D6740AF1A3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114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6A5FF3-B8DD-474C-B89E-67A069EB72D3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892"/>
            <a:ext cx="5486400" cy="366045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9AC6B5-D01C-450A-9917-8A0929B7D61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6538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7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1066800" y="708025"/>
            <a:ext cx="4724400" cy="3544888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8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dirty="0" smtClean="0"/>
          </a:p>
        </p:txBody>
      </p:sp>
      <p:sp>
        <p:nvSpPr>
          <p:cNvPr id="6553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69AB6FB5-8419-4155-BD03-6FD3B841F4C3}" type="slidenum">
              <a:rPr lang="en-US">
                <a:solidFill>
                  <a:prstClr val="black"/>
                </a:solidFill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dirty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99497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6592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85382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68109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139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9526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48896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584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3387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8461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27992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1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D4E8C2-898B-724E-95CC-EE818EFEC72D}" type="datetimeFigureOut">
              <a:rPr lang="en-US" smtClean="0"/>
              <a:t>3/26/2015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281753-2F40-6C4A-AEB2-6E55034980A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93946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1" descr="campus1.jpg"/>
          <p:cNvPicPr>
            <a:picLocks noChangeAspect="1"/>
          </p:cNvPicPr>
          <p:nvPr/>
        </p:nvPicPr>
        <p:blipFill>
          <a:blip r:embed="rId3" cstate="print"/>
          <a:srcRect t="9454"/>
          <a:stretch>
            <a:fillRect/>
          </a:stretch>
        </p:blipFill>
        <p:spPr bwMode="auto">
          <a:xfrm>
            <a:off x="4572000" y="1"/>
            <a:ext cx="4572000" cy="29193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/>
          <a:srcRect b="1788"/>
          <a:stretch>
            <a:fillRect/>
          </a:stretch>
        </p:blipFill>
        <p:spPr bwMode="auto">
          <a:xfrm>
            <a:off x="0" y="0"/>
            <a:ext cx="44958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1" name="Straight Connector 10"/>
          <p:cNvCxnSpPr/>
          <p:nvPr/>
        </p:nvCxnSpPr>
        <p:spPr>
          <a:xfrm rot="5400000">
            <a:off x="1066800" y="3429000"/>
            <a:ext cx="6858000" cy="0"/>
          </a:xfrm>
          <a:prstGeom prst="line">
            <a:avLst/>
          </a:prstGeom>
          <a:ln w="1778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590800" y="2895601"/>
            <a:ext cx="6553200" cy="907197"/>
          </a:xfrm>
          <a:prstGeom prst="rect">
            <a:avLst/>
          </a:prstGeom>
          <a:solidFill>
            <a:srgbClr val="0F5BCB">
              <a:alpha val="96000"/>
            </a:srgbClr>
          </a:solidFill>
          <a:ln w="38100">
            <a:solidFill>
              <a:schemeClr val="tx2"/>
            </a:solidFill>
          </a:ln>
        </p:spPr>
        <p:txBody>
          <a:bodyPr wrap="square" lIns="0" tIns="91440" rIns="0" bIns="182880" rtlCol="0" anchor="ctr" anchorCtr="1">
            <a:noAutofit/>
          </a:bodyPr>
          <a:lstStyle/>
          <a:p>
            <a:pPr algn="ctr"/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The </a:t>
            </a:r>
            <a:r>
              <a:rPr lang="en-US" sz="4800" i="1" spc="-25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Pa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thway to </a:t>
            </a:r>
            <a:r>
              <a:rPr lang="en-US" sz="4800" i="1" spc="-40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Su</a:t>
            </a:r>
            <a:r>
              <a:rPr lang="en-US" sz="4800" i="1" spc="-90" dirty="0" smtClean="0">
                <a:solidFill>
                  <a:prstClr val="white"/>
                </a:solidFill>
                <a:latin typeface="FrankRuehl" panose="020E0503060101010101" pitchFamily="34" charset="-79"/>
                <a:cs typeface="FrankRuehl" panose="020E0503060101010101" pitchFamily="34" charset="-79"/>
              </a:rPr>
              <a:t>ccess</a:t>
            </a:r>
            <a:endParaRPr lang="en-US" sz="4800" i="1" spc="-90" dirty="0">
              <a:solidFill>
                <a:prstClr val="white"/>
              </a:solidFill>
              <a:latin typeface="FrankRuehl" panose="020E0503060101010101" pitchFamily="34" charset="-79"/>
              <a:cs typeface="FrankRuehl" panose="020E0503060101010101" pitchFamily="34" charset="-79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572000" y="4572000"/>
            <a:ext cx="4572000" cy="17338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600" b="1" dirty="0" smtClean="0">
                <a:solidFill>
                  <a:srgbClr val="00539C"/>
                </a:solidFill>
                <a:latin typeface="+mj-lt"/>
              </a:rPr>
              <a:t>Enhancing the </a:t>
            </a:r>
            <a:r>
              <a:rPr lang="en-US" sz="3600" b="1" dirty="0" smtClean="0">
                <a:solidFill>
                  <a:srgbClr val="00539C"/>
                </a:solidFill>
                <a:latin typeface="+mj-lt"/>
              </a:rPr>
              <a:t/>
            </a:r>
            <a:br>
              <a:rPr lang="en-US" sz="3600" b="1" dirty="0" smtClean="0">
                <a:solidFill>
                  <a:srgbClr val="00539C"/>
                </a:solidFill>
                <a:latin typeface="+mj-lt"/>
              </a:rPr>
            </a:br>
            <a:r>
              <a:rPr lang="en-US" sz="3600" b="1" dirty="0" smtClean="0">
                <a:solidFill>
                  <a:srgbClr val="00539C"/>
                </a:solidFill>
                <a:latin typeface="+mj-lt"/>
              </a:rPr>
              <a:t>Quality </a:t>
            </a:r>
            <a:r>
              <a:rPr lang="en-US" sz="3600" b="1" dirty="0" smtClean="0">
                <a:solidFill>
                  <a:srgbClr val="00539C"/>
                </a:solidFill>
                <a:latin typeface="+mj-lt"/>
              </a:rPr>
              <a:t>of Life of Faculty and Staff </a:t>
            </a:r>
          </a:p>
          <a:p>
            <a:pPr algn="ctr">
              <a:lnSpc>
                <a:spcPts val="3200"/>
              </a:lnSpc>
            </a:pPr>
            <a:endParaRPr lang="en-US" sz="3600" dirty="0"/>
          </a:p>
        </p:txBody>
      </p:sp>
      <p:sp>
        <p:nvSpPr>
          <p:cNvPr id="12" name="TextBox 11"/>
          <p:cNvSpPr txBox="1"/>
          <p:nvPr/>
        </p:nvSpPr>
        <p:spPr>
          <a:xfrm>
            <a:off x="4648200" y="3962400"/>
            <a:ext cx="4495800" cy="5084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3200"/>
              </a:lnSpc>
            </a:pPr>
            <a:r>
              <a:rPr lang="en-US" sz="3200" b="1" dirty="0" smtClean="0">
                <a:solidFill>
                  <a:srgbClr val="00539C"/>
                </a:solidFill>
                <a:latin typeface="+mj-lt"/>
              </a:rPr>
              <a:t>Goal 6 – Initiative 1</a:t>
            </a:r>
            <a:endParaRPr lang="en-US" sz="240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896100" y="6250723"/>
            <a:ext cx="1905000" cy="447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81156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27322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Looking Ahead - Recommendations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65760" y="1954530"/>
            <a:ext cx="8595360" cy="4006487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Reinvigorate committee membership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Continue collaborations</a:t>
            </a: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Support activities that are now institutionalized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0792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1057540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Questions?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0" y="2582944"/>
            <a:ext cx="9144000" cy="3240913"/>
          </a:xfrm>
        </p:spPr>
        <p:txBody>
          <a:bodyPr/>
          <a:lstStyle/>
          <a:p>
            <a:pPr marL="0" indent="0" algn="ctr">
              <a:buNone/>
            </a:pPr>
            <a:r>
              <a:rPr lang="en-US" b="1" dirty="0" smtClean="0">
                <a:solidFill>
                  <a:schemeClr val="bg1"/>
                </a:solidFill>
              </a:rPr>
              <a:t>Enhancing </a:t>
            </a:r>
            <a:r>
              <a:rPr lang="en-US" b="1" dirty="0" smtClean="0">
                <a:solidFill>
                  <a:schemeClr val="bg1"/>
                </a:solidFill>
              </a:rPr>
              <a:t>the Quality of Life of Faculty and Staff </a:t>
            </a:r>
            <a:r>
              <a:rPr lang="en-US" b="1" dirty="0" smtClean="0">
                <a:solidFill>
                  <a:schemeClr val="bg1"/>
                </a:solidFill>
              </a:rPr>
              <a:t/>
            </a:r>
            <a:br>
              <a:rPr lang="en-US" b="1" dirty="0" smtClean="0">
                <a:solidFill>
                  <a:schemeClr val="bg1"/>
                </a:solidFill>
              </a:rPr>
            </a:br>
            <a:endParaRPr lang="en-US" b="1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Lindsey E. Eberman</a:t>
            </a:r>
          </a:p>
          <a:p>
            <a:pPr marL="0" indent="0" algn="ctr">
              <a:buNone/>
            </a:pPr>
            <a:r>
              <a:rPr lang="en-US" dirty="0" smtClean="0">
                <a:solidFill>
                  <a:schemeClr val="bg1"/>
                </a:solidFill>
              </a:rPr>
              <a:t>Lindsey.Eberman@indstate.edu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02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4320"/>
            <a:ext cx="9144000" cy="752094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428590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Overview of Accomplishments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5107" y="1299446"/>
            <a:ext cx="8655728" cy="482703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Data Analysis – Faculty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Satisfaction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Personal and Family Policies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Interdisciplinary Work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Senior Leadership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Dissatisfaction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Workload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Collaboration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Mentoring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Promotion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Collegiality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Appreciation/Recognition</a:t>
            </a:r>
          </a:p>
          <a:p>
            <a:pPr lvl="1"/>
            <a:endParaRPr lang="en-US" dirty="0" smtClean="0">
              <a:solidFill>
                <a:schemeClr val="bg1"/>
              </a:solidFill>
            </a:endParaRP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00733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7436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Overview of Accomplishments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5107" y="1748901"/>
            <a:ext cx="8655728" cy="407495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Data Analysis – Staff </a:t>
            </a:r>
          </a:p>
          <a:p>
            <a:pPr lvl="1"/>
            <a:r>
              <a:rPr lang="en-US" dirty="0" smtClean="0">
                <a:solidFill>
                  <a:schemeClr val="bg1"/>
                </a:solidFill>
              </a:rPr>
              <a:t>General Satisfaction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Gender Disparities</a:t>
            </a:r>
          </a:p>
          <a:p>
            <a:pPr lvl="2"/>
            <a:r>
              <a:rPr lang="en-US" dirty="0" smtClean="0">
                <a:solidFill>
                  <a:schemeClr val="bg1"/>
                </a:solidFill>
              </a:rPr>
              <a:t>Ethnicity Disparities</a:t>
            </a:r>
          </a:p>
          <a:p>
            <a:pPr lvl="1"/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98312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7149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Action Plan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5107" y="1748901"/>
            <a:ext cx="8655728" cy="407495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Data was used to assist in the work of the Department Success Taskforce and Faculty Senate regarding 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Collaborative Team Teaching Program (FCTE)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Advanced Faculty Mentoring Program (FCTE)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Proposed two new faculty awards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6641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7436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C000"/>
                </a:solidFill>
              </a:rPr>
              <a:t>Benchmarks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55107" y="1748901"/>
            <a:ext cx="8655728" cy="407495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Must establish new objectives to evaluate initiative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84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36749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Missed </a:t>
            </a:r>
            <a:r>
              <a:rPr lang="en-US" dirty="0" smtClean="0">
                <a:solidFill>
                  <a:srgbClr val="FFC000"/>
                </a:solidFill>
              </a:rPr>
              <a:t>Opportunities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Faculty and staff involvement in data report out/discussion</a:t>
            </a:r>
          </a:p>
          <a:p>
            <a:endParaRPr lang="en-US" sz="1200" dirty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Staff action plan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7721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645309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New </a:t>
            </a:r>
            <a:r>
              <a:rPr lang="en-US" dirty="0" smtClean="0">
                <a:solidFill>
                  <a:srgbClr val="FFC000"/>
                </a:solidFill>
              </a:rPr>
              <a:t>Points </a:t>
            </a:r>
            <a:r>
              <a:rPr lang="en-US" dirty="0">
                <a:solidFill>
                  <a:srgbClr val="FFC000"/>
                </a:solidFill>
              </a:rPr>
              <a:t>of </a:t>
            </a:r>
            <a:r>
              <a:rPr lang="en-US" dirty="0" smtClean="0">
                <a:solidFill>
                  <a:srgbClr val="FFC000"/>
                </a:solidFill>
              </a:rPr>
              <a:t>Emphasis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17170" y="1516166"/>
            <a:ext cx="8686800" cy="4416004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Investigating models for Faculty/Staff resources related to resolving work-related problems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Developing campus wide collegiality and civility initiatives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Identifying support models for pre-tenure or early-career faculty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Investigating hiring/recruitment practices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Developing social programming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5291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27323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Opportunities for Collaborations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342900" y="1805940"/>
            <a:ext cx="8458200" cy="401791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Continuing relationships with New Faculty Orientation to support pre-tenure and early-career faculty</a:t>
            </a:r>
          </a:p>
          <a:p>
            <a:r>
              <a:rPr lang="en-US" dirty="0" smtClean="0">
                <a:solidFill>
                  <a:schemeClr val="bg1"/>
                </a:solidFill>
              </a:rPr>
              <a:t>Establishing relationships with Chair’s Council and Human Resources regarding hiring practices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095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P0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0" y="717895"/>
            <a:ext cx="9144000" cy="870857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C000"/>
                </a:solidFill>
              </a:rPr>
              <a:t>Foreseeable Roadblocks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948543"/>
            <a:ext cx="8229600" cy="3875314"/>
          </a:xfrm>
        </p:spPr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Committee membership</a:t>
            </a:r>
            <a:endParaRPr lang="en-US" dirty="0">
              <a:solidFill>
                <a:schemeClr val="bg1"/>
              </a:solidFill>
            </a:endParaRPr>
          </a:p>
          <a:p>
            <a:endParaRPr lang="en-US" sz="1200" dirty="0" smtClean="0">
              <a:solidFill>
                <a:schemeClr val="bg1"/>
              </a:solidFill>
            </a:endParaRPr>
          </a:p>
          <a:p>
            <a:r>
              <a:rPr lang="en-US" dirty="0" smtClean="0">
                <a:solidFill>
                  <a:schemeClr val="bg1"/>
                </a:solidFill>
              </a:rPr>
              <a:t>Understanding of collegiality and civility concepts (outside the context of policy)</a:t>
            </a:r>
          </a:p>
        </p:txBody>
      </p:sp>
    </p:spTree>
    <p:extLst>
      <p:ext uri="{BB962C8B-B14F-4D97-AF65-F5344CB8AC3E}">
        <p14:creationId xmlns:p14="http://schemas.microsoft.com/office/powerpoint/2010/main" val="398972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2091</TotalTime>
  <Words>211</Words>
  <Application>Microsoft Office PowerPoint</Application>
  <PresentationFormat>On-screen Show (4:3)</PresentationFormat>
  <Paragraphs>56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PowerPoint Presentation</vt:lpstr>
      <vt:lpstr>Overview of Accomplishments</vt:lpstr>
      <vt:lpstr>Overview of Accomplishments</vt:lpstr>
      <vt:lpstr>Action Plan</vt:lpstr>
      <vt:lpstr>Benchmarks</vt:lpstr>
      <vt:lpstr>Missed Opportunities</vt:lpstr>
      <vt:lpstr>New Points of Emphasis</vt:lpstr>
      <vt:lpstr>Opportunities for Collaborations</vt:lpstr>
      <vt:lpstr>Foreseeable Roadblocks</vt:lpstr>
      <vt:lpstr>Looking Ahead - Recommendations</vt:lpstr>
      <vt:lpstr>Questions?</vt:lpstr>
    </vt:vector>
  </TitlesOfParts>
  <Company>Indiana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Ted Wilson</dc:creator>
  <cp:lastModifiedBy>Windows User</cp:lastModifiedBy>
  <cp:revision>33</cp:revision>
  <cp:lastPrinted>2015-03-26T19:17:21Z</cp:lastPrinted>
  <dcterms:created xsi:type="dcterms:W3CDTF">2014-01-14T15:45:19Z</dcterms:created>
  <dcterms:modified xsi:type="dcterms:W3CDTF">2015-03-26T19:34:51Z</dcterms:modified>
</cp:coreProperties>
</file>