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0"/>
  </p:notesMasterIdLst>
  <p:handoutMasterIdLst>
    <p:handoutMasterId r:id="rId21"/>
  </p:handoutMasterIdLst>
  <p:sldIdLst>
    <p:sldId id="459" r:id="rId2"/>
    <p:sldId id="416" r:id="rId3"/>
    <p:sldId id="474" r:id="rId4"/>
    <p:sldId id="417" r:id="rId5"/>
    <p:sldId id="405" r:id="rId6"/>
    <p:sldId id="466" r:id="rId7"/>
    <p:sldId id="483" r:id="rId8"/>
    <p:sldId id="484" r:id="rId9"/>
    <p:sldId id="478" r:id="rId10"/>
    <p:sldId id="480" r:id="rId11"/>
    <p:sldId id="477" r:id="rId12"/>
    <p:sldId id="481" r:id="rId13"/>
    <p:sldId id="491" r:id="rId14"/>
    <p:sldId id="476" r:id="rId15"/>
    <p:sldId id="482" r:id="rId16"/>
    <p:sldId id="485" r:id="rId17"/>
    <p:sldId id="467" r:id="rId18"/>
    <p:sldId id="458" r:id="rId1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6600"/>
    <a:srgbClr val="1065E2"/>
    <a:srgbClr val="0F5BCB"/>
    <a:srgbClr val="DFAA27"/>
    <a:srgbClr val="A2D668"/>
    <a:srgbClr val="3366FF"/>
    <a:srgbClr val="0000CC"/>
    <a:srgbClr val="0033CC"/>
    <a:srgbClr val="223A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8752" autoAdjust="0"/>
  </p:normalViewPr>
  <p:slideViewPr>
    <p:cSldViewPr>
      <p:cViewPr varScale="1">
        <p:scale>
          <a:sx n="118" d="100"/>
          <a:sy n="118" d="100"/>
        </p:scale>
        <p:origin x="-828" y="-10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2" d="100"/>
          <a:sy n="52" d="100"/>
        </p:scale>
        <p:origin x="-171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4/4/2011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p14="http://schemas.microsoft.com/office/powerpoint/2010/main" val="511771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4/4/2011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p14="http://schemas.microsoft.com/office/powerpoint/2010/main" val="3942274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10</a:t>
            </a:fld>
            <a:endParaRPr lang="en-US" dirty="0">
              <a:solidFill>
                <a:prstClr val="black"/>
              </a:solidFill>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11</a:t>
            </a:fld>
            <a:endParaRPr lang="en-US" dirty="0">
              <a:solidFill>
                <a:prstClr val="black"/>
              </a:solidFil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12</a:t>
            </a:fld>
            <a:endParaRPr lang="en-US" dirty="0">
              <a:solidFill>
                <a:prstClr val="black"/>
              </a:solidFill>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13</a:t>
            </a:fld>
            <a:endParaRPr lang="en-US" dirty="0">
              <a:solidFill>
                <a:prstClr val="black"/>
              </a:solidFill>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14</a:t>
            </a:fld>
            <a:endParaRPr lang="en-US" dirty="0">
              <a:solidFill>
                <a:prstClr val="black"/>
              </a:solidFill>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15</a:t>
            </a:fld>
            <a:endParaRPr lang="en-US" dirty="0">
              <a:solidFill>
                <a:prstClr val="black"/>
              </a:solidFill>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16</a:t>
            </a:fld>
            <a:endParaRPr lang="en-US" dirty="0">
              <a:solidFill>
                <a:prstClr val="black"/>
              </a:solidFill>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17</a:t>
            </a:fld>
            <a:endParaRPr lang="en-US" dirty="0">
              <a:solidFill>
                <a:prstClr val="black"/>
              </a:solidFill>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18</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7</a:t>
            </a:fld>
            <a:endParaRPr lang="en-US" dirty="0">
              <a:solidFill>
                <a:prstClr val="black"/>
              </a:solidFill>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8</a:t>
            </a:fld>
            <a:endParaRPr lang="en-US" dirty="0">
              <a:solidFill>
                <a:prstClr val="black"/>
              </a:solidFill>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9</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4/4/2011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4/4/2011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003120"/>
            <a:ext cx="4572000" cy="1846659"/>
          </a:xfrm>
          <a:prstGeom prst="rect">
            <a:avLst/>
          </a:prstGeom>
          <a:noFill/>
        </p:spPr>
        <p:txBody>
          <a:bodyPr wrap="square" rtlCol="0">
            <a:spAutoFit/>
          </a:bodyPr>
          <a:lstStyle/>
          <a:p>
            <a:pPr algn="ctr"/>
            <a:r>
              <a:rPr lang="en-US" sz="3200" b="1" dirty="0" smtClean="0">
                <a:solidFill>
                  <a:prstClr val="black"/>
                </a:solidFill>
                <a:latin typeface="Arial Narrow" pitchFamily="34" charset="0"/>
              </a:rPr>
              <a:t>2011 Stakeholders Conference</a:t>
            </a:r>
          </a:p>
          <a:p>
            <a:pPr algn="ctr"/>
            <a:r>
              <a:rPr lang="en-US" sz="3200" b="1" dirty="0" smtClean="0">
                <a:solidFill>
                  <a:prstClr val="black"/>
                </a:solidFill>
                <a:latin typeface="Arial Narrow" pitchFamily="34" charset="0"/>
              </a:rPr>
              <a:t>March 31, 2011</a:t>
            </a:r>
          </a:p>
          <a:p>
            <a:endParaRPr lang="en-US" dirty="0">
              <a:solidFill>
                <a:prstClr val="black"/>
              </a:solidFill>
            </a:endParaRPr>
          </a:p>
        </p:txBody>
      </p: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rPr>
              <a:t>Initiative 2: 	Enhance the development 			of faculty</a:t>
            </a:r>
            <a:endParaRPr lang="en-US" sz="2800" dirty="0" smtClean="0">
              <a:solidFill>
                <a:srgbClr val="00539C"/>
              </a:solidFill>
            </a:endParaRPr>
          </a:p>
        </p:txBody>
      </p:sp>
      <p:sp>
        <p:nvSpPr>
          <p:cNvPr id="6" name="TextBox 5"/>
          <p:cNvSpPr txBox="1"/>
          <p:nvPr/>
        </p:nvSpPr>
        <p:spPr>
          <a:xfrm>
            <a:off x="228600" y="2286000"/>
            <a:ext cx="8763000" cy="2431435"/>
          </a:xfrm>
          <a:prstGeom prst="rect">
            <a:avLst/>
          </a:prstGeom>
          <a:noFill/>
        </p:spPr>
        <p:txBody>
          <a:bodyPr wrap="square" rtlCol="0">
            <a:spAutoFit/>
          </a:bodyPr>
          <a:lstStyle/>
          <a:p>
            <a:pPr marL="227013" lvl="0" indent="-227013">
              <a:buFont typeface="Arial" pitchFamily="34" charset="0"/>
              <a:buChar char="•"/>
            </a:pPr>
            <a:r>
              <a:rPr lang="en-US" sz="2200" dirty="0" smtClean="0"/>
              <a:t>New faculty orientation program firmly in place.  Outcomes will be assessed during the Spring semester</a:t>
            </a:r>
          </a:p>
          <a:p>
            <a:pPr marL="227013" lvl="0" indent="-227013"/>
            <a:endParaRPr lang="en-US" sz="1000" dirty="0" smtClean="0"/>
          </a:p>
          <a:p>
            <a:pPr marL="227013" lvl="0" indent="-227013">
              <a:buFont typeface="Arial" pitchFamily="34" charset="0"/>
              <a:buChar char="•"/>
            </a:pPr>
            <a:r>
              <a:rPr lang="en-US" sz="2200" dirty="0" smtClean="0"/>
              <a:t>Have started the process of creating </a:t>
            </a:r>
            <a:r>
              <a:rPr lang="en-US" sz="2200" dirty="0" err="1" smtClean="0"/>
              <a:t>eportfolios</a:t>
            </a:r>
            <a:r>
              <a:rPr lang="en-US" sz="2200" dirty="0" smtClean="0"/>
              <a:t>.  A software product has been recommended – </a:t>
            </a:r>
            <a:r>
              <a:rPr lang="en-US" sz="2200" dirty="0" err="1" smtClean="0"/>
              <a:t>Foliotek</a:t>
            </a:r>
            <a:endParaRPr lang="en-US" sz="2200" dirty="0" smtClean="0"/>
          </a:p>
          <a:p>
            <a:pPr marL="227013" lvl="0" indent="-227013"/>
            <a:endParaRPr lang="en-US" sz="1000" dirty="0" smtClean="0"/>
          </a:p>
          <a:p>
            <a:pPr marL="227013" lvl="0" indent="-227013">
              <a:buFont typeface="Arial" pitchFamily="34" charset="0"/>
              <a:buChar char="•"/>
            </a:pPr>
            <a:r>
              <a:rPr lang="en-US" sz="2200" dirty="0" smtClean="0"/>
              <a:t>Work continues on a web site that is better designed to assist faculty and staff with development and technology needs.</a:t>
            </a:r>
            <a:endParaRPr lang="en-US" sz="22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rPr>
              <a:t>Initiative 3: 	Enhance the development</a:t>
            </a:r>
            <a:br>
              <a:rPr lang="en-US" sz="4000" b="1" dirty="0" smtClean="0">
                <a:solidFill>
                  <a:srgbClr val="00539C"/>
                </a:solidFill>
              </a:rPr>
            </a:br>
            <a:r>
              <a:rPr lang="en-US" sz="4000" b="1" dirty="0" smtClean="0">
                <a:solidFill>
                  <a:srgbClr val="00539C"/>
                </a:solidFill>
              </a:rPr>
              <a:t>			of staff</a:t>
            </a:r>
            <a:endParaRPr lang="en-US" sz="2800" dirty="0" smtClean="0">
              <a:solidFill>
                <a:srgbClr val="00539C"/>
              </a:solidFill>
            </a:endParaRPr>
          </a:p>
        </p:txBody>
      </p:sp>
      <p:sp>
        <p:nvSpPr>
          <p:cNvPr id="6" name="TextBox 5"/>
          <p:cNvSpPr txBox="1"/>
          <p:nvPr/>
        </p:nvSpPr>
        <p:spPr>
          <a:xfrm>
            <a:off x="228600" y="2514599"/>
            <a:ext cx="8763000" cy="2862322"/>
          </a:xfrm>
          <a:prstGeom prst="rect">
            <a:avLst/>
          </a:prstGeom>
          <a:noFill/>
        </p:spPr>
        <p:txBody>
          <a:bodyPr wrap="square" rtlCol="0">
            <a:spAutoFit/>
          </a:bodyPr>
          <a:lstStyle/>
          <a:p>
            <a:r>
              <a:rPr lang="en-US" sz="2000" b="1" dirty="0" smtClean="0"/>
              <a:t>Team Members</a:t>
            </a:r>
            <a:r>
              <a:rPr lang="en-US" sz="2000" dirty="0" smtClean="0"/>
              <a:t>: 	Wil Downs (Chair), Human Resources</a:t>
            </a:r>
          </a:p>
          <a:p>
            <a:r>
              <a:rPr lang="en-US" sz="2000" dirty="0" smtClean="0"/>
              <a:t>		Sheila Johnson, Affirmative Action</a:t>
            </a:r>
          </a:p>
          <a:p>
            <a:r>
              <a:rPr lang="en-US" sz="2000" dirty="0" smtClean="0"/>
              <a:t>		Kelly Hall, Public Safety</a:t>
            </a:r>
          </a:p>
          <a:p>
            <a:r>
              <a:rPr lang="en-US" sz="2000" dirty="0" smtClean="0"/>
              <a:t>		Kent Waggoner, Career Center</a:t>
            </a:r>
          </a:p>
          <a:p>
            <a:r>
              <a:rPr lang="en-US" sz="2000" dirty="0" smtClean="0"/>
              <a:t>		Tami Weinzapfel-Smith, Human Resources</a:t>
            </a:r>
            <a:br>
              <a:rPr lang="en-US" sz="2000" dirty="0" smtClean="0"/>
            </a:br>
            <a:r>
              <a:rPr lang="en-US" sz="2000" dirty="0" smtClean="0"/>
              <a:t>		Dorothy Carole Yaw, Technology Management</a:t>
            </a:r>
          </a:p>
          <a:p>
            <a:r>
              <a:rPr lang="en-US" sz="2000" dirty="0" smtClean="0"/>
              <a:t>		Scott Walden, Human Resources</a:t>
            </a:r>
          </a:p>
          <a:p>
            <a:r>
              <a:rPr lang="en-US" sz="2000" dirty="0" smtClean="0"/>
              <a:t>		Dana Hancock, Human Resources</a:t>
            </a:r>
          </a:p>
          <a:p>
            <a:pPr lvl="0"/>
            <a:endParaRPr lang="en-US" sz="20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90015"/>
          </a:xfrm>
          <a:prstGeom prst="rect">
            <a:avLst/>
          </a:prstGeom>
          <a:noFill/>
        </p:spPr>
        <p:txBody>
          <a:bodyPr wrap="square" rtlCol="0">
            <a:spAutoFit/>
          </a:bodyPr>
          <a:lstStyle/>
          <a:p>
            <a:pPr>
              <a:lnSpc>
                <a:spcPts val="3500"/>
              </a:lnSpc>
            </a:pPr>
            <a:r>
              <a:rPr lang="en-US" sz="4000" b="1" dirty="0" smtClean="0">
                <a:solidFill>
                  <a:srgbClr val="00539C"/>
                </a:solidFill>
              </a:rPr>
              <a:t>Initiative 3: 	Enhance the development</a:t>
            </a:r>
            <a:br>
              <a:rPr lang="en-US" sz="4000" b="1" dirty="0" smtClean="0">
                <a:solidFill>
                  <a:srgbClr val="00539C"/>
                </a:solidFill>
              </a:rPr>
            </a:br>
            <a:r>
              <a:rPr lang="en-US" sz="4000" b="1" dirty="0" smtClean="0">
                <a:solidFill>
                  <a:srgbClr val="00539C"/>
                </a:solidFill>
              </a:rPr>
              <a:t>			of staff</a:t>
            </a:r>
            <a:endParaRPr lang="en-US" sz="2800" dirty="0" smtClean="0">
              <a:solidFill>
                <a:srgbClr val="00539C"/>
              </a:solidFill>
            </a:endParaRPr>
          </a:p>
        </p:txBody>
      </p:sp>
      <p:sp>
        <p:nvSpPr>
          <p:cNvPr id="6" name="TextBox 5"/>
          <p:cNvSpPr txBox="1"/>
          <p:nvPr/>
        </p:nvSpPr>
        <p:spPr>
          <a:xfrm>
            <a:off x="152400" y="2286000"/>
            <a:ext cx="8839200" cy="4431983"/>
          </a:xfrm>
          <a:prstGeom prst="rect">
            <a:avLst/>
          </a:prstGeom>
          <a:noFill/>
        </p:spPr>
        <p:txBody>
          <a:bodyPr wrap="square" rtlCol="0">
            <a:spAutoFit/>
          </a:bodyPr>
          <a:lstStyle/>
          <a:p>
            <a:pPr marL="227013" lvl="0" indent="-227013">
              <a:buFont typeface="Arial" pitchFamily="34" charset="0"/>
              <a:buChar char="•"/>
            </a:pPr>
            <a:r>
              <a:rPr lang="en-US" sz="2200" dirty="0" smtClean="0"/>
              <a:t>Training and development web site for ISU employees has been created including an online resource tool.</a:t>
            </a:r>
          </a:p>
          <a:p>
            <a:pPr marL="227013" lvl="0" indent="-227013">
              <a:buFont typeface="Arial" pitchFamily="34" charset="0"/>
              <a:buChar char="•"/>
            </a:pPr>
            <a:endParaRPr lang="en-US" sz="1000" dirty="0" smtClean="0"/>
          </a:p>
          <a:p>
            <a:pPr marL="227013" lvl="0" indent="-227013">
              <a:buFont typeface="Arial" pitchFamily="34" charset="0"/>
              <a:buChar char="•"/>
            </a:pPr>
            <a:r>
              <a:rPr lang="en-US" sz="2200" dirty="0" smtClean="0"/>
              <a:t>Created a library of professional development resources that may be reserved or borrowed by employees.</a:t>
            </a:r>
          </a:p>
          <a:p>
            <a:pPr marL="227013" lvl="0" indent="-227013">
              <a:buFont typeface="Arial" pitchFamily="34" charset="0"/>
              <a:buChar char="•"/>
            </a:pPr>
            <a:endParaRPr lang="en-US" sz="1000" dirty="0" smtClean="0"/>
          </a:p>
          <a:p>
            <a:pPr marL="227013" lvl="0" indent="-227013">
              <a:buFont typeface="Arial" pitchFamily="34" charset="0"/>
              <a:buChar char="•"/>
            </a:pPr>
            <a:r>
              <a:rPr lang="en-US" sz="2200" dirty="0" smtClean="0"/>
              <a:t>Developed and went live with a new staff orientation program effective January 2011.</a:t>
            </a:r>
          </a:p>
          <a:p>
            <a:pPr marL="227013" lvl="0" indent="-227013">
              <a:buFont typeface="Arial" pitchFamily="34" charset="0"/>
              <a:buChar char="•"/>
            </a:pPr>
            <a:endParaRPr lang="en-US" sz="1000" dirty="0" smtClean="0"/>
          </a:p>
          <a:p>
            <a:pPr marL="227013" lvl="0" indent="-227013">
              <a:buFont typeface="Arial" pitchFamily="34" charset="0"/>
              <a:buChar char="•"/>
            </a:pPr>
            <a:r>
              <a:rPr lang="en-US" sz="2200" dirty="0" smtClean="0"/>
              <a:t>Working with Staff Council to ensure computer access is available to all employees to enhance communication with staff.</a:t>
            </a:r>
          </a:p>
          <a:p>
            <a:pPr marL="227013" lvl="0" indent="-227013">
              <a:buFont typeface="Arial" pitchFamily="34" charset="0"/>
              <a:buChar char="•"/>
            </a:pPr>
            <a:endParaRPr lang="en-US" sz="1000" dirty="0" smtClean="0"/>
          </a:p>
          <a:p>
            <a:pPr marL="227013" indent="-227013">
              <a:buFont typeface="Arial" pitchFamily="34" charset="0"/>
              <a:buChar char="•"/>
            </a:pPr>
            <a:r>
              <a:rPr lang="en-US" sz="2200" dirty="0" smtClean="0"/>
              <a:t>Staff Recognition ceremony moved to Sept to allow faculty participation.</a:t>
            </a:r>
          </a:p>
          <a:p>
            <a:pPr marL="227013" lvl="0" indent="-227013"/>
            <a:endParaRPr lang="en-US" sz="2200" dirty="0" smtClean="0"/>
          </a:p>
          <a:p>
            <a:pPr marL="227013" lvl="0" indent="-227013">
              <a:buFont typeface="Arial" pitchFamily="34" charset="0"/>
              <a:buChar char="•"/>
            </a:pPr>
            <a:endParaRPr lang="en-US" sz="22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90601"/>
            <a:ext cx="8763000" cy="990015"/>
          </a:xfrm>
          <a:prstGeom prst="rect">
            <a:avLst/>
          </a:prstGeom>
          <a:noFill/>
        </p:spPr>
        <p:txBody>
          <a:bodyPr wrap="square" rtlCol="0">
            <a:spAutoFit/>
          </a:bodyPr>
          <a:lstStyle/>
          <a:p>
            <a:pPr>
              <a:lnSpc>
                <a:spcPts val="3500"/>
              </a:lnSpc>
            </a:pPr>
            <a:r>
              <a:rPr lang="en-US" sz="4000" b="1" dirty="0" smtClean="0">
                <a:solidFill>
                  <a:srgbClr val="00539C"/>
                </a:solidFill>
              </a:rPr>
              <a:t>Initiative 3: 	Enhance the development</a:t>
            </a:r>
            <a:br>
              <a:rPr lang="en-US" sz="4000" b="1" dirty="0" smtClean="0">
                <a:solidFill>
                  <a:srgbClr val="00539C"/>
                </a:solidFill>
              </a:rPr>
            </a:br>
            <a:r>
              <a:rPr lang="en-US" sz="4000" b="1" dirty="0" smtClean="0">
                <a:solidFill>
                  <a:srgbClr val="00539C"/>
                </a:solidFill>
              </a:rPr>
              <a:t>			of staff</a:t>
            </a:r>
            <a:endParaRPr lang="en-US" sz="2800" dirty="0" smtClean="0">
              <a:solidFill>
                <a:srgbClr val="00539C"/>
              </a:solidFill>
            </a:endParaRPr>
          </a:p>
        </p:txBody>
      </p:sp>
      <p:sp>
        <p:nvSpPr>
          <p:cNvPr id="6" name="TextBox 5"/>
          <p:cNvSpPr txBox="1"/>
          <p:nvPr/>
        </p:nvSpPr>
        <p:spPr>
          <a:xfrm>
            <a:off x="152400" y="2133600"/>
            <a:ext cx="8839200" cy="3600986"/>
          </a:xfrm>
          <a:prstGeom prst="rect">
            <a:avLst/>
          </a:prstGeom>
          <a:noFill/>
        </p:spPr>
        <p:txBody>
          <a:bodyPr wrap="square" rtlCol="0">
            <a:spAutoFit/>
          </a:bodyPr>
          <a:lstStyle/>
          <a:p>
            <a:pPr marL="227013" lvl="0" indent="-227013">
              <a:buFont typeface="Arial" pitchFamily="34" charset="0"/>
              <a:buChar char="•"/>
            </a:pPr>
            <a:r>
              <a:rPr lang="en-US" sz="2200" dirty="0" smtClean="0"/>
              <a:t>Creation of LEAF (Lead By Example and Fortitude) program to replace the former Extra Mile Award.</a:t>
            </a:r>
          </a:p>
          <a:p>
            <a:pPr marL="227013" lvl="0" indent="-227013">
              <a:buFont typeface="Arial" pitchFamily="34" charset="0"/>
              <a:buChar char="•"/>
            </a:pPr>
            <a:endParaRPr lang="en-US" sz="1000" dirty="0" smtClean="0"/>
          </a:p>
          <a:p>
            <a:pPr marL="227013" lvl="0" indent="-227013">
              <a:buFont typeface="Arial" pitchFamily="34" charset="0"/>
              <a:buChar char="•"/>
            </a:pPr>
            <a:r>
              <a:rPr lang="en-US" sz="2200" dirty="0" smtClean="0"/>
              <a:t>Training and Development Specialist position is in place to support training efforts.</a:t>
            </a:r>
          </a:p>
          <a:p>
            <a:pPr marL="227013" lvl="0" indent="-227013">
              <a:buFont typeface="Arial" pitchFamily="34" charset="0"/>
              <a:buChar char="•"/>
            </a:pPr>
            <a:endParaRPr lang="en-US" sz="1000" dirty="0" smtClean="0"/>
          </a:p>
          <a:p>
            <a:pPr marL="227013" lvl="0" indent="-227013">
              <a:buFont typeface="Arial" pitchFamily="34" charset="0"/>
              <a:buChar char="•"/>
            </a:pPr>
            <a:r>
              <a:rPr lang="en-US" sz="2200" dirty="0" smtClean="0"/>
              <a:t>Assessment of staff training is ongoing to ensure training is appropriate for the needs of employees.</a:t>
            </a:r>
          </a:p>
          <a:p>
            <a:pPr marL="227013" lvl="0" indent="-227013">
              <a:buFont typeface="Arial" pitchFamily="34" charset="0"/>
              <a:buChar char="•"/>
            </a:pPr>
            <a:endParaRPr lang="en-US" sz="1000" dirty="0" smtClean="0"/>
          </a:p>
          <a:p>
            <a:pPr marL="227013" lvl="0" indent="-227013">
              <a:buFont typeface="Arial" pitchFamily="34" charset="0"/>
              <a:buChar char="•"/>
            </a:pPr>
            <a:r>
              <a:rPr lang="en-US" sz="2200" dirty="0" smtClean="0"/>
              <a:t>Creation of Sycamore Service program to provide customer service training for all staff.  </a:t>
            </a:r>
          </a:p>
          <a:p>
            <a:pPr marL="227013" lvl="0" indent="-227013"/>
            <a:endParaRPr lang="en-US" sz="22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90600"/>
            <a:ext cx="8763000" cy="1887696"/>
          </a:xfrm>
          <a:prstGeom prst="rect">
            <a:avLst/>
          </a:prstGeom>
          <a:noFill/>
        </p:spPr>
        <p:txBody>
          <a:bodyPr wrap="square" rtlCol="0">
            <a:spAutoFit/>
          </a:bodyPr>
          <a:lstStyle/>
          <a:p>
            <a:pPr>
              <a:lnSpc>
                <a:spcPts val="3500"/>
              </a:lnSpc>
            </a:pPr>
            <a:r>
              <a:rPr lang="en-US" sz="4400" b="1" dirty="0" smtClean="0">
                <a:solidFill>
                  <a:srgbClr val="00539C"/>
                </a:solidFill>
              </a:rPr>
              <a:t>Initiative 4:	</a:t>
            </a:r>
            <a:r>
              <a:rPr lang="en-US" sz="4000" b="1" dirty="0" smtClean="0">
                <a:solidFill>
                  <a:srgbClr val="00539C"/>
                </a:solidFill>
              </a:rPr>
              <a:t>Expand the diversity found 			in the composition of the 				faculty and staff at Indiana 			State University</a:t>
            </a:r>
            <a:endParaRPr lang="en-US" sz="4000" dirty="0" smtClean="0">
              <a:solidFill>
                <a:srgbClr val="00539C"/>
              </a:solidFill>
            </a:endParaRPr>
          </a:p>
        </p:txBody>
      </p:sp>
      <p:sp>
        <p:nvSpPr>
          <p:cNvPr id="6" name="TextBox 5"/>
          <p:cNvSpPr txBox="1"/>
          <p:nvPr/>
        </p:nvSpPr>
        <p:spPr>
          <a:xfrm>
            <a:off x="228600" y="2971800"/>
            <a:ext cx="8763000" cy="3308598"/>
          </a:xfrm>
          <a:prstGeom prst="rect">
            <a:avLst/>
          </a:prstGeom>
          <a:noFill/>
        </p:spPr>
        <p:txBody>
          <a:bodyPr wrap="square" rtlCol="0">
            <a:spAutoFit/>
          </a:bodyPr>
          <a:lstStyle/>
          <a:p>
            <a:r>
              <a:rPr lang="en-US" sz="1900" b="1" dirty="0" smtClean="0"/>
              <a:t>Team Members</a:t>
            </a:r>
            <a:r>
              <a:rPr lang="en-US" sz="1900" dirty="0" smtClean="0"/>
              <a:t>: 	Mary Ferguson (Chair), Diversity Office</a:t>
            </a:r>
          </a:p>
          <a:p>
            <a:pPr marL="2176463" indent="-347663"/>
            <a:r>
              <a:rPr lang="en-US" sz="1900" dirty="0" smtClean="0"/>
              <a:t>Michele Boyer, Communication Disorders and Counseling, School and Education Psychology</a:t>
            </a:r>
          </a:p>
          <a:p>
            <a:pPr marL="2176463" indent="-347663"/>
            <a:r>
              <a:rPr lang="en-US" sz="1900" dirty="0" smtClean="0"/>
              <a:t>Carmen Tillery, Vice President for Student Affairs &amp; Dean of Students</a:t>
            </a:r>
          </a:p>
          <a:p>
            <a:pPr marL="2176463" indent="-347663"/>
            <a:r>
              <a:rPr lang="en-US" sz="1900" dirty="0" smtClean="0"/>
              <a:t>Barbara </a:t>
            </a:r>
            <a:r>
              <a:rPr lang="en-US" sz="1900" dirty="0" err="1" smtClean="0"/>
              <a:t>Eversole</a:t>
            </a:r>
            <a:r>
              <a:rPr lang="en-US" sz="1900" dirty="0" smtClean="0"/>
              <a:t>, Technology Management</a:t>
            </a:r>
          </a:p>
          <a:p>
            <a:pPr marL="2176463" indent="-347663"/>
            <a:r>
              <a:rPr lang="en-US" sz="1900" dirty="0" smtClean="0"/>
              <a:t>Eli Bermudez, Health, Safety, and Environmental Health Sciences </a:t>
            </a:r>
          </a:p>
          <a:p>
            <a:pPr marL="2176463" indent="-347663"/>
            <a:r>
              <a:rPr lang="en-US" sz="1900" dirty="0" smtClean="0"/>
              <a:t>Rhonda </a:t>
            </a:r>
            <a:r>
              <a:rPr lang="en-US" sz="1900" dirty="0" err="1" smtClean="0"/>
              <a:t>Impink</a:t>
            </a:r>
            <a:r>
              <a:rPr lang="en-US" sz="1900" dirty="0" smtClean="0"/>
              <a:t>, Social Work</a:t>
            </a:r>
          </a:p>
          <a:p>
            <a:pPr marL="2176463" indent="-347663"/>
            <a:r>
              <a:rPr lang="en-US" sz="1900" dirty="0" smtClean="0"/>
              <a:t>Virgil Sheets, Psychology</a:t>
            </a:r>
          </a:p>
          <a:p>
            <a:pPr marL="2176463" indent="-347663"/>
            <a:r>
              <a:rPr lang="en-US" sz="1900" dirty="0" smtClean="0"/>
              <a:t>Sheila Johnson, Affirmative Action</a:t>
            </a:r>
          </a:p>
          <a:p>
            <a:pPr marL="2176463" indent="-347663"/>
            <a:r>
              <a:rPr lang="en-US" sz="1900" dirty="0" smtClean="0"/>
              <a:t>Josh Powers, ELAF</a:t>
            </a:r>
          </a:p>
          <a:p>
            <a:pPr marL="2176463" indent="-347663"/>
            <a:r>
              <a:rPr lang="en-US" sz="1900" dirty="0" smtClean="0"/>
              <a:t>Lynn Foster, Nursing, Health &amp; Human Services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90600"/>
            <a:ext cx="8763000" cy="1887696"/>
          </a:xfrm>
          <a:prstGeom prst="rect">
            <a:avLst/>
          </a:prstGeom>
          <a:noFill/>
        </p:spPr>
        <p:txBody>
          <a:bodyPr wrap="square" rtlCol="0">
            <a:spAutoFit/>
          </a:bodyPr>
          <a:lstStyle/>
          <a:p>
            <a:pPr>
              <a:lnSpc>
                <a:spcPts val="3500"/>
              </a:lnSpc>
            </a:pPr>
            <a:r>
              <a:rPr lang="en-US" sz="4400" b="1" dirty="0" smtClean="0">
                <a:solidFill>
                  <a:srgbClr val="00539C"/>
                </a:solidFill>
              </a:rPr>
              <a:t>Initiative 4:	</a:t>
            </a:r>
            <a:r>
              <a:rPr lang="en-US" sz="4000" b="1" dirty="0" smtClean="0">
                <a:solidFill>
                  <a:srgbClr val="00539C"/>
                </a:solidFill>
              </a:rPr>
              <a:t>Expand the diversity found 			in the composition of the 				faculty and staff at Indiana 			State University</a:t>
            </a:r>
            <a:endParaRPr lang="en-US" sz="4000" dirty="0" smtClean="0">
              <a:solidFill>
                <a:srgbClr val="00539C"/>
              </a:solidFill>
            </a:endParaRPr>
          </a:p>
        </p:txBody>
      </p:sp>
      <p:sp>
        <p:nvSpPr>
          <p:cNvPr id="6" name="TextBox 5"/>
          <p:cNvSpPr txBox="1"/>
          <p:nvPr/>
        </p:nvSpPr>
        <p:spPr>
          <a:xfrm>
            <a:off x="228600" y="2971800"/>
            <a:ext cx="8763000" cy="3539430"/>
          </a:xfrm>
          <a:prstGeom prst="rect">
            <a:avLst/>
          </a:prstGeom>
          <a:noFill/>
        </p:spPr>
        <p:txBody>
          <a:bodyPr wrap="square" rtlCol="0">
            <a:spAutoFit/>
          </a:bodyPr>
          <a:lstStyle/>
          <a:p>
            <a:pPr marL="228600" lvl="0" indent="-228600">
              <a:buFont typeface="Arial" pitchFamily="34" charset="0"/>
              <a:buChar char="•"/>
            </a:pPr>
            <a:r>
              <a:rPr lang="en-US" sz="2200" dirty="0" smtClean="0"/>
              <a:t>Diversity Research and Teaching Symposium held Nov., 2010.</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Opportunity Hire program developed.</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Diversity advertising strategies were implemented with higher yield of candidates from under-represented groups in pools this year and yield of over 80 applicants for 8 ‘Opportunity Hire’ spots.</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Search process partners identified and workshops conducted (2).</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Search chair and department chair workshops (2).</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Search chair and search committee workshops (3).</a:t>
            </a:r>
          </a:p>
          <a:p>
            <a:pPr marL="228600" lvl="0" indent="-228600">
              <a:buFont typeface="Arial" pitchFamily="34" charset="0"/>
              <a:buChar char="•"/>
            </a:pPr>
            <a:endParaRPr lang="en-US" sz="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990600"/>
            <a:ext cx="8763000" cy="1887696"/>
          </a:xfrm>
          <a:prstGeom prst="rect">
            <a:avLst/>
          </a:prstGeom>
          <a:noFill/>
        </p:spPr>
        <p:txBody>
          <a:bodyPr wrap="square" rtlCol="0">
            <a:spAutoFit/>
          </a:bodyPr>
          <a:lstStyle/>
          <a:p>
            <a:pPr>
              <a:lnSpc>
                <a:spcPts val="3500"/>
              </a:lnSpc>
            </a:pPr>
            <a:r>
              <a:rPr lang="en-US" sz="4400" b="1" dirty="0" smtClean="0">
                <a:solidFill>
                  <a:srgbClr val="00539C"/>
                </a:solidFill>
              </a:rPr>
              <a:t>Initiative 4:	</a:t>
            </a:r>
            <a:r>
              <a:rPr lang="en-US" sz="4000" b="1" dirty="0" smtClean="0">
                <a:solidFill>
                  <a:srgbClr val="00539C"/>
                </a:solidFill>
              </a:rPr>
              <a:t>Expand the diversity found 			in the composition of the 				faculty and staff at Indiana 			State University</a:t>
            </a:r>
            <a:endParaRPr lang="en-US" sz="4000" dirty="0" smtClean="0">
              <a:solidFill>
                <a:srgbClr val="00539C"/>
              </a:solidFill>
            </a:endParaRPr>
          </a:p>
        </p:txBody>
      </p:sp>
      <p:sp>
        <p:nvSpPr>
          <p:cNvPr id="6" name="TextBox 5"/>
          <p:cNvSpPr txBox="1"/>
          <p:nvPr/>
        </p:nvSpPr>
        <p:spPr>
          <a:xfrm>
            <a:off x="228600" y="2895600"/>
            <a:ext cx="8763000" cy="3754874"/>
          </a:xfrm>
          <a:prstGeom prst="rect">
            <a:avLst/>
          </a:prstGeom>
          <a:noFill/>
        </p:spPr>
        <p:txBody>
          <a:bodyPr wrap="square" rtlCol="0">
            <a:spAutoFit/>
          </a:bodyPr>
          <a:lstStyle/>
          <a:p>
            <a:pPr marL="228600" lvl="0" indent="-228600">
              <a:buFont typeface="Arial" pitchFamily="34" charset="0"/>
              <a:buChar char="•"/>
            </a:pPr>
            <a:r>
              <a:rPr lang="en-US" sz="2200" dirty="0" smtClean="0"/>
              <a:t>Webinar on Hiring Racially Diverse, Culturally Competent Faculty held.</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Visiting scholar guidelines developed, scholars (4) recruited.</a:t>
            </a:r>
          </a:p>
          <a:p>
            <a:pPr marL="228600" lvl="0" indent="-228600"/>
            <a:endParaRPr lang="en-US" sz="800" dirty="0" smtClean="0"/>
          </a:p>
          <a:p>
            <a:pPr marL="228600" lvl="0" indent="-228600">
              <a:buFont typeface="Arial" pitchFamily="34" charset="0"/>
              <a:buChar char="•"/>
            </a:pPr>
            <a:r>
              <a:rPr lang="en-US" sz="2200" dirty="0" smtClean="0"/>
              <a:t>Working with Dean of Arts and Sciences and CIRT to pilot visiting scholars in fall 2011. </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Scholar Collaborative and Prospective Faculty day to be held this month,                                                    20 candidates for ‘Opportunity’ and other hires to be on campus and interact with ISU faculty.</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Day for Opportunity Hires conducted February 21, 2011.</a:t>
            </a:r>
          </a:p>
          <a:p>
            <a:pPr marL="228600" lvl="0" indent="-228600">
              <a:buFont typeface="Arial" pitchFamily="34" charset="0"/>
              <a:buChar char="•"/>
            </a:pPr>
            <a:endParaRPr lang="en-US" sz="800" dirty="0" smtClean="0"/>
          </a:p>
          <a:p>
            <a:pPr marL="228600" lvl="0" indent="-228600">
              <a:buFont typeface="Arial" pitchFamily="34" charset="0"/>
              <a:buChar char="•"/>
            </a:pPr>
            <a:r>
              <a:rPr lang="en-US" sz="2200" dirty="0" smtClean="0"/>
              <a:t>Implementation a new Sycamore Safe Zone program.</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686800" cy="4606389"/>
          </a:xfrm>
          <a:prstGeom prst="rect">
            <a:avLst/>
          </a:prstGeom>
          <a:noFill/>
        </p:spPr>
        <p:txBody>
          <a:bodyPr wrap="square" rtlCol="0">
            <a:spAutoFit/>
          </a:bodyPr>
          <a:lstStyle/>
          <a:p>
            <a:pPr>
              <a:lnSpc>
                <a:spcPts val="3200"/>
              </a:lnSpc>
            </a:pPr>
            <a:r>
              <a:rPr lang="en-US" sz="4000" b="1" dirty="0" smtClean="0">
                <a:solidFill>
                  <a:srgbClr val="00539C"/>
                </a:solidFill>
                <a:latin typeface="+mj-lt"/>
              </a:rPr>
              <a:t>Audit Chair Summary</a:t>
            </a:r>
          </a:p>
          <a:p>
            <a:pPr>
              <a:lnSpc>
                <a:spcPts val="3200"/>
              </a:lnSpc>
            </a:pPr>
            <a:r>
              <a:rPr lang="en-US" sz="2400" b="1" dirty="0" smtClean="0"/>
              <a:t> </a:t>
            </a:r>
          </a:p>
          <a:p>
            <a:pPr>
              <a:lnSpc>
                <a:spcPts val="3200"/>
              </a:lnSpc>
            </a:pPr>
            <a:r>
              <a:rPr lang="en-US" sz="2400" dirty="0" smtClean="0"/>
              <a:t>The meaningful contributions of the teams and the leadership provided have resulted in outcomes that strongly align with the benchmark indicators.  Operational plans and actions are found to support the indicators and ensure that they are realized in a timely manner.  The audit chair is pleased to validate the goal and initiative efforts for Strategic Goal 6 for the Pathways to Success.  Analysis included a thorough review of the data received.  Progress has been made for each of the initiatives for Goal 6 during Year Two and a large volume of work has been completed.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2000" y="4003120"/>
            <a:ext cx="4572000" cy="1846659"/>
          </a:xfrm>
          <a:prstGeom prst="rect">
            <a:avLst/>
          </a:prstGeom>
          <a:noFill/>
        </p:spPr>
        <p:txBody>
          <a:bodyPr wrap="square" rtlCol="0">
            <a:spAutoFit/>
          </a:bodyPr>
          <a:lstStyle/>
          <a:p>
            <a:pPr algn="ctr"/>
            <a:r>
              <a:rPr lang="en-US" sz="3200" b="1" smtClean="0">
                <a:solidFill>
                  <a:prstClr val="black"/>
                </a:solidFill>
                <a:latin typeface="Arial Narrow" pitchFamily="34" charset="0"/>
              </a:rPr>
              <a:t>2011 </a:t>
            </a:r>
            <a:r>
              <a:rPr lang="en-US" sz="3200" b="1" dirty="0" smtClean="0">
                <a:solidFill>
                  <a:prstClr val="black"/>
                </a:solidFill>
                <a:latin typeface="Arial Narrow" pitchFamily="34" charset="0"/>
              </a:rPr>
              <a:t>Stakeholders Conference</a:t>
            </a:r>
          </a:p>
          <a:p>
            <a:pPr algn="ctr"/>
            <a:r>
              <a:rPr lang="en-US" sz="3200" b="1" dirty="0" smtClean="0">
                <a:solidFill>
                  <a:prstClr val="black"/>
                </a:solidFill>
                <a:latin typeface="Arial Narrow" pitchFamily="34" charset="0"/>
              </a:rPr>
              <a:t>March 31, 2011</a:t>
            </a:r>
          </a:p>
          <a:p>
            <a:endParaRPr lang="en-US" dirty="0">
              <a:solidFill>
                <a:prstClr val="black"/>
              </a:solidFill>
            </a:endParaRPr>
          </a:p>
        </p:txBody>
      </p: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2819400" y="1109753"/>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4648200" y="1262152"/>
            <a:ext cx="26670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Six</a:t>
            </a:r>
            <a:endParaRPr lang="en-US" sz="11500" spc="-600" dirty="0"/>
          </a:p>
        </p:txBody>
      </p:sp>
      <p:sp>
        <p:nvSpPr>
          <p:cNvPr id="15" name="TextBox 14"/>
          <p:cNvSpPr txBox="1"/>
          <p:nvPr/>
        </p:nvSpPr>
        <p:spPr>
          <a:xfrm>
            <a:off x="6705600" y="1066801"/>
            <a:ext cx="2438400" cy="1733808"/>
          </a:xfrm>
          <a:prstGeom prst="rect">
            <a:avLst/>
          </a:prstGeom>
          <a:noFill/>
        </p:spPr>
        <p:txBody>
          <a:bodyPr wrap="square" rtlCol="0">
            <a:spAutoFit/>
          </a:bodyPr>
          <a:lstStyle/>
          <a:p>
            <a:pPr>
              <a:lnSpc>
                <a:spcPts val="3200"/>
              </a:lnSpc>
            </a:pPr>
            <a:r>
              <a:rPr lang="en-US" sz="3200" b="1" dirty="0" smtClean="0">
                <a:solidFill>
                  <a:srgbClr val="00539C"/>
                </a:solidFill>
                <a:latin typeface="+mj-lt"/>
              </a:rPr>
              <a:t>Recruit </a:t>
            </a:r>
          </a:p>
          <a:p>
            <a:pPr>
              <a:lnSpc>
                <a:spcPts val="3200"/>
              </a:lnSpc>
            </a:pPr>
            <a:r>
              <a:rPr lang="en-US" sz="3200" b="1" dirty="0" smtClean="0">
                <a:solidFill>
                  <a:srgbClr val="00539C"/>
                </a:solidFill>
                <a:latin typeface="+mj-lt"/>
              </a:rPr>
              <a:t>and Retain Great Faculty </a:t>
            </a:r>
          </a:p>
          <a:p>
            <a:pPr>
              <a:lnSpc>
                <a:spcPts val="3200"/>
              </a:lnSpc>
            </a:pPr>
            <a:r>
              <a:rPr lang="en-US" sz="3200" b="1" dirty="0" smtClean="0">
                <a:solidFill>
                  <a:srgbClr val="00539C"/>
                </a:solidFill>
                <a:latin typeface="+mj-lt"/>
              </a:rPr>
              <a:t>and Staff</a:t>
            </a:r>
          </a:p>
        </p:txBody>
      </p:sp>
      <p:pic>
        <p:nvPicPr>
          <p:cNvPr id="14" name="Picture 13" descr="bierly.jpg"/>
          <p:cNvPicPr>
            <a:picLocks noChangeAspect="1"/>
          </p:cNvPicPr>
          <p:nvPr/>
        </p:nvPicPr>
        <p:blipFill>
          <a:blip r:embed="rId3" cstate="print"/>
          <a:srcRect l="15254" t="7423" r="-1" b="20362"/>
          <a:stretch>
            <a:fillRect/>
          </a:stretch>
        </p:blipFill>
        <p:spPr>
          <a:xfrm>
            <a:off x="5029200" y="4114800"/>
            <a:ext cx="3810000" cy="2514600"/>
          </a:xfrm>
          <a:prstGeom prst="rect">
            <a:avLst/>
          </a:prstGeom>
        </p:spPr>
      </p:pic>
      <p:pic>
        <p:nvPicPr>
          <p:cNvPr id="16" name="Picture 15" descr="comer.jpg"/>
          <p:cNvPicPr>
            <a:picLocks noChangeAspect="1"/>
          </p:cNvPicPr>
          <p:nvPr/>
        </p:nvPicPr>
        <p:blipFill>
          <a:blip r:embed="rId4" cstate="print"/>
          <a:srcRect l="50000" r="22500"/>
          <a:stretch>
            <a:fillRect/>
          </a:stretch>
        </p:blipFill>
        <p:spPr>
          <a:xfrm>
            <a:off x="152400" y="3276600"/>
            <a:ext cx="2514600" cy="3360420"/>
          </a:xfrm>
          <a:prstGeom prst="rect">
            <a:avLst/>
          </a:prstGeom>
        </p:spPr>
      </p:pic>
      <p:sp>
        <p:nvSpPr>
          <p:cNvPr id="17" name="TextBox 16"/>
          <p:cNvSpPr txBox="1"/>
          <p:nvPr/>
        </p:nvSpPr>
        <p:spPr>
          <a:xfrm>
            <a:off x="2819400" y="2819401"/>
            <a:ext cx="6324600" cy="1477328"/>
          </a:xfrm>
          <a:prstGeom prst="rect">
            <a:avLst/>
          </a:prstGeom>
          <a:noFill/>
        </p:spPr>
        <p:txBody>
          <a:bodyPr wrap="square" rtlCol="0">
            <a:spAutoFit/>
          </a:bodyPr>
          <a:lstStyle/>
          <a:p>
            <a:r>
              <a:rPr lang="en-US" sz="2400" i="1" dirty="0" smtClean="0">
                <a:solidFill>
                  <a:srgbClr val="000000"/>
                </a:solidFill>
              </a:rPr>
              <a:t>Take measures to enhance the University’s ability to recruit and retain great faculty and staff in order to realize its goals and fulfill its mission.</a:t>
            </a:r>
          </a:p>
          <a:p>
            <a:endParaRPr lang="en-US" dirty="0"/>
          </a:p>
        </p:txBody>
      </p:sp>
      <p:pic>
        <p:nvPicPr>
          <p:cNvPr id="19" name="Picture 18" descr="davis.jpg"/>
          <p:cNvPicPr>
            <a:picLocks noChangeAspect="1"/>
          </p:cNvPicPr>
          <p:nvPr/>
        </p:nvPicPr>
        <p:blipFill>
          <a:blip r:embed="rId5" cstate="print"/>
          <a:stretch>
            <a:fillRect/>
          </a:stretch>
        </p:blipFill>
        <p:spPr>
          <a:xfrm>
            <a:off x="932517" y="990600"/>
            <a:ext cx="1734484" cy="2209800"/>
          </a:xfrm>
          <a:prstGeom prst="rect">
            <a:avLst/>
          </a:prstGeom>
        </p:spPr>
      </p:pic>
      <p:pic>
        <p:nvPicPr>
          <p:cNvPr id="21" name="Picture 20" descr="betsy.jpg"/>
          <p:cNvPicPr>
            <a:picLocks noChangeAspect="1"/>
          </p:cNvPicPr>
          <p:nvPr/>
        </p:nvPicPr>
        <p:blipFill>
          <a:blip r:embed="rId6" cstate="print"/>
          <a:srcRect t="5263" b="7895"/>
          <a:stretch>
            <a:fillRect/>
          </a:stretch>
        </p:blipFill>
        <p:spPr>
          <a:xfrm>
            <a:off x="2801621" y="4114800"/>
            <a:ext cx="2075180" cy="251460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0" name="TextBox 9"/>
          <p:cNvSpPr txBox="1"/>
          <p:nvPr/>
        </p:nvSpPr>
        <p:spPr>
          <a:xfrm>
            <a:off x="381000" y="1262152"/>
            <a:ext cx="2209800" cy="1446550"/>
          </a:xfrm>
          <a:prstGeom prst="rect">
            <a:avLst/>
          </a:prstGeom>
          <a:noFill/>
        </p:spPr>
        <p:txBody>
          <a:bodyPr wrap="square" rtlCol="0">
            <a:spAutoFit/>
          </a:bodyPr>
          <a:lstStyle/>
          <a:p>
            <a:r>
              <a:rPr lang="en-US" sz="8800" i="1" dirty="0" smtClean="0">
                <a:solidFill>
                  <a:srgbClr val="000000"/>
                </a:solidFill>
                <a:latin typeface="Garamond" pitchFamily="18" charset="0"/>
              </a:rPr>
              <a:t>Goal</a:t>
            </a:r>
            <a:endParaRPr lang="en-US" sz="2000" dirty="0">
              <a:latin typeface="Garamond" pitchFamily="18" charset="0"/>
              <a:cs typeface="Arial" pitchFamily="34" charset="0"/>
            </a:endParaRPr>
          </a:p>
        </p:txBody>
      </p:sp>
      <p:sp>
        <p:nvSpPr>
          <p:cNvPr id="12" name="TextBox 11"/>
          <p:cNvSpPr txBox="1"/>
          <p:nvPr/>
        </p:nvSpPr>
        <p:spPr>
          <a:xfrm>
            <a:off x="2209800" y="1414551"/>
            <a:ext cx="2667000" cy="1862048"/>
          </a:xfrm>
          <a:prstGeom prst="rect">
            <a:avLst/>
          </a:prstGeom>
          <a:noFill/>
        </p:spPr>
        <p:txBody>
          <a:bodyPr wrap="square" rtlCol="0">
            <a:spAutoFit/>
          </a:bodyPr>
          <a:lstStyle/>
          <a:p>
            <a:r>
              <a:rPr lang="en-US" sz="11500" i="1" spc="-600" dirty="0" smtClean="0">
                <a:solidFill>
                  <a:srgbClr val="00539C"/>
                </a:solidFill>
                <a:latin typeface="Garamond" pitchFamily="18" charset="0"/>
              </a:rPr>
              <a:t>Six</a:t>
            </a:r>
            <a:endParaRPr lang="en-US" sz="11500" spc="-600" dirty="0"/>
          </a:p>
        </p:txBody>
      </p:sp>
      <p:sp>
        <p:nvSpPr>
          <p:cNvPr id="15" name="TextBox 14"/>
          <p:cNvSpPr txBox="1"/>
          <p:nvPr/>
        </p:nvSpPr>
        <p:spPr>
          <a:xfrm>
            <a:off x="4419600" y="2057400"/>
            <a:ext cx="4419600" cy="918841"/>
          </a:xfrm>
          <a:prstGeom prst="rect">
            <a:avLst/>
          </a:prstGeom>
          <a:noFill/>
        </p:spPr>
        <p:txBody>
          <a:bodyPr wrap="square" rtlCol="0">
            <a:spAutoFit/>
          </a:bodyPr>
          <a:lstStyle/>
          <a:p>
            <a:pPr>
              <a:lnSpc>
                <a:spcPts val="3200"/>
              </a:lnSpc>
            </a:pPr>
            <a:r>
              <a:rPr lang="en-US" sz="3200" b="1" dirty="0" smtClean="0">
                <a:solidFill>
                  <a:srgbClr val="00539C"/>
                </a:solidFill>
                <a:latin typeface="+mj-lt"/>
              </a:rPr>
              <a:t>Recruit  and Retain Great Faculty and Staff</a:t>
            </a:r>
          </a:p>
        </p:txBody>
      </p:sp>
      <p:sp>
        <p:nvSpPr>
          <p:cNvPr id="13" name="TextBox 12"/>
          <p:cNvSpPr txBox="1"/>
          <p:nvPr/>
        </p:nvSpPr>
        <p:spPr>
          <a:xfrm>
            <a:off x="609600" y="3581400"/>
            <a:ext cx="7924800" cy="954107"/>
          </a:xfrm>
          <a:prstGeom prst="rect">
            <a:avLst/>
          </a:prstGeom>
          <a:noFill/>
        </p:spPr>
        <p:txBody>
          <a:bodyPr wrap="square" rtlCol="0">
            <a:spAutoFit/>
          </a:bodyPr>
          <a:lstStyle/>
          <a:p>
            <a:r>
              <a:rPr lang="en-US" sz="2800" b="1" dirty="0" smtClean="0"/>
              <a:t>Goal Chairs:		</a:t>
            </a:r>
            <a:r>
              <a:rPr lang="en-US" sz="2800" dirty="0" smtClean="0"/>
              <a:t>Dan Bradley, Diann McKee</a:t>
            </a:r>
          </a:p>
          <a:p>
            <a:r>
              <a:rPr lang="en-US" sz="2800" b="1" dirty="0" smtClean="0"/>
              <a:t>Audit Chair:		</a:t>
            </a:r>
            <a:r>
              <a:rPr lang="en-US" sz="2800" dirty="0" smtClean="0"/>
              <a:t>Dorothy Carole Yaw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graphicFrame>
        <p:nvGraphicFramePr>
          <p:cNvPr id="6" name="Table 5"/>
          <p:cNvGraphicFramePr>
            <a:graphicFrameLocks noGrp="1"/>
          </p:cNvGraphicFramePr>
          <p:nvPr/>
        </p:nvGraphicFramePr>
        <p:xfrm>
          <a:off x="762002" y="1295398"/>
          <a:ext cx="7696198" cy="5029202"/>
        </p:xfrm>
        <a:graphic>
          <a:graphicData uri="http://schemas.openxmlformats.org/drawingml/2006/table">
            <a:tbl>
              <a:tblPr/>
              <a:tblGrid>
                <a:gridCol w="3280346"/>
                <a:gridCol w="1213609"/>
                <a:gridCol w="1180565"/>
                <a:gridCol w="1180565"/>
                <a:gridCol w="841113"/>
              </a:tblGrid>
              <a:tr h="489032">
                <a:tc>
                  <a:txBody>
                    <a:bodyPr/>
                    <a:lstStyle/>
                    <a:p>
                      <a:pPr marL="109538" indent="0" algn="l" fontAlgn="ctr"/>
                      <a:r>
                        <a:rPr lang="en-US" sz="1700" b="1" i="0" u="none" strike="noStrike" dirty="0">
                          <a:solidFill>
                            <a:srgbClr val="000000"/>
                          </a:solidFill>
                          <a:latin typeface="Calibri"/>
                        </a:rPr>
                        <a:t>Goal #6 Benchmarks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2008</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latin typeface="Calibri"/>
                        </a:rPr>
                        <a:t>2010</a:t>
                      </a:r>
                      <a:endParaRPr lang="en-US" sz="1400" b="1"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Calibri"/>
                        </a:rPr>
                        <a:t>2014 Target</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smtClean="0">
                          <a:solidFill>
                            <a:srgbClr val="000000"/>
                          </a:solidFill>
                          <a:latin typeface="Calibri"/>
                        </a:rPr>
                        <a:t>Long-Term </a:t>
                      </a:r>
                      <a:r>
                        <a:rPr lang="en-US" sz="1400" b="1" i="0" u="none" strike="noStrike" dirty="0">
                          <a:solidFill>
                            <a:srgbClr val="000000"/>
                          </a:solidFill>
                          <a:latin typeface="Calibri"/>
                        </a:rPr>
                        <a:t>Target</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African American faculty/% of African-American students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2%/12%</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2.5%/13%</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7%/12%</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Equal</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women in exec positions/% female students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Calibri"/>
                        </a:rPr>
                        <a:t>27%/54%</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chemeClr val="tx1"/>
                          </a:solidFill>
                          <a:latin typeface="Calibri"/>
                        </a:rPr>
                        <a:t>34%/</a:t>
                      </a:r>
                      <a:r>
                        <a:rPr lang="en-US" sz="1600" b="0" i="0" u="none" strike="noStrike" dirty="0" smtClean="0">
                          <a:solidFill>
                            <a:srgbClr val="000000"/>
                          </a:solidFill>
                          <a:latin typeface="Calibri"/>
                        </a:rPr>
                        <a:t>54%</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55%/55%</a:t>
                      </a: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Equal</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smtClean="0">
                          <a:solidFill>
                            <a:srgbClr val="000000"/>
                          </a:solidFill>
                          <a:latin typeface="Calibri"/>
                        </a:rPr>
                        <a:t>Minority in Executive Positions</a:t>
                      </a:r>
                      <a:endParaRPr lang="en-US" sz="1400" b="1"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5</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8</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 12</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12</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3858">
                <a:tc>
                  <a:txBody>
                    <a:bodyPr/>
                    <a:lstStyle/>
                    <a:p>
                      <a:pPr marL="109538" indent="0" algn="l" fontAlgn="ctr"/>
                      <a:r>
                        <a:rPr lang="en-US" sz="1400" b="1" i="0" u="none" strike="noStrike" dirty="0">
                          <a:solidFill>
                            <a:srgbClr val="000000"/>
                          </a:solidFill>
                          <a:latin typeface="Calibri"/>
                        </a:rPr>
                        <a:t>Six-year retention rate for staff</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35%</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31%</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50%</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50%</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new tenure/tenure-track faculty obtaining </a:t>
                      </a:r>
                      <a:r>
                        <a:rPr lang="en-US" sz="1400" b="1" i="0" u="none" strike="noStrike" dirty="0" smtClean="0">
                          <a:solidFill>
                            <a:srgbClr val="000000"/>
                          </a:solidFill>
                          <a:latin typeface="Calibri"/>
                        </a:rPr>
                        <a:t>tenure (7 years)</a:t>
                      </a:r>
                      <a:endParaRPr lang="en-US" sz="1400" b="1"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39%</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58%</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80%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80%</a:t>
                      </a: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15">
                <a:tc>
                  <a:txBody>
                    <a:bodyPr/>
                    <a:lstStyle/>
                    <a:p>
                      <a:pPr marL="109538" indent="0" algn="l" fontAlgn="ctr"/>
                      <a:r>
                        <a:rPr lang="en-US" sz="1400" b="1" i="0" u="none" strike="noStrike" dirty="0">
                          <a:solidFill>
                            <a:srgbClr val="000000"/>
                          </a:solidFill>
                          <a:latin typeface="Calibri"/>
                        </a:rPr>
                        <a:t>% of our faculty making 90 percent or more of target salaries.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59%</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87%</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100%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100%</a:t>
                      </a: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0550">
                <a:tc>
                  <a:txBody>
                    <a:bodyPr/>
                    <a:lstStyle/>
                    <a:p>
                      <a:pPr marL="109538" indent="0" algn="l" fontAlgn="ctr"/>
                      <a:r>
                        <a:rPr lang="en-US" sz="1400" b="1" i="0" u="none" strike="noStrike" dirty="0">
                          <a:solidFill>
                            <a:srgbClr val="000000"/>
                          </a:solidFill>
                          <a:latin typeface="Calibri"/>
                        </a:rPr>
                        <a:t>% of our staff making 90 percent or more of target salaries</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21%</a:t>
                      </a:r>
                      <a:endParaRPr lang="en-US" sz="1600" b="0" i="0" u="none" strike="noStrike" dirty="0">
                        <a:solidFill>
                          <a:srgbClr val="00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FF3300"/>
                          </a:solidFill>
                          <a:latin typeface="Calibri"/>
                        </a:rPr>
                        <a:t>TBD</a:t>
                      </a:r>
                      <a:endParaRPr lang="en-US" sz="1600" b="0" i="0" u="none" strike="noStrike" dirty="0">
                        <a:solidFill>
                          <a:srgbClr val="FF33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Calibri"/>
                        </a:rPr>
                        <a:t>100%</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solidFill>
                            <a:srgbClr val="000000"/>
                          </a:solidFill>
                          <a:latin typeface="Calibri"/>
                        </a:rPr>
                        <a:t>100%</a:t>
                      </a: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21573">
                <a:tc>
                  <a:txBody>
                    <a:bodyPr/>
                    <a:lstStyle/>
                    <a:p>
                      <a:pPr marL="109538" indent="0" algn="l" fontAlgn="ctr"/>
                      <a:r>
                        <a:rPr lang="en-US" sz="1400" b="1" i="0" u="none" strike="noStrike" dirty="0">
                          <a:solidFill>
                            <a:srgbClr val="000000"/>
                          </a:solidFill>
                          <a:latin typeface="Calibri"/>
                        </a:rPr>
                        <a:t>Complete the salary equity studies for faculty and staff and begin implementation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FF0000"/>
                          </a:solidFill>
                          <a:latin typeface="+mn-lt"/>
                        </a:rPr>
                        <a:t>No</a:t>
                      </a:r>
                    </a:p>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rgbClr val="006600"/>
                          </a:solidFill>
                          <a:latin typeface="+mn-lt"/>
                        </a:rPr>
                        <a:t>Yes</a:t>
                      </a:r>
                    </a:p>
                    <a:p>
                      <a:pPr algn="ctr" fontAlgn="ctr"/>
                      <a:endParaRPr lang="en-US" sz="1600" b="1" i="0" u="none" strike="noStrike" dirty="0">
                        <a:solidFill>
                          <a:srgbClr val="FF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mn-lt"/>
                        </a:rPr>
                        <a:t>Yes</a:t>
                      </a:r>
                    </a:p>
                    <a:p>
                      <a:pPr algn="ctr" fontAlgn="ctr"/>
                      <a:endParaRPr lang="en-US" sz="1600" b="1" i="0" u="none" strike="noStrike" dirty="0">
                        <a:solidFill>
                          <a:srgbClr val="FF0000"/>
                        </a:solidFill>
                        <a:latin typeface="Calibri"/>
                      </a:endParaRP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smtClean="0">
                          <a:solidFill>
                            <a:schemeClr val="tx1"/>
                          </a:solidFill>
                          <a:latin typeface="+mn-lt"/>
                        </a:rPr>
                        <a:t>Yes</a:t>
                      </a:r>
                    </a:p>
                    <a:p>
                      <a:pPr algn="ctr" fontAlgn="ctr"/>
                      <a:r>
                        <a:rPr lang="en-US" sz="1600" b="0" i="0" u="none" strike="noStrike" dirty="0">
                          <a:solidFill>
                            <a:srgbClr val="000000"/>
                          </a:solidFill>
                          <a:latin typeface="Calibri"/>
                        </a:rPr>
                        <a:t> </a:t>
                      </a:r>
                    </a:p>
                  </a:txBody>
                  <a:tcPr marL="7904" marR="7904" marT="79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5614">
                <a:tc>
                  <a:txBody>
                    <a:bodyPr/>
                    <a:lstStyle/>
                    <a:p>
                      <a:pPr algn="l" fontAlgn="ctr"/>
                      <a:endParaRPr lang="en-US" sz="900" b="1" i="0" u="none" strike="noStrike" dirty="0">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dirty="0">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050" b="0" i="0" u="none" strike="noStrike" dirty="0">
                        <a:solidFill>
                          <a:srgbClr val="000000"/>
                        </a:solidFill>
                        <a:latin typeface="Calibri"/>
                      </a:endParaRPr>
                    </a:p>
                  </a:txBody>
                  <a:tcPr marL="7904" marR="7904" marT="7904"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3067506"/>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Initiatives</a:t>
            </a:r>
          </a:p>
          <a:p>
            <a:pPr>
              <a:lnSpc>
                <a:spcPts val="3200"/>
              </a:lnSpc>
            </a:pPr>
            <a:endParaRPr lang="en-US" sz="4000" b="1" dirty="0" smtClean="0">
              <a:solidFill>
                <a:srgbClr val="00539C"/>
              </a:solidFill>
            </a:endParaRPr>
          </a:p>
          <a:p>
            <a:pPr lvl="1">
              <a:buFont typeface="Arial" pitchFamily="34" charset="0"/>
              <a:buChar char="•"/>
            </a:pPr>
            <a:r>
              <a:rPr lang="en-US" sz="2800" dirty="0" smtClean="0">
                <a:solidFill>
                  <a:srgbClr val="000000"/>
                </a:solidFill>
              </a:rPr>
              <a:t> 	Enhance the quality of life for faculty and staff</a:t>
            </a:r>
          </a:p>
          <a:p>
            <a:pPr lvl="1">
              <a:buFont typeface="Arial" pitchFamily="34" charset="0"/>
              <a:buChar char="•"/>
            </a:pPr>
            <a:r>
              <a:rPr lang="en-US" sz="2800" dirty="0" smtClean="0">
                <a:solidFill>
                  <a:srgbClr val="000000"/>
                </a:solidFill>
              </a:rPr>
              <a:t>  	Enhance the development of faculty</a:t>
            </a:r>
          </a:p>
          <a:p>
            <a:pPr lvl="1">
              <a:buFont typeface="Arial" pitchFamily="34" charset="0"/>
              <a:buChar char="•"/>
            </a:pPr>
            <a:r>
              <a:rPr lang="en-US" sz="2800" dirty="0" smtClean="0">
                <a:solidFill>
                  <a:srgbClr val="000000"/>
                </a:solidFill>
              </a:rPr>
              <a:t>  	Enhance the development of staff</a:t>
            </a:r>
          </a:p>
          <a:p>
            <a:pPr lvl="1">
              <a:buFont typeface="Arial" pitchFamily="34" charset="0"/>
              <a:buChar char="•"/>
            </a:pPr>
            <a:r>
              <a:rPr lang="en-US" sz="2800" dirty="0" smtClean="0">
                <a:solidFill>
                  <a:srgbClr val="000000"/>
                </a:solidFill>
              </a:rPr>
              <a:t>  	Expand the diversity found in the composition </a:t>
            </a:r>
            <a:br>
              <a:rPr lang="en-US" sz="2800" dirty="0" smtClean="0">
                <a:solidFill>
                  <a:srgbClr val="000000"/>
                </a:solidFill>
              </a:rPr>
            </a:br>
            <a:r>
              <a:rPr lang="en-US" sz="2800" dirty="0" smtClean="0">
                <a:solidFill>
                  <a:srgbClr val="000000"/>
                </a:solidFill>
              </a:rPr>
              <a:t>	of the faculty and staff at Indiana State University</a:t>
            </a:r>
            <a:endParaRPr lang="en-US" sz="28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45900"/>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1: 	</a:t>
            </a:r>
            <a:r>
              <a:rPr lang="en-US" sz="4000" b="1" dirty="0" smtClean="0">
                <a:solidFill>
                  <a:srgbClr val="00539C"/>
                </a:solidFill>
              </a:rPr>
              <a:t>Enhance the quality of life</a:t>
            </a:r>
            <a:br>
              <a:rPr lang="en-US" sz="4000" b="1" dirty="0" smtClean="0">
                <a:solidFill>
                  <a:srgbClr val="00539C"/>
                </a:solidFill>
              </a:rPr>
            </a:br>
            <a:r>
              <a:rPr lang="en-US" sz="4000" b="1" dirty="0" smtClean="0">
                <a:solidFill>
                  <a:srgbClr val="00539C"/>
                </a:solidFill>
              </a:rPr>
              <a:t>			for faculty and staff</a:t>
            </a:r>
            <a:endParaRPr lang="en-US" sz="4000" b="1" dirty="0" smtClean="0">
              <a:solidFill>
                <a:srgbClr val="00539C"/>
              </a:solidFill>
              <a:latin typeface="+mj-lt"/>
            </a:endParaRPr>
          </a:p>
        </p:txBody>
      </p:sp>
      <p:sp>
        <p:nvSpPr>
          <p:cNvPr id="6" name="TextBox 5"/>
          <p:cNvSpPr txBox="1"/>
          <p:nvPr/>
        </p:nvSpPr>
        <p:spPr>
          <a:xfrm>
            <a:off x="228600" y="2133601"/>
            <a:ext cx="8763000" cy="4401205"/>
          </a:xfrm>
          <a:prstGeom prst="rect">
            <a:avLst/>
          </a:prstGeom>
          <a:noFill/>
        </p:spPr>
        <p:txBody>
          <a:bodyPr wrap="square" rtlCol="0">
            <a:spAutoFit/>
          </a:bodyPr>
          <a:lstStyle/>
          <a:p>
            <a:r>
              <a:rPr lang="en-US" sz="2000" b="1" dirty="0" smtClean="0">
                <a:latin typeface="+mj-lt"/>
              </a:rPr>
              <a:t>Team Members</a:t>
            </a:r>
            <a:r>
              <a:rPr lang="en-US" sz="2000" dirty="0" smtClean="0">
                <a:latin typeface="+mj-lt"/>
              </a:rPr>
              <a:t>: 	Linda Maule (Chair), Political Science/Women’s Studies </a:t>
            </a:r>
          </a:p>
          <a:p>
            <a:r>
              <a:rPr lang="en-US" sz="2000" dirty="0" smtClean="0">
                <a:latin typeface="+mj-lt"/>
              </a:rPr>
              <a:t>		Keri </a:t>
            </a:r>
            <a:r>
              <a:rPr lang="en-US" sz="2000" dirty="0" err="1" smtClean="0">
                <a:latin typeface="+mj-lt"/>
              </a:rPr>
              <a:t>Yousif</a:t>
            </a:r>
            <a:r>
              <a:rPr lang="en-US" sz="2000" dirty="0" smtClean="0">
                <a:latin typeface="+mj-lt"/>
              </a:rPr>
              <a:t>, Economics</a:t>
            </a:r>
          </a:p>
          <a:p>
            <a:r>
              <a:rPr lang="en-US" sz="2000" dirty="0" smtClean="0">
                <a:latin typeface="+mj-lt"/>
              </a:rPr>
              <a:t>		Burr Hartman, College of Arts &amp; Sciences</a:t>
            </a:r>
          </a:p>
          <a:p>
            <a:r>
              <a:rPr lang="en-US" sz="2000" dirty="0" smtClean="0">
                <a:latin typeface="+mj-lt"/>
              </a:rPr>
              <a:t>		Betsy Frank, Nursing</a:t>
            </a:r>
            <a:br>
              <a:rPr lang="en-US" sz="2000" dirty="0" smtClean="0">
                <a:latin typeface="+mj-lt"/>
              </a:rPr>
            </a:br>
            <a:r>
              <a:rPr lang="en-US" sz="2000" dirty="0" smtClean="0">
                <a:latin typeface="+mj-lt"/>
              </a:rPr>
              <a:t>		Sheila Johnson, Affirmative Action</a:t>
            </a:r>
          </a:p>
          <a:p>
            <a:r>
              <a:rPr lang="en-US" sz="2000" dirty="0" smtClean="0">
                <a:latin typeface="+mj-lt"/>
              </a:rPr>
              <a:t>		Mary Ferguson, Diversity Office</a:t>
            </a:r>
          </a:p>
          <a:p>
            <a:r>
              <a:rPr lang="en-US" sz="2000" dirty="0" smtClean="0">
                <a:latin typeface="+mj-lt"/>
              </a:rPr>
              <a:t>		Susan Powers, Curriculum, Instruction, and Media Technology</a:t>
            </a:r>
            <a:br>
              <a:rPr lang="en-US" sz="2000" dirty="0" smtClean="0">
                <a:latin typeface="+mj-lt"/>
              </a:rPr>
            </a:br>
            <a:r>
              <a:rPr lang="en-US" sz="2000" dirty="0" smtClean="0">
                <a:latin typeface="+mj-lt"/>
              </a:rPr>
              <a:t>		Teresa Exline, Office of the President and Provost</a:t>
            </a:r>
          </a:p>
          <a:p>
            <a:r>
              <a:rPr lang="en-US" sz="2000" dirty="0" smtClean="0">
                <a:latin typeface="+mj-lt"/>
              </a:rPr>
              <a:t>		</a:t>
            </a:r>
            <a:r>
              <a:rPr lang="en-US" sz="2000" dirty="0" err="1" smtClean="0">
                <a:latin typeface="+mj-lt"/>
              </a:rPr>
              <a:t>Venita</a:t>
            </a:r>
            <a:r>
              <a:rPr lang="en-US" sz="2000" dirty="0" smtClean="0">
                <a:latin typeface="+mj-lt"/>
              </a:rPr>
              <a:t> Stallings, Student Support Services		</a:t>
            </a:r>
          </a:p>
          <a:p>
            <a:r>
              <a:rPr lang="en-US" sz="2000" dirty="0" smtClean="0">
                <a:latin typeface="+mj-lt"/>
              </a:rPr>
              <a:t>		Katie Butwin, Legal Affairs</a:t>
            </a:r>
          </a:p>
          <a:p>
            <a:r>
              <a:rPr lang="en-US" sz="2000" dirty="0" smtClean="0">
                <a:latin typeface="+mj-lt"/>
              </a:rPr>
              <a:t>		Wendy Cox, Honors Program</a:t>
            </a:r>
          </a:p>
          <a:p>
            <a:r>
              <a:rPr lang="en-US" sz="2000" dirty="0" smtClean="0">
                <a:latin typeface="+mj-lt"/>
              </a:rPr>
              <a:t>		Mark Hamm, Criminology &amp; Criminal Justice</a:t>
            </a:r>
          </a:p>
          <a:p>
            <a:r>
              <a:rPr lang="en-US" sz="2000" dirty="0" smtClean="0">
                <a:latin typeface="+mj-lt"/>
              </a:rPr>
              <a:t>		Matt </a:t>
            </a:r>
            <a:r>
              <a:rPr lang="en-US" sz="2000" dirty="0" err="1" smtClean="0">
                <a:latin typeface="+mj-lt"/>
              </a:rPr>
              <a:t>Bergbower</a:t>
            </a:r>
            <a:r>
              <a:rPr lang="en-US" sz="2000" dirty="0" smtClean="0">
                <a:latin typeface="+mj-lt"/>
              </a:rPr>
              <a:t>, Political Science		</a:t>
            </a:r>
          </a:p>
          <a:p>
            <a:r>
              <a:rPr lang="en-US" sz="2000" dirty="0" smtClean="0">
                <a:latin typeface="+mj-lt"/>
              </a:rPr>
              <a:t>		Tami Weinzapfel-Smith, Human Resources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45900"/>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1: 	</a:t>
            </a:r>
            <a:r>
              <a:rPr lang="en-US" sz="4000" b="1" dirty="0" smtClean="0">
                <a:solidFill>
                  <a:srgbClr val="00539C"/>
                </a:solidFill>
              </a:rPr>
              <a:t>Enhance the quality of life</a:t>
            </a:r>
            <a:br>
              <a:rPr lang="en-US" sz="4000" b="1" dirty="0" smtClean="0">
                <a:solidFill>
                  <a:srgbClr val="00539C"/>
                </a:solidFill>
              </a:rPr>
            </a:br>
            <a:r>
              <a:rPr lang="en-US" sz="4000" b="1" dirty="0" smtClean="0">
                <a:solidFill>
                  <a:srgbClr val="00539C"/>
                </a:solidFill>
              </a:rPr>
              <a:t>			for faculty and staff</a:t>
            </a:r>
            <a:endParaRPr lang="en-US" sz="4000" b="1" dirty="0" smtClean="0">
              <a:solidFill>
                <a:srgbClr val="00539C"/>
              </a:solidFill>
              <a:latin typeface="+mj-lt"/>
            </a:endParaRPr>
          </a:p>
        </p:txBody>
      </p:sp>
      <p:sp>
        <p:nvSpPr>
          <p:cNvPr id="6" name="TextBox 5"/>
          <p:cNvSpPr txBox="1"/>
          <p:nvPr/>
        </p:nvSpPr>
        <p:spPr>
          <a:xfrm>
            <a:off x="228600" y="2209800"/>
            <a:ext cx="8763000" cy="4154984"/>
          </a:xfrm>
          <a:prstGeom prst="rect">
            <a:avLst/>
          </a:prstGeom>
          <a:noFill/>
        </p:spPr>
        <p:txBody>
          <a:bodyPr wrap="square" rtlCol="0">
            <a:spAutoFit/>
          </a:bodyPr>
          <a:lstStyle/>
          <a:p>
            <a:pPr marL="227013" lvl="0" indent="-227013">
              <a:buFont typeface="Arial" pitchFamily="34" charset="0"/>
              <a:buChar char="•"/>
            </a:pPr>
            <a:r>
              <a:rPr lang="en-US" sz="2200" dirty="0" smtClean="0"/>
              <a:t>A consultant, WFD out of Massachusetts, has been selected to provide ISU with a child care center audit/plan.</a:t>
            </a:r>
          </a:p>
          <a:p>
            <a:pPr marL="227013" lvl="0" indent="-227013">
              <a:buFont typeface="Arial" pitchFamily="34" charset="0"/>
              <a:buChar char="•"/>
            </a:pPr>
            <a:r>
              <a:rPr lang="en-US" sz="2200" dirty="0" smtClean="0"/>
              <a:t>Initiatives to help new faculty get connected to the university are ongoing (e.g., invitations to tailgating and sporting events, holiday gift, etc. ).</a:t>
            </a:r>
          </a:p>
          <a:p>
            <a:pPr marL="227013" lvl="0" indent="-227013">
              <a:buFont typeface="Arial" pitchFamily="34" charset="0"/>
              <a:buChar char="•"/>
            </a:pPr>
            <a:r>
              <a:rPr lang="en-US" sz="2200" dirty="0" smtClean="0"/>
              <a:t>A webinar on 23 practices for effective teaching was offered to new faculty and the rest of the campus community.  Faculty who were not able to attend were provided with the materials from the webinar.</a:t>
            </a:r>
          </a:p>
          <a:p>
            <a:pPr marL="227013" lvl="0" indent="-227013">
              <a:buFont typeface="Arial" pitchFamily="34" charset="0"/>
              <a:buChar char="•"/>
            </a:pPr>
            <a:r>
              <a:rPr lang="en-US" sz="2200" dirty="0" smtClean="0"/>
              <a:t>A webinar on recruiting and retaining female faculty in the STEM fields was offered to chairpersons and interested faculty and staff.</a:t>
            </a:r>
          </a:p>
          <a:p>
            <a:pPr marL="227013" lvl="0" indent="-227013">
              <a:buFont typeface="Arial" pitchFamily="34" charset="0"/>
              <a:buChar char="•"/>
            </a:pPr>
            <a:r>
              <a:rPr lang="en-US" sz="2200" dirty="0" smtClean="0"/>
              <a:t>Matt </a:t>
            </a:r>
            <a:r>
              <a:rPr lang="en-US" sz="2200" dirty="0" err="1" smtClean="0"/>
              <a:t>Bergbower</a:t>
            </a:r>
            <a:r>
              <a:rPr lang="en-US" sz="2200" dirty="0" smtClean="0"/>
              <a:t>, a new faculty member, is developing a survey for new faculty to get a sense of how ISU is meeting their needs.  The survey will be disseminated this Spring.</a:t>
            </a:r>
            <a:endParaRPr lang="en-US" sz="2000" dirty="0" smtClean="0">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945900"/>
          </a:xfrm>
          <a:prstGeom prst="rect">
            <a:avLst/>
          </a:prstGeom>
          <a:noFill/>
        </p:spPr>
        <p:txBody>
          <a:bodyPr wrap="square" rtlCol="0">
            <a:spAutoFit/>
          </a:bodyPr>
          <a:lstStyle/>
          <a:p>
            <a:pPr>
              <a:lnSpc>
                <a:spcPts val="3200"/>
              </a:lnSpc>
            </a:pPr>
            <a:r>
              <a:rPr lang="en-US" sz="4000" b="1" dirty="0" smtClean="0">
                <a:solidFill>
                  <a:srgbClr val="00539C"/>
                </a:solidFill>
                <a:latin typeface="+mj-lt"/>
              </a:rPr>
              <a:t>Initiative 1: 	</a:t>
            </a:r>
            <a:r>
              <a:rPr lang="en-US" sz="4000" b="1" dirty="0" smtClean="0">
                <a:solidFill>
                  <a:srgbClr val="00539C"/>
                </a:solidFill>
              </a:rPr>
              <a:t>Enhance the quality of life</a:t>
            </a:r>
            <a:br>
              <a:rPr lang="en-US" sz="4000" b="1" dirty="0" smtClean="0">
                <a:solidFill>
                  <a:srgbClr val="00539C"/>
                </a:solidFill>
              </a:rPr>
            </a:br>
            <a:r>
              <a:rPr lang="en-US" sz="4000" b="1" dirty="0" smtClean="0">
                <a:solidFill>
                  <a:srgbClr val="00539C"/>
                </a:solidFill>
              </a:rPr>
              <a:t>			for faculty and staff</a:t>
            </a:r>
            <a:endParaRPr lang="en-US" sz="4000" b="1" dirty="0" smtClean="0">
              <a:solidFill>
                <a:srgbClr val="00539C"/>
              </a:solidFill>
              <a:latin typeface="+mj-lt"/>
            </a:endParaRPr>
          </a:p>
        </p:txBody>
      </p:sp>
      <p:sp>
        <p:nvSpPr>
          <p:cNvPr id="6" name="TextBox 5"/>
          <p:cNvSpPr txBox="1"/>
          <p:nvPr/>
        </p:nvSpPr>
        <p:spPr>
          <a:xfrm>
            <a:off x="228600" y="2133600"/>
            <a:ext cx="8763000" cy="4154984"/>
          </a:xfrm>
          <a:prstGeom prst="rect">
            <a:avLst/>
          </a:prstGeom>
          <a:noFill/>
        </p:spPr>
        <p:txBody>
          <a:bodyPr wrap="square" rtlCol="0">
            <a:spAutoFit/>
          </a:bodyPr>
          <a:lstStyle/>
          <a:p>
            <a:pPr marL="227013" lvl="0" indent="-227013">
              <a:buFont typeface="Arial" pitchFamily="34" charset="0"/>
              <a:buChar char="•"/>
            </a:pPr>
            <a:r>
              <a:rPr lang="en-US" sz="2200" dirty="0" smtClean="0"/>
              <a:t>Lisa Phillips is working with the Foundational Studies Council and the Student Success Council to develop a faculty forum to discuss the national findings on students’ competency in terms of critical thinking, complex writing, and information literacy.</a:t>
            </a:r>
          </a:p>
          <a:p>
            <a:pPr marL="227013" lvl="0" indent="-227013">
              <a:buFont typeface="Arial" pitchFamily="34" charset="0"/>
              <a:buChar char="•"/>
            </a:pPr>
            <a:r>
              <a:rPr lang="en-US" sz="2200" dirty="0" smtClean="0"/>
              <a:t>The FEBC and SEBC are reviewing and responding to the charges forwarded to them at the beginning of Fall semester.</a:t>
            </a:r>
          </a:p>
          <a:p>
            <a:pPr marL="227013" lvl="0" indent="-227013">
              <a:buFont typeface="Arial" pitchFamily="34" charset="0"/>
              <a:buChar char="•"/>
            </a:pPr>
            <a:r>
              <a:rPr lang="en-US" sz="2200" dirty="0" smtClean="0"/>
              <a:t>A post-tenure review document was approved by the Faculty Senate in December.</a:t>
            </a:r>
          </a:p>
          <a:p>
            <a:pPr marL="227013" lvl="0" indent="-227013">
              <a:buFont typeface="Arial" pitchFamily="34" charset="0"/>
              <a:buChar char="•"/>
            </a:pPr>
            <a:r>
              <a:rPr lang="en-US" sz="2200" dirty="0" smtClean="0"/>
              <a:t>The Faculty Affairs Committee is reviewing a Faculty Code of Conduct and how to respond to violations in the code</a:t>
            </a:r>
          </a:p>
          <a:p>
            <a:pPr marL="227013" lvl="0" indent="-227013">
              <a:buFont typeface="Arial" pitchFamily="34" charset="0"/>
              <a:buChar char="•"/>
            </a:pPr>
            <a:r>
              <a:rPr lang="en-US" sz="2200" dirty="0" smtClean="0"/>
              <a:t>ISU robes were purchased for three faculty so that they could attend Fall commencement</a:t>
            </a:r>
            <a:endParaRPr lang="en-US" sz="2000" dirty="0" smtClean="0">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5" name="TextBox 14"/>
          <p:cNvSpPr txBox="1"/>
          <p:nvPr/>
        </p:nvSpPr>
        <p:spPr>
          <a:xfrm>
            <a:off x="228600" y="1066800"/>
            <a:ext cx="8763000" cy="1013226"/>
          </a:xfrm>
          <a:prstGeom prst="rect">
            <a:avLst/>
          </a:prstGeom>
          <a:noFill/>
        </p:spPr>
        <p:txBody>
          <a:bodyPr wrap="square" rtlCol="0">
            <a:spAutoFit/>
          </a:bodyPr>
          <a:lstStyle/>
          <a:p>
            <a:pPr>
              <a:lnSpc>
                <a:spcPts val="3500"/>
              </a:lnSpc>
            </a:pPr>
            <a:r>
              <a:rPr lang="en-US" sz="4000" b="1" dirty="0" smtClean="0">
                <a:solidFill>
                  <a:srgbClr val="00539C"/>
                </a:solidFill>
              </a:rPr>
              <a:t>Initiative 2: 	Enhance the development 			of faculty</a:t>
            </a:r>
            <a:endParaRPr lang="en-US" sz="2800" dirty="0" smtClean="0">
              <a:solidFill>
                <a:srgbClr val="00539C"/>
              </a:solidFill>
            </a:endParaRPr>
          </a:p>
        </p:txBody>
      </p:sp>
      <p:sp>
        <p:nvSpPr>
          <p:cNvPr id="6" name="TextBox 5"/>
          <p:cNvSpPr txBox="1"/>
          <p:nvPr/>
        </p:nvSpPr>
        <p:spPr>
          <a:xfrm>
            <a:off x="228600" y="2286000"/>
            <a:ext cx="8763000" cy="2862322"/>
          </a:xfrm>
          <a:prstGeom prst="rect">
            <a:avLst/>
          </a:prstGeom>
          <a:noFill/>
        </p:spPr>
        <p:txBody>
          <a:bodyPr wrap="square" rtlCol="0">
            <a:spAutoFit/>
          </a:bodyPr>
          <a:lstStyle/>
          <a:p>
            <a:r>
              <a:rPr lang="en-US" sz="2000" b="1" dirty="0" smtClean="0"/>
              <a:t>Team Members</a:t>
            </a:r>
            <a:r>
              <a:rPr lang="en-US" sz="2000" dirty="0" smtClean="0"/>
              <a:t>: 	Kelly Wilkinson (Chair), Center for Instruction, Research, &amp; 			    Technology </a:t>
            </a:r>
            <a:br>
              <a:rPr lang="en-US" sz="2000" dirty="0" smtClean="0"/>
            </a:br>
            <a:r>
              <a:rPr lang="en-US" sz="2000" dirty="0" smtClean="0"/>
              <a:t>		Tim </a:t>
            </a:r>
            <a:r>
              <a:rPr lang="en-US" sz="2000" dirty="0" err="1" smtClean="0"/>
              <a:t>Gritten</a:t>
            </a:r>
            <a:r>
              <a:rPr lang="en-US" sz="2000" dirty="0" smtClean="0"/>
              <a:t>, Library</a:t>
            </a:r>
          </a:p>
          <a:p>
            <a:r>
              <a:rPr lang="en-US" sz="2000" dirty="0" smtClean="0"/>
              <a:t>		Susan </a:t>
            </a:r>
            <a:r>
              <a:rPr lang="en-US" sz="2000" dirty="0" err="1" smtClean="0"/>
              <a:t>Hagood</a:t>
            </a:r>
            <a:r>
              <a:rPr lang="en-US" sz="2000" dirty="0" smtClean="0"/>
              <a:t>, Physical Education</a:t>
            </a:r>
          </a:p>
          <a:p>
            <a:r>
              <a:rPr lang="en-US" sz="2000" dirty="0" smtClean="0"/>
              <a:t>		Arthur Halpern, Chemistry and Physics</a:t>
            </a:r>
            <a:br>
              <a:rPr lang="en-US" sz="2000" dirty="0" smtClean="0"/>
            </a:br>
            <a:r>
              <a:rPr lang="en-US" sz="2000" dirty="0" smtClean="0"/>
              <a:t>		Isaac Land, History</a:t>
            </a:r>
          </a:p>
          <a:p>
            <a:r>
              <a:rPr lang="en-US" sz="2000" dirty="0" smtClean="0"/>
              <a:t>		Larry </a:t>
            </a:r>
            <a:r>
              <a:rPr lang="en-US" sz="2000" dirty="0" err="1" smtClean="0"/>
              <a:t>Tinnerman</a:t>
            </a:r>
            <a:r>
              <a:rPr lang="en-US" sz="2000" dirty="0" smtClean="0"/>
              <a:t>, Curriculum, Instruction, and Media Technology</a:t>
            </a:r>
          </a:p>
          <a:p>
            <a:endParaRPr lang="en-US" sz="2000" dirty="0" smtClean="0"/>
          </a:p>
          <a:p>
            <a:endParaRPr lang="en-US" sz="2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4996</TotalTime>
  <Words>987</Words>
  <Application>Microsoft Office PowerPoint</Application>
  <PresentationFormat>On-screen Show (4:3)</PresentationFormat>
  <Paragraphs>204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6 Stakeholders Conference Presentation</dc:title>
  <dc:creator>user</dc:creator>
  <cp:keywords>2011 Conference, Recruit and retain great faculty and staff</cp:keywords>
  <cp:lastModifiedBy>Ray Buechler</cp:lastModifiedBy>
  <cp:revision>410</cp:revision>
  <dcterms:created xsi:type="dcterms:W3CDTF">2008-09-03T09:34:29Z</dcterms:created>
  <dcterms:modified xsi:type="dcterms:W3CDTF">2011-04-04T15:51:33Z</dcterms:modified>
</cp:coreProperties>
</file>