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3"/>
  </p:notesMasterIdLst>
  <p:handoutMasterIdLst>
    <p:handoutMasterId r:id="rId24"/>
  </p:handoutMasterIdLst>
  <p:sldIdLst>
    <p:sldId id="459" r:id="rId2"/>
    <p:sldId id="416" r:id="rId3"/>
    <p:sldId id="474" r:id="rId4"/>
    <p:sldId id="417" r:id="rId5"/>
    <p:sldId id="476" r:id="rId6"/>
    <p:sldId id="477" r:id="rId7"/>
    <p:sldId id="489" r:id="rId8"/>
    <p:sldId id="493" r:id="rId9"/>
    <p:sldId id="484" r:id="rId10"/>
    <p:sldId id="485" r:id="rId11"/>
    <p:sldId id="486" r:id="rId12"/>
    <p:sldId id="482" r:id="rId13"/>
    <p:sldId id="490" r:id="rId14"/>
    <p:sldId id="481" r:id="rId15"/>
    <p:sldId id="491" r:id="rId16"/>
    <p:sldId id="487" r:id="rId17"/>
    <p:sldId id="480" r:id="rId18"/>
    <p:sldId id="492" r:id="rId19"/>
    <p:sldId id="488" r:id="rId20"/>
    <p:sldId id="478" r:id="rId21"/>
    <p:sldId id="458"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65E2"/>
    <a:srgbClr val="0F5BCB"/>
    <a:srgbClr val="DFAA27"/>
    <a:srgbClr val="A2D668"/>
    <a:srgbClr val="3366FF"/>
    <a:srgbClr val="0000CC"/>
    <a:srgbClr val="0033CC"/>
    <a:srgbClr val="223A58"/>
    <a:srgbClr val="271A88"/>
    <a:srgbClr val="221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6" autoAdjust="0"/>
    <p:restoredTop sz="98752" autoAdjust="0"/>
  </p:normalViewPr>
  <p:slideViewPr>
    <p:cSldViewPr>
      <p:cViewPr varScale="1">
        <p:scale>
          <a:sx n="108" d="100"/>
          <a:sy n="108" d="100"/>
        </p:scale>
        <p:origin x="-78" y="-144"/>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52" d="100"/>
          <a:sy n="52" d="100"/>
        </p:scale>
        <p:origin x="-1716"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64820"/>
          </a:xfrm>
          <a:prstGeom prst="rect">
            <a:avLst/>
          </a:prstGeom>
        </p:spPr>
        <p:txBody>
          <a:bodyPr vert="horz" lIns="91433" tIns="45717" rIns="91433" bIns="45717" rtlCol="0"/>
          <a:lstStyle>
            <a:lvl1pPr algn="r">
              <a:defRPr sz="1200"/>
            </a:lvl1pPr>
          </a:lstStyle>
          <a:p>
            <a:fld id="{BF42AE4F-E4DC-418F-9109-67191A9FA07D}" type="datetimeFigureOut">
              <a:rPr lang="en-US" smtClean="0"/>
              <a:pPr/>
              <a:t>3/24/2011</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33" tIns="45717" rIns="91433" bIns="45717" rtlCol="0" anchor="b"/>
          <a:lstStyle>
            <a:lvl1pPr algn="r">
              <a:defRPr sz="1200"/>
            </a:lvl1pPr>
          </a:lstStyle>
          <a:p>
            <a:fld id="{D147F2EC-B7C8-4DC2-96AB-D70DCB41E86C}" type="slidenum">
              <a:rPr lang="en-US" smtClean="0"/>
              <a:pPr/>
              <a:t>‹#›</a:t>
            </a:fld>
            <a:endParaRPr lang="en-US" dirty="0"/>
          </a:p>
        </p:txBody>
      </p:sp>
    </p:spTree>
    <p:extLst>
      <p:ext uri="{BB962C8B-B14F-4D97-AF65-F5344CB8AC3E}">
        <p14:creationId xmlns:p14="http://schemas.microsoft.com/office/powerpoint/2010/main" val="376370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idx="1"/>
          </p:nvPr>
        </p:nvSpPr>
        <p:spPr>
          <a:xfrm>
            <a:off x="3884613" y="1"/>
            <a:ext cx="2971800" cy="464820"/>
          </a:xfrm>
          <a:prstGeom prst="rect">
            <a:avLst/>
          </a:prstGeom>
        </p:spPr>
        <p:txBody>
          <a:bodyPr vert="horz" lIns="91433" tIns="45717" rIns="91433" bIns="45717" rtlCol="0"/>
          <a:lstStyle>
            <a:lvl1pPr algn="r">
              <a:defRPr sz="1200"/>
            </a:lvl1pPr>
          </a:lstStyle>
          <a:p>
            <a:fld id="{FCAC45DE-260D-40A4-B6BB-97393EAF39BD}" type="datetimeFigureOut">
              <a:rPr lang="en-US" smtClean="0"/>
              <a:pPr/>
              <a:t>3/24/2011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33" tIns="45717" rIns="91433" bIns="45717"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33" tIns="45717" rIns="91433" bIns="45717" rtlCol="0" anchor="b"/>
          <a:lstStyle>
            <a:lvl1pPr algn="r">
              <a:defRPr sz="1200"/>
            </a:lvl1pPr>
          </a:lstStyle>
          <a:p>
            <a:fld id="{77F8F1CE-3D5D-40F4-A740-2573B21D4F13}" type="slidenum">
              <a:rPr lang="en-US" smtClean="0"/>
              <a:pPr/>
              <a:t>‹#›</a:t>
            </a:fld>
            <a:endParaRPr lang="en-US" dirty="0"/>
          </a:p>
        </p:txBody>
      </p:sp>
    </p:spTree>
    <p:extLst>
      <p:ext uri="{BB962C8B-B14F-4D97-AF65-F5344CB8AC3E}">
        <p14:creationId xmlns:p14="http://schemas.microsoft.com/office/powerpoint/2010/main" val="2438986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a:t>
            </a:fld>
            <a:endParaRPr lang="en-US" dirty="0">
              <a:solidFill>
                <a:prstClr val="black"/>
              </a:solidFill>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10</a:t>
            </a:fld>
            <a:endParaRPr lang="en-US" dirty="0">
              <a:solidFill>
                <a:prstClr val="black"/>
              </a:solidFill>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11</a:t>
            </a:fld>
            <a:endParaRPr lang="en-US" dirty="0">
              <a:solidFill>
                <a:prstClr val="black"/>
              </a:solidFill>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12</a:t>
            </a:fld>
            <a:endParaRPr lang="en-US" dirty="0">
              <a:solidFill>
                <a:prstClr val="black"/>
              </a:solidFill>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13</a:t>
            </a:fld>
            <a:endParaRPr lang="en-US" dirty="0">
              <a:solidFill>
                <a:prstClr val="black"/>
              </a:solidFill>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14</a:t>
            </a:fld>
            <a:endParaRPr lang="en-US" dirty="0">
              <a:solidFill>
                <a:prstClr val="black"/>
              </a:solidFill>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15</a:t>
            </a:fld>
            <a:endParaRPr lang="en-US" dirty="0">
              <a:solidFill>
                <a:prstClr val="black"/>
              </a:solidFill>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16</a:t>
            </a:fld>
            <a:endParaRPr lang="en-US" dirty="0">
              <a:solidFill>
                <a:prstClr val="black"/>
              </a:solidFill>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17</a:t>
            </a:fld>
            <a:endParaRPr lang="en-US" dirty="0">
              <a:solidFill>
                <a:prstClr val="black"/>
              </a:solidFill>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18</a:t>
            </a:fld>
            <a:endParaRPr lang="en-US" dirty="0">
              <a:solidFill>
                <a:prstClr val="black"/>
              </a:solidFill>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19</a:t>
            </a:fld>
            <a:endParaRPr lang="en-US" dirty="0">
              <a:solidFill>
                <a:prstClr val="black"/>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a:t>
            </a:fld>
            <a:endParaRPr lang="en-US" dirty="0">
              <a:solidFill>
                <a:prstClr val="black"/>
              </a:solidFill>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20</a:t>
            </a:fld>
            <a:endParaRPr lang="en-US" dirty="0">
              <a:solidFill>
                <a:prstClr val="black"/>
              </a:solidFill>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21</a:t>
            </a:fld>
            <a:endParaRPr lang="en-US" dirty="0">
              <a:solidFill>
                <a:prstClr val="black"/>
              </a:solidFil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3</a:t>
            </a:fld>
            <a:endParaRPr lang="en-US" dirty="0">
              <a:solidFill>
                <a:prstClr val="black"/>
              </a:solidFill>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4</a:t>
            </a:fld>
            <a:endParaRPr lang="en-US" dirty="0">
              <a:solidFill>
                <a:prstClr val="black"/>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5</a:t>
            </a:fld>
            <a:endParaRPr lang="en-US" dirty="0">
              <a:solidFill>
                <a:prstClr val="black"/>
              </a:solidFill>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6</a:t>
            </a:fld>
            <a:endParaRPr lang="en-US" dirty="0">
              <a:solidFill>
                <a:prstClr val="black"/>
              </a:solidFill>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7</a:t>
            </a:fld>
            <a:endParaRPr lang="en-US" dirty="0">
              <a:solidFill>
                <a:prstClr val="black"/>
              </a:solidFill>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8</a:t>
            </a:fld>
            <a:endParaRPr lang="en-US" dirty="0">
              <a:solidFill>
                <a:prstClr val="black"/>
              </a:solidFill>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9</a:t>
            </a:fld>
            <a:endParaRPr lang="en-US" dirty="0">
              <a:solidFill>
                <a:prstClr val="black"/>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E8BC20-E0BC-4269-8E19-E284F867C529}" type="datetimeFigureOut">
              <a:rPr lang="en-US">
                <a:solidFill>
                  <a:prstClr val="black">
                    <a:tint val="75000"/>
                  </a:prstClr>
                </a:solidFill>
              </a:rPr>
              <a:pPr>
                <a:defRPr/>
              </a:pPr>
              <a:t>3/24/2011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8D46E33-75D6-443A-8888-B582B464701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70DA4F1-D0C4-4DE0-B1B6-CBF518E6D811}" type="datetimeFigureOut">
              <a:rPr lang="en-US">
                <a:solidFill>
                  <a:prstClr val="black">
                    <a:tint val="75000"/>
                  </a:prstClr>
                </a:solidFill>
              </a:rPr>
              <a:pPr>
                <a:defRPr/>
              </a:pPr>
              <a:t>3/24/2011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25D1F75-B864-48E3-AD03-3FEF8280853B}" type="slidenum">
              <a:rPr lang="en-US">
                <a:solidFill>
                  <a:prstClr val="black">
                    <a:tint val="75000"/>
                  </a:prstClr>
                </a:solidFill>
              </a:rPr>
              <a:pPr>
                <a:def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8"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1" descr="campus1.jpg"/>
          <p:cNvPicPr>
            <a:picLocks noChangeAspect="1"/>
          </p:cNvPicPr>
          <p:nvPr/>
        </p:nvPicPr>
        <p:blipFill>
          <a:blip r:embed="rId3" cstate="print"/>
          <a:srcRect t="9454"/>
          <a:stretch>
            <a:fillRect/>
          </a:stretch>
        </p:blipFill>
        <p:spPr bwMode="auto">
          <a:xfrm>
            <a:off x="4572000" y="1"/>
            <a:ext cx="4572000" cy="2919341"/>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b="1788"/>
          <a:stretch>
            <a:fillRect/>
          </a:stretch>
        </p:blipFill>
        <p:spPr bwMode="auto">
          <a:xfrm>
            <a:off x="0" y="0"/>
            <a:ext cx="4495800" cy="6858000"/>
          </a:xfrm>
          <a:prstGeom prst="rect">
            <a:avLst/>
          </a:prstGeom>
          <a:noFill/>
          <a:ln w="9525">
            <a:noFill/>
            <a:miter lim="800000"/>
            <a:headEnd/>
            <a:tailEnd/>
          </a:ln>
          <a:effectLst/>
        </p:spPr>
      </p:pic>
      <p:cxnSp>
        <p:nvCxnSpPr>
          <p:cNvPr id="11" name="Straight Connector 10"/>
          <p:cNvCxnSpPr/>
          <p:nvPr/>
        </p:nvCxnSpPr>
        <p:spPr>
          <a:xfrm rot="5400000">
            <a:off x="1066800" y="3429000"/>
            <a:ext cx="6858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2000" y="4003120"/>
            <a:ext cx="4572000" cy="1846659"/>
          </a:xfrm>
          <a:prstGeom prst="rect">
            <a:avLst/>
          </a:prstGeom>
          <a:noFill/>
        </p:spPr>
        <p:txBody>
          <a:bodyPr wrap="square" rtlCol="0">
            <a:spAutoFit/>
          </a:bodyPr>
          <a:lstStyle/>
          <a:p>
            <a:pPr algn="ctr"/>
            <a:r>
              <a:rPr lang="en-US" sz="3200" b="1" dirty="0" smtClean="0">
                <a:solidFill>
                  <a:prstClr val="black"/>
                </a:solidFill>
                <a:latin typeface="Arial Narrow" pitchFamily="34" charset="0"/>
              </a:rPr>
              <a:t>2010 Stakeholders Conference</a:t>
            </a:r>
          </a:p>
          <a:p>
            <a:pPr algn="ctr"/>
            <a:r>
              <a:rPr lang="en-US" sz="3200" b="1" dirty="0" smtClean="0">
                <a:solidFill>
                  <a:prstClr val="black"/>
                </a:solidFill>
                <a:latin typeface="Arial Narrow" pitchFamily="34" charset="0"/>
              </a:rPr>
              <a:t>April 27, 2010</a:t>
            </a:r>
          </a:p>
          <a:p>
            <a:endParaRPr lang="en-US" dirty="0">
              <a:solidFill>
                <a:prstClr val="black"/>
              </a:solidFill>
            </a:endParaRPr>
          </a:p>
        </p:txBody>
      </p:sp>
      <p:pic>
        <p:nvPicPr>
          <p:cNvPr id="16" name="Picture 15" descr="ISU_logo.2.jpg"/>
          <p:cNvPicPr>
            <a:picLocks noChangeAspect="1"/>
          </p:cNvPicPr>
          <p:nvPr/>
        </p:nvPicPr>
        <p:blipFill>
          <a:blip r:embed="rId5" cstate="print"/>
          <a:stretch>
            <a:fillRect/>
          </a:stretch>
        </p:blipFill>
        <p:spPr>
          <a:xfrm>
            <a:off x="6858001" y="6019801"/>
            <a:ext cx="1957203" cy="590423"/>
          </a:xfrm>
          <a:prstGeom prst="rect">
            <a:avLst/>
          </a:prstGeom>
        </p:spPr>
      </p:pic>
      <p:sp>
        <p:nvSpPr>
          <p:cNvPr id="9" name="TextBox 8"/>
          <p:cNvSpPr txBox="1"/>
          <p:nvPr/>
        </p:nvSpPr>
        <p:spPr>
          <a:xfrm>
            <a:off x="2590800" y="2895601"/>
            <a:ext cx="6553200" cy="907197"/>
          </a:xfrm>
          <a:prstGeom prst="rect">
            <a:avLst/>
          </a:prstGeom>
          <a:solidFill>
            <a:srgbClr val="0F5BCB">
              <a:alpha val="96000"/>
            </a:srgbClr>
          </a:solidFill>
          <a:ln w="38100">
            <a:solidFill>
              <a:schemeClr val="bg1"/>
            </a:solidFill>
          </a:ln>
        </p:spPr>
        <p:txBody>
          <a:bodyPr wrap="square" lIns="0" tIns="91440" rIns="0" bIns="182880" rtlCol="0" anchor="ctr" anchorCtr="1">
            <a:noAutofit/>
          </a:bodyPr>
          <a:lstStyle/>
          <a:p>
            <a:pPr algn="ctr"/>
            <a:r>
              <a:rPr lang="en-US" sz="6000" i="1" spc="-90" dirty="0" smtClean="0">
                <a:solidFill>
                  <a:prstClr val="white"/>
                </a:solidFill>
                <a:latin typeface="Garamond" pitchFamily="18" charset="0"/>
              </a:rPr>
              <a:t>The </a:t>
            </a:r>
            <a:r>
              <a:rPr lang="en-US" sz="6000" i="1" spc="-250" dirty="0" smtClean="0">
                <a:solidFill>
                  <a:prstClr val="white"/>
                </a:solidFill>
                <a:latin typeface="Garamond" pitchFamily="18" charset="0"/>
              </a:rPr>
              <a:t>Pa</a:t>
            </a:r>
            <a:r>
              <a:rPr lang="en-US" sz="6000" i="1" spc="-90" dirty="0" smtClean="0">
                <a:solidFill>
                  <a:prstClr val="white"/>
                </a:solidFill>
                <a:latin typeface="Garamond" pitchFamily="18" charset="0"/>
              </a:rPr>
              <a:t>thway to </a:t>
            </a:r>
            <a:r>
              <a:rPr lang="en-US" sz="6000" i="1" spc="-400" dirty="0" smtClean="0">
                <a:solidFill>
                  <a:prstClr val="white"/>
                </a:solidFill>
                <a:latin typeface="Garamond" pitchFamily="18" charset="0"/>
              </a:rPr>
              <a:t>Su</a:t>
            </a:r>
            <a:r>
              <a:rPr lang="en-US" sz="6000" i="1" spc="-90" dirty="0" smtClean="0">
                <a:solidFill>
                  <a:prstClr val="white"/>
                </a:solidFill>
                <a:latin typeface="Garamond" pitchFamily="18" charset="0"/>
              </a:rPr>
              <a:t>ccess</a:t>
            </a:r>
            <a:endParaRPr lang="en-US" sz="6000" i="1" spc="-90" dirty="0">
              <a:solidFill>
                <a:prstClr val="white"/>
              </a:solidFill>
              <a:latin typeface="Garamond"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1013226"/>
          </a:xfrm>
          <a:prstGeom prst="rect">
            <a:avLst/>
          </a:prstGeom>
          <a:noFill/>
        </p:spPr>
        <p:txBody>
          <a:bodyPr wrap="square" rtlCol="0">
            <a:spAutoFit/>
          </a:bodyPr>
          <a:lstStyle/>
          <a:p>
            <a:pPr>
              <a:lnSpc>
                <a:spcPts val="3500"/>
              </a:lnSpc>
            </a:pPr>
            <a:r>
              <a:rPr lang="en-US" sz="4000" b="1" dirty="0" smtClean="0">
                <a:solidFill>
                  <a:srgbClr val="00539C"/>
                </a:solidFill>
                <a:latin typeface="+mj-lt"/>
              </a:rPr>
              <a:t>Initiative 1: 	Enhance the quality of life</a:t>
            </a:r>
            <a:br>
              <a:rPr lang="en-US" sz="4000" b="1" dirty="0" smtClean="0">
                <a:solidFill>
                  <a:srgbClr val="00539C"/>
                </a:solidFill>
                <a:latin typeface="+mj-lt"/>
              </a:rPr>
            </a:br>
            <a:r>
              <a:rPr lang="en-US" sz="4000" b="1" dirty="0" smtClean="0">
                <a:solidFill>
                  <a:srgbClr val="00539C"/>
                </a:solidFill>
                <a:latin typeface="+mj-lt"/>
              </a:rPr>
              <a:t>			for faculty and staff</a:t>
            </a:r>
            <a:endParaRPr lang="en-US" sz="2800" dirty="0" smtClean="0">
              <a:solidFill>
                <a:srgbClr val="00539C"/>
              </a:solidFill>
              <a:latin typeface="+mj-lt"/>
            </a:endParaRPr>
          </a:p>
        </p:txBody>
      </p:sp>
      <p:sp>
        <p:nvSpPr>
          <p:cNvPr id="6" name="TextBox 5"/>
          <p:cNvSpPr txBox="1"/>
          <p:nvPr/>
        </p:nvSpPr>
        <p:spPr>
          <a:xfrm>
            <a:off x="228600" y="2133600"/>
            <a:ext cx="8763000" cy="4185761"/>
          </a:xfrm>
          <a:prstGeom prst="rect">
            <a:avLst/>
          </a:prstGeom>
          <a:noFill/>
        </p:spPr>
        <p:txBody>
          <a:bodyPr wrap="square" rtlCol="0">
            <a:spAutoFit/>
          </a:bodyPr>
          <a:lstStyle/>
          <a:p>
            <a:r>
              <a:rPr lang="en-US" sz="2400" b="1" dirty="0" smtClean="0">
                <a:latin typeface="+mj-lt"/>
              </a:rPr>
              <a:t>Progress Cont…</a:t>
            </a:r>
            <a:r>
              <a:rPr lang="en-US" dirty="0" smtClean="0">
                <a:latin typeface="+mj-lt"/>
              </a:rPr>
              <a:t>	</a:t>
            </a:r>
            <a:r>
              <a:rPr lang="en-US" sz="2000" dirty="0" smtClean="0">
                <a:latin typeface="+mj-lt"/>
              </a:rPr>
              <a:t/>
            </a:r>
            <a:br>
              <a:rPr lang="en-US" sz="2000" dirty="0" smtClean="0">
                <a:latin typeface="+mj-lt"/>
              </a:rPr>
            </a:br>
            <a:endParaRPr lang="en-US" sz="1000" dirty="0" smtClean="0"/>
          </a:p>
          <a:p>
            <a:pPr lvl="0">
              <a:buFont typeface="Arial" pitchFamily="34" charset="0"/>
              <a:buChar char="•"/>
            </a:pPr>
            <a:r>
              <a:rPr lang="en-US" dirty="0" smtClean="0"/>
              <a:t>Merit Pay and Annual Review</a:t>
            </a:r>
          </a:p>
          <a:p>
            <a:pPr lvl="1"/>
            <a:r>
              <a:rPr lang="en-US" sz="1400" dirty="0" smtClean="0"/>
              <a:t>The FEBC is currently drafting a document which lays out the process by which faculty will be awarded merit pay.  Included in the document is a requirement for bi-annual review of post tenured faculty.</a:t>
            </a:r>
          </a:p>
          <a:p>
            <a:r>
              <a:rPr lang="en-US" sz="1400" dirty="0" smtClean="0"/>
              <a:t> </a:t>
            </a:r>
          </a:p>
          <a:p>
            <a:pPr lvl="0">
              <a:buFont typeface="Arial" pitchFamily="34" charset="0"/>
              <a:buChar char="•"/>
            </a:pPr>
            <a:r>
              <a:rPr lang="en-US" dirty="0" smtClean="0"/>
              <a:t>Faculty Senate</a:t>
            </a:r>
          </a:p>
          <a:p>
            <a:pPr lvl="1">
              <a:buFont typeface="Wingdings" pitchFamily="2" charset="2"/>
              <a:buChar char="v"/>
            </a:pPr>
            <a:r>
              <a:rPr lang="en-US" sz="1400" dirty="0" smtClean="0"/>
              <a:t>Faculty Senate Executive Committee have been sent several “potential”  charges for their consideration for      </a:t>
            </a:r>
            <a:br>
              <a:rPr lang="en-US" sz="1400" dirty="0" smtClean="0"/>
            </a:br>
            <a:r>
              <a:rPr lang="en-US" sz="1400" dirty="0" smtClean="0"/>
              <a:t>    the AY2010-11 (as well as the SEBC when the charge affects both faculty and staff)	</a:t>
            </a:r>
          </a:p>
          <a:p>
            <a:pPr lvl="2">
              <a:buFont typeface="Wingdings" pitchFamily="2" charset="2"/>
              <a:buChar char="Ø"/>
            </a:pPr>
            <a:r>
              <a:rPr lang="en-US" sz="1400" dirty="0" smtClean="0"/>
              <a:t>Pathways to promotion to Full Professor</a:t>
            </a:r>
          </a:p>
          <a:p>
            <a:pPr lvl="2">
              <a:buFont typeface="Wingdings" pitchFamily="2" charset="2"/>
              <a:buChar char="Ø"/>
            </a:pPr>
            <a:r>
              <a:rPr lang="en-US" sz="1400" dirty="0" smtClean="0"/>
              <a:t>Bi-annual post tenure review</a:t>
            </a:r>
          </a:p>
          <a:p>
            <a:pPr lvl="2">
              <a:buFont typeface="Wingdings" pitchFamily="2" charset="2"/>
              <a:buChar char="Ø"/>
            </a:pPr>
            <a:r>
              <a:rPr lang="en-US" sz="1400" dirty="0" smtClean="0"/>
              <a:t>Procedures/protocol for protecting sabbatical leaves during a time of budgetary cuts and increased </a:t>
            </a:r>
            <a:br>
              <a:rPr lang="en-US" sz="1400" dirty="0" smtClean="0"/>
            </a:br>
            <a:r>
              <a:rPr lang="en-US" sz="1400" dirty="0" smtClean="0"/>
              <a:t>    enrollment</a:t>
            </a:r>
          </a:p>
          <a:p>
            <a:pPr lvl="2">
              <a:buFont typeface="Wingdings" pitchFamily="2" charset="2"/>
              <a:buChar char="Ø"/>
            </a:pPr>
            <a:r>
              <a:rPr lang="en-US" sz="1400" dirty="0" smtClean="0"/>
              <a:t>Strengthening domestic partner benefits</a:t>
            </a:r>
          </a:p>
          <a:p>
            <a:pPr lvl="2">
              <a:buFont typeface="Wingdings" pitchFamily="2" charset="2"/>
              <a:buChar char="Ø"/>
            </a:pPr>
            <a:r>
              <a:rPr lang="en-US" sz="1400" dirty="0" smtClean="0"/>
              <a:t>Increased support of partners and spouses of faculty and staff</a:t>
            </a:r>
          </a:p>
          <a:p>
            <a:pPr lvl="2">
              <a:buFont typeface="Wingdings" pitchFamily="2" charset="2"/>
              <a:buChar char="Ø"/>
            </a:pPr>
            <a:r>
              <a:rPr lang="en-US" sz="1400" dirty="0" smtClean="0"/>
              <a:t>Refinement of the process for receiving equity pay</a:t>
            </a:r>
          </a:p>
          <a:p>
            <a:pPr lvl="2">
              <a:buFont typeface="Wingdings" pitchFamily="2" charset="2"/>
              <a:buChar char="Ø"/>
            </a:pPr>
            <a:r>
              <a:rPr lang="en-US" sz="1400" dirty="0" smtClean="0"/>
              <a:t>Flex time</a:t>
            </a:r>
          </a:p>
          <a:p>
            <a:pPr lvl="0"/>
            <a:endParaRPr lang="en-US" sz="1400" dirty="0" smtClean="0">
              <a:solidFill>
                <a:srgbClr val="FF0000"/>
              </a:solidFill>
              <a:latin typeface="+mj-lt"/>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1013226"/>
          </a:xfrm>
          <a:prstGeom prst="rect">
            <a:avLst/>
          </a:prstGeom>
          <a:noFill/>
        </p:spPr>
        <p:txBody>
          <a:bodyPr wrap="square" rtlCol="0">
            <a:spAutoFit/>
          </a:bodyPr>
          <a:lstStyle/>
          <a:p>
            <a:pPr>
              <a:lnSpc>
                <a:spcPts val="3500"/>
              </a:lnSpc>
            </a:pPr>
            <a:r>
              <a:rPr lang="en-US" sz="4000" b="1" dirty="0" smtClean="0">
                <a:solidFill>
                  <a:srgbClr val="00539C"/>
                </a:solidFill>
                <a:latin typeface="+mj-lt"/>
              </a:rPr>
              <a:t>Initiative 1: 	Enhance the quality of life</a:t>
            </a:r>
            <a:br>
              <a:rPr lang="en-US" sz="4000" b="1" dirty="0" smtClean="0">
                <a:solidFill>
                  <a:srgbClr val="00539C"/>
                </a:solidFill>
                <a:latin typeface="+mj-lt"/>
              </a:rPr>
            </a:br>
            <a:r>
              <a:rPr lang="en-US" sz="4000" b="1" dirty="0" smtClean="0">
                <a:solidFill>
                  <a:srgbClr val="00539C"/>
                </a:solidFill>
                <a:latin typeface="+mj-lt"/>
              </a:rPr>
              <a:t>			for faculty and staff</a:t>
            </a:r>
            <a:endParaRPr lang="en-US" sz="2800" dirty="0" smtClean="0">
              <a:solidFill>
                <a:srgbClr val="00539C"/>
              </a:solidFill>
              <a:latin typeface="+mj-lt"/>
            </a:endParaRPr>
          </a:p>
        </p:txBody>
      </p:sp>
      <p:sp>
        <p:nvSpPr>
          <p:cNvPr id="6" name="TextBox 5"/>
          <p:cNvSpPr txBox="1"/>
          <p:nvPr/>
        </p:nvSpPr>
        <p:spPr>
          <a:xfrm>
            <a:off x="228600" y="2286000"/>
            <a:ext cx="8763000" cy="3580467"/>
          </a:xfrm>
          <a:prstGeom prst="rect">
            <a:avLst/>
          </a:prstGeom>
          <a:noFill/>
        </p:spPr>
        <p:txBody>
          <a:bodyPr wrap="square" rtlCol="0">
            <a:spAutoFit/>
          </a:bodyPr>
          <a:lstStyle/>
          <a:p>
            <a:r>
              <a:rPr lang="en-US" sz="2400" b="1" dirty="0" smtClean="0">
                <a:latin typeface="+mj-lt"/>
              </a:rPr>
              <a:t>Progress Cont…</a:t>
            </a:r>
            <a:r>
              <a:rPr lang="en-US" sz="2400" dirty="0" smtClean="0">
                <a:latin typeface="+mj-lt"/>
              </a:rPr>
              <a:t> </a:t>
            </a:r>
            <a:r>
              <a:rPr lang="en-US" dirty="0" smtClean="0">
                <a:latin typeface="+mj-lt"/>
              </a:rPr>
              <a:t>	</a:t>
            </a:r>
            <a:r>
              <a:rPr lang="en-US" sz="2000" dirty="0" smtClean="0">
                <a:latin typeface="+mj-lt"/>
              </a:rPr>
              <a:t/>
            </a:r>
            <a:br>
              <a:rPr lang="en-US" sz="2000" dirty="0" smtClean="0">
                <a:latin typeface="+mj-lt"/>
              </a:rPr>
            </a:br>
            <a:endParaRPr lang="en-US" dirty="0" smtClean="0"/>
          </a:p>
          <a:p>
            <a:pPr lvl="0">
              <a:buFont typeface="Arial" pitchFamily="34" charset="0"/>
              <a:buChar char="•"/>
            </a:pPr>
            <a:r>
              <a:rPr lang="en-US" dirty="0" smtClean="0"/>
              <a:t>Great University’s to Work For Survey—Next Steps</a:t>
            </a:r>
            <a:r>
              <a:rPr lang="en-US" sz="1400" dirty="0" smtClean="0"/>
              <a:t/>
            </a:r>
            <a:br>
              <a:rPr lang="en-US" sz="1400" dirty="0" smtClean="0"/>
            </a:br>
            <a:endParaRPr lang="en-US" sz="1400" dirty="0" smtClean="0"/>
          </a:p>
          <a:p>
            <a:pPr lvl="1"/>
            <a:r>
              <a:rPr lang="en-US" sz="1400" dirty="0" smtClean="0"/>
              <a:t>Focus Groups (not open forums)</a:t>
            </a:r>
          </a:p>
          <a:p>
            <a:pPr lvl="2">
              <a:buFont typeface="Wingdings" pitchFamily="2" charset="2"/>
              <a:buChar char="Ø"/>
            </a:pPr>
            <a:r>
              <a:rPr lang="en-US" sz="1400" dirty="0" smtClean="0"/>
              <a:t>Goal: to empower individuals, university sub-communities, and Colleges to move forward and to      </a:t>
            </a:r>
            <a:br>
              <a:rPr lang="en-US" sz="1400" dirty="0" smtClean="0"/>
            </a:br>
            <a:r>
              <a:rPr lang="en-US" sz="1400" dirty="0" smtClean="0"/>
              <a:t>     transform ISU into a “Great Place to Work for”</a:t>
            </a:r>
          </a:p>
          <a:p>
            <a:pPr lvl="2">
              <a:buFont typeface="Wingdings" pitchFamily="2" charset="2"/>
              <a:buChar char="Ø"/>
            </a:pPr>
            <a:r>
              <a:rPr lang="en-US" sz="1400" dirty="0" smtClean="0"/>
              <a:t>Scheduled throughout the month of October (2010)</a:t>
            </a:r>
          </a:p>
          <a:p>
            <a:pPr lvl="2">
              <a:buFont typeface="Wingdings" pitchFamily="2" charset="2"/>
              <a:buChar char="Ø"/>
            </a:pPr>
            <a:r>
              <a:rPr lang="en-US" sz="1400" dirty="0" smtClean="0"/>
              <a:t>15-20 individuals per focus group</a:t>
            </a:r>
          </a:p>
          <a:p>
            <a:pPr lvl="2">
              <a:buFont typeface="Wingdings" pitchFamily="2" charset="2"/>
              <a:buChar char="Ø"/>
            </a:pPr>
            <a:r>
              <a:rPr lang="en-US" sz="1400" dirty="0" smtClean="0"/>
              <a:t>Participants invited to attend a specific focus group session</a:t>
            </a:r>
          </a:p>
          <a:p>
            <a:pPr lvl="2">
              <a:buFont typeface="Wingdings" pitchFamily="2" charset="2"/>
              <a:buChar char="Ø"/>
            </a:pPr>
            <a:r>
              <a:rPr lang="en-US" sz="1400" dirty="0" smtClean="0"/>
              <a:t>Facilitated by trained (low key) individuals</a:t>
            </a:r>
          </a:p>
          <a:p>
            <a:pPr lvl="2">
              <a:buFont typeface="Wingdings" pitchFamily="2" charset="2"/>
              <a:buChar char="Ø"/>
            </a:pPr>
            <a:r>
              <a:rPr lang="en-US" sz="1400" dirty="0" smtClean="0"/>
              <a:t>Structured discussions based on the survey results—dig deeper into the “why” of the results—discuss   </a:t>
            </a:r>
            <a:br>
              <a:rPr lang="en-US" sz="1400" dirty="0" smtClean="0"/>
            </a:br>
            <a:r>
              <a:rPr lang="en-US" sz="1400" dirty="0" smtClean="0"/>
              <a:t>    possible solutions</a:t>
            </a:r>
            <a:endParaRPr lang="en-US" sz="1400" dirty="0" smtClean="0">
              <a:latin typeface="+mj-lt"/>
            </a:endParaRPr>
          </a:p>
          <a:p>
            <a:pPr lvl="1">
              <a:lnSpc>
                <a:spcPts val="3200"/>
              </a:lnSpc>
            </a:pPr>
            <a:endParaRPr lang="en-US" sz="2000" dirty="0" smtClean="0">
              <a:latin typeface="+mj-lt"/>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1013226"/>
          </a:xfrm>
          <a:prstGeom prst="rect">
            <a:avLst/>
          </a:prstGeom>
          <a:noFill/>
        </p:spPr>
        <p:txBody>
          <a:bodyPr wrap="square" rtlCol="0">
            <a:spAutoFit/>
          </a:bodyPr>
          <a:lstStyle/>
          <a:p>
            <a:pPr>
              <a:lnSpc>
                <a:spcPts val="3500"/>
              </a:lnSpc>
            </a:pPr>
            <a:r>
              <a:rPr lang="en-US" sz="4000" b="1" dirty="0" smtClean="0">
                <a:solidFill>
                  <a:srgbClr val="00539C"/>
                </a:solidFill>
                <a:latin typeface="+mj-lt"/>
              </a:rPr>
              <a:t>Initiative 2: 	Enhance the development 			of faculty</a:t>
            </a:r>
            <a:endParaRPr lang="en-US" sz="2800" dirty="0" smtClean="0">
              <a:solidFill>
                <a:srgbClr val="00539C"/>
              </a:solidFill>
              <a:latin typeface="+mj-lt"/>
            </a:endParaRPr>
          </a:p>
        </p:txBody>
      </p:sp>
      <p:sp>
        <p:nvSpPr>
          <p:cNvPr id="6" name="TextBox 5"/>
          <p:cNvSpPr txBox="1"/>
          <p:nvPr/>
        </p:nvSpPr>
        <p:spPr>
          <a:xfrm>
            <a:off x="228600" y="2286000"/>
            <a:ext cx="8763000" cy="2246769"/>
          </a:xfrm>
          <a:prstGeom prst="rect">
            <a:avLst/>
          </a:prstGeom>
          <a:noFill/>
        </p:spPr>
        <p:txBody>
          <a:bodyPr wrap="square" rtlCol="0">
            <a:spAutoFit/>
          </a:bodyPr>
          <a:lstStyle/>
          <a:p>
            <a:r>
              <a:rPr lang="en-US" sz="2000" b="1" dirty="0" smtClean="0"/>
              <a:t>Team Members</a:t>
            </a:r>
            <a:r>
              <a:rPr lang="en-US" sz="2000" dirty="0" smtClean="0"/>
              <a:t>: 	Kelly Wilkinson (Chair), Center for Instruction, Research, &amp; 			    Technology </a:t>
            </a:r>
            <a:br>
              <a:rPr lang="en-US" sz="2000" dirty="0" smtClean="0"/>
            </a:br>
            <a:r>
              <a:rPr lang="en-US" sz="2000" dirty="0" smtClean="0"/>
              <a:t>		Tim </a:t>
            </a:r>
            <a:r>
              <a:rPr lang="en-US" sz="2000" dirty="0" err="1" smtClean="0"/>
              <a:t>Gritten</a:t>
            </a:r>
            <a:r>
              <a:rPr lang="en-US" sz="2000" dirty="0" smtClean="0"/>
              <a:t>, Library</a:t>
            </a:r>
          </a:p>
          <a:p>
            <a:r>
              <a:rPr lang="en-US" sz="2000" dirty="0" smtClean="0"/>
              <a:t>		Susan </a:t>
            </a:r>
            <a:r>
              <a:rPr lang="en-US" sz="2000" dirty="0" err="1" smtClean="0"/>
              <a:t>Hagood</a:t>
            </a:r>
            <a:r>
              <a:rPr lang="en-US" sz="2000" dirty="0" smtClean="0"/>
              <a:t>, Physical Education</a:t>
            </a:r>
          </a:p>
          <a:p>
            <a:r>
              <a:rPr lang="en-US" sz="2000" dirty="0" smtClean="0"/>
              <a:t>		Arthur Halpern, Chemistry and Physics</a:t>
            </a:r>
            <a:br>
              <a:rPr lang="en-US" sz="2000" dirty="0" smtClean="0"/>
            </a:br>
            <a:r>
              <a:rPr lang="en-US" sz="2000" dirty="0" smtClean="0"/>
              <a:t>		Isaac Land, History</a:t>
            </a:r>
          </a:p>
          <a:p>
            <a:r>
              <a:rPr lang="en-US" sz="2000" dirty="0" smtClean="0"/>
              <a:t>		Larry </a:t>
            </a:r>
            <a:r>
              <a:rPr lang="en-US" sz="2000" dirty="0" err="1" smtClean="0"/>
              <a:t>Tinnerman</a:t>
            </a:r>
            <a:r>
              <a:rPr lang="en-US" sz="2000" dirty="0" smtClean="0"/>
              <a:t>, Curriculum, Instruction, and Media Technology</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1013226"/>
          </a:xfrm>
          <a:prstGeom prst="rect">
            <a:avLst/>
          </a:prstGeom>
          <a:noFill/>
        </p:spPr>
        <p:txBody>
          <a:bodyPr wrap="square" rtlCol="0">
            <a:spAutoFit/>
          </a:bodyPr>
          <a:lstStyle/>
          <a:p>
            <a:pPr>
              <a:lnSpc>
                <a:spcPts val="3500"/>
              </a:lnSpc>
            </a:pPr>
            <a:r>
              <a:rPr lang="en-US" sz="4000" b="1" dirty="0" smtClean="0">
                <a:solidFill>
                  <a:srgbClr val="00539C"/>
                </a:solidFill>
                <a:latin typeface="+mj-lt"/>
              </a:rPr>
              <a:t>Initiative 2: 	Enhance the development 			of faculty</a:t>
            </a:r>
            <a:endParaRPr lang="en-US" sz="2800" dirty="0" smtClean="0">
              <a:solidFill>
                <a:srgbClr val="00539C"/>
              </a:solidFill>
              <a:latin typeface="+mj-lt"/>
            </a:endParaRPr>
          </a:p>
        </p:txBody>
      </p:sp>
      <p:sp>
        <p:nvSpPr>
          <p:cNvPr id="6" name="TextBox 5"/>
          <p:cNvSpPr txBox="1"/>
          <p:nvPr/>
        </p:nvSpPr>
        <p:spPr>
          <a:xfrm>
            <a:off x="228600" y="2133600"/>
            <a:ext cx="8763000" cy="4278094"/>
          </a:xfrm>
          <a:prstGeom prst="rect">
            <a:avLst/>
          </a:prstGeom>
          <a:noFill/>
        </p:spPr>
        <p:txBody>
          <a:bodyPr wrap="square" rtlCol="0">
            <a:spAutoFit/>
          </a:bodyPr>
          <a:lstStyle/>
          <a:p>
            <a:r>
              <a:rPr lang="en-US" sz="2400" b="1" dirty="0" smtClean="0"/>
              <a:t>Progress: </a:t>
            </a:r>
            <a:br>
              <a:rPr lang="en-US" sz="2400" b="1" dirty="0" smtClean="0"/>
            </a:br>
            <a:endParaRPr lang="en-US" sz="1200" b="1" dirty="0" smtClean="0"/>
          </a:p>
          <a:p>
            <a:pPr lvl="0">
              <a:buFont typeface="Arial" pitchFamily="34" charset="0"/>
              <a:buChar char="•"/>
            </a:pPr>
            <a:r>
              <a:rPr lang="en-US" sz="1400" dirty="0" smtClean="0"/>
              <a:t>Create and distribute surveys regarding faculty satisfaction of professional development and guidance.  There will be two populations that will receive the survey; tenure and tenure track faculty.</a:t>
            </a:r>
            <a:br>
              <a:rPr lang="en-US" sz="1400" dirty="0" smtClean="0"/>
            </a:br>
            <a:endParaRPr lang="en-US" sz="1400" dirty="0" smtClean="0"/>
          </a:p>
          <a:p>
            <a:pPr lvl="0">
              <a:buFont typeface="Arial" pitchFamily="34" charset="0"/>
              <a:buChar char="•"/>
            </a:pPr>
            <a:r>
              <a:rPr lang="en-US" sz="1400" dirty="0" smtClean="0"/>
              <a:t>Ask for updated promotion and tenure documents from the colleges.  We will analyze the documents regarding ISU mission and tenure.  This will determine how this committee will continue toward of recommending new promotion and tenure documents guidelines.</a:t>
            </a:r>
            <a:br>
              <a:rPr lang="en-US" sz="1400" dirty="0" smtClean="0"/>
            </a:br>
            <a:endParaRPr lang="en-US" sz="1400" dirty="0" smtClean="0"/>
          </a:p>
          <a:p>
            <a:pPr lvl="0">
              <a:buFont typeface="Arial" pitchFamily="34" charset="0"/>
              <a:buChar char="•"/>
            </a:pPr>
            <a:r>
              <a:rPr lang="en-US" sz="1400" dirty="0" smtClean="0"/>
              <a:t>Build a new “intranet” for faculty.  Creating new web presence with Web 2.0 technology will help facilitate information and professional development opportunities.  A committee has been formed to begin the process of designing it.</a:t>
            </a:r>
            <a:br>
              <a:rPr lang="en-US" sz="1400" dirty="0" smtClean="0"/>
            </a:br>
            <a:endParaRPr lang="en-US" sz="1400" dirty="0" smtClean="0"/>
          </a:p>
          <a:p>
            <a:pPr lvl="0">
              <a:buFont typeface="Arial" pitchFamily="34" charset="0"/>
              <a:buChar char="•"/>
            </a:pPr>
            <a:r>
              <a:rPr lang="en-US" sz="1400" dirty="0" smtClean="0"/>
              <a:t>Investigate e-portfolios.  Our goal is to create a better way for faculty to tell their story.  We are working on creating a committee to examine this issue.</a:t>
            </a:r>
            <a:br>
              <a:rPr lang="en-US" sz="1400" dirty="0" smtClean="0"/>
            </a:br>
            <a:endParaRPr lang="en-US" sz="1400" dirty="0" smtClean="0"/>
          </a:p>
          <a:p>
            <a:pPr lvl="0">
              <a:buFont typeface="Arial" pitchFamily="34" charset="0"/>
              <a:buChar char="•"/>
            </a:pPr>
            <a:r>
              <a:rPr lang="en-US" sz="1400" dirty="0" smtClean="0"/>
              <a:t>Investigate how other colleges perform benchmarking of faculty.  We want to know if there are other methods beside “the Delaware Report”.</a:t>
            </a:r>
          </a:p>
          <a:p>
            <a:endParaRPr lang="en-US" sz="1200"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990015"/>
          </a:xfrm>
          <a:prstGeom prst="rect">
            <a:avLst/>
          </a:prstGeom>
          <a:noFill/>
        </p:spPr>
        <p:txBody>
          <a:bodyPr wrap="square" rtlCol="0">
            <a:spAutoFit/>
          </a:bodyPr>
          <a:lstStyle/>
          <a:p>
            <a:pPr>
              <a:lnSpc>
                <a:spcPts val="3500"/>
              </a:lnSpc>
            </a:pPr>
            <a:r>
              <a:rPr lang="en-US" sz="4000" b="1" dirty="0" smtClean="0">
                <a:solidFill>
                  <a:srgbClr val="00539C"/>
                </a:solidFill>
                <a:latin typeface="+mj-lt"/>
              </a:rPr>
              <a:t>Initiative 3: 	Enhance the development</a:t>
            </a:r>
            <a:br>
              <a:rPr lang="en-US" sz="4000" b="1" dirty="0" smtClean="0">
                <a:solidFill>
                  <a:srgbClr val="00539C"/>
                </a:solidFill>
                <a:latin typeface="+mj-lt"/>
              </a:rPr>
            </a:br>
            <a:r>
              <a:rPr lang="en-US" sz="4000" b="1" dirty="0" smtClean="0">
                <a:solidFill>
                  <a:srgbClr val="00539C"/>
                </a:solidFill>
                <a:latin typeface="+mj-lt"/>
              </a:rPr>
              <a:t>			of staff</a:t>
            </a:r>
            <a:endParaRPr lang="en-US" sz="2800" dirty="0" smtClean="0">
              <a:solidFill>
                <a:srgbClr val="00539C"/>
              </a:solidFill>
              <a:latin typeface="+mj-lt"/>
            </a:endParaRPr>
          </a:p>
        </p:txBody>
      </p:sp>
      <p:sp>
        <p:nvSpPr>
          <p:cNvPr id="7" name="TextBox 6"/>
          <p:cNvSpPr txBox="1"/>
          <p:nvPr/>
        </p:nvSpPr>
        <p:spPr>
          <a:xfrm>
            <a:off x="228600" y="2514599"/>
            <a:ext cx="8763000" cy="2862322"/>
          </a:xfrm>
          <a:prstGeom prst="rect">
            <a:avLst/>
          </a:prstGeom>
          <a:noFill/>
        </p:spPr>
        <p:txBody>
          <a:bodyPr wrap="square" rtlCol="0">
            <a:spAutoFit/>
          </a:bodyPr>
          <a:lstStyle/>
          <a:p>
            <a:r>
              <a:rPr lang="en-US" sz="2000" b="1" dirty="0" smtClean="0"/>
              <a:t>Team Members</a:t>
            </a:r>
            <a:r>
              <a:rPr lang="en-US" sz="2000" dirty="0" smtClean="0"/>
              <a:t>: 	Wil Downs (Chair), Human Resources</a:t>
            </a:r>
          </a:p>
          <a:p>
            <a:r>
              <a:rPr lang="en-US" sz="2000" dirty="0" smtClean="0"/>
              <a:t>		Sheila Johnson, Affirmative Action</a:t>
            </a:r>
          </a:p>
          <a:p>
            <a:r>
              <a:rPr lang="en-US" sz="2000" dirty="0" smtClean="0"/>
              <a:t>		Kelly Hall, Public Safety</a:t>
            </a:r>
          </a:p>
          <a:p>
            <a:r>
              <a:rPr lang="en-US" sz="2000" dirty="0" smtClean="0"/>
              <a:t>		Kent Waggoner, Career Center</a:t>
            </a:r>
          </a:p>
          <a:p>
            <a:r>
              <a:rPr lang="en-US" sz="2000" dirty="0" smtClean="0"/>
              <a:t>		Tami Weinzapfel-Smith, Human Resources</a:t>
            </a:r>
            <a:br>
              <a:rPr lang="en-US" sz="2000" dirty="0" smtClean="0"/>
            </a:br>
            <a:r>
              <a:rPr lang="en-US" sz="2000" dirty="0" smtClean="0"/>
              <a:t>		Dorothy Carole Yaw, Technology Management</a:t>
            </a:r>
            <a:br>
              <a:rPr lang="en-US" sz="2000" dirty="0" smtClean="0"/>
            </a:br>
            <a:endParaRPr lang="en-US" sz="2000" dirty="0" smtClean="0"/>
          </a:p>
          <a:p>
            <a:pPr lvl="0">
              <a:buFont typeface="Arial" pitchFamily="34" charset="0"/>
              <a:buChar char="•"/>
            </a:pPr>
            <a:endParaRPr lang="en-US" sz="2000" dirty="0" smtClean="0"/>
          </a:p>
          <a:p>
            <a:endParaRPr lang="en-US" sz="2000"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990015"/>
          </a:xfrm>
          <a:prstGeom prst="rect">
            <a:avLst/>
          </a:prstGeom>
          <a:noFill/>
        </p:spPr>
        <p:txBody>
          <a:bodyPr wrap="square" rtlCol="0">
            <a:spAutoFit/>
          </a:bodyPr>
          <a:lstStyle/>
          <a:p>
            <a:pPr>
              <a:lnSpc>
                <a:spcPts val="3500"/>
              </a:lnSpc>
            </a:pPr>
            <a:r>
              <a:rPr lang="en-US" sz="4000" b="1" dirty="0" smtClean="0">
                <a:solidFill>
                  <a:srgbClr val="00539C"/>
                </a:solidFill>
                <a:latin typeface="+mj-lt"/>
              </a:rPr>
              <a:t>Initiative 3: 	Enhance the development</a:t>
            </a:r>
            <a:br>
              <a:rPr lang="en-US" sz="4000" b="1" dirty="0" smtClean="0">
                <a:solidFill>
                  <a:srgbClr val="00539C"/>
                </a:solidFill>
                <a:latin typeface="+mj-lt"/>
              </a:rPr>
            </a:br>
            <a:r>
              <a:rPr lang="en-US" sz="4000" b="1" dirty="0" smtClean="0">
                <a:solidFill>
                  <a:srgbClr val="00539C"/>
                </a:solidFill>
                <a:latin typeface="+mj-lt"/>
              </a:rPr>
              <a:t>			of staff</a:t>
            </a:r>
            <a:endParaRPr lang="en-US" sz="2800" dirty="0" smtClean="0">
              <a:solidFill>
                <a:srgbClr val="00539C"/>
              </a:solidFill>
              <a:latin typeface="+mj-lt"/>
            </a:endParaRPr>
          </a:p>
        </p:txBody>
      </p:sp>
      <p:sp>
        <p:nvSpPr>
          <p:cNvPr id="7" name="TextBox 6"/>
          <p:cNvSpPr txBox="1"/>
          <p:nvPr/>
        </p:nvSpPr>
        <p:spPr>
          <a:xfrm>
            <a:off x="228600" y="2057400"/>
            <a:ext cx="8763000" cy="3908762"/>
          </a:xfrm>
          <a:prstGeom prst="rect">
            <a:avLst/>
          </a:prstGeom>
          <a:noFill/>
        </p:spPr>
        <p:txBody>
          <a:bodyPr wrap="square" rtlCol="0">
            <a:spAutoFit/>
          </a:bodyPr>
          <a:lstStyle/>
          <a:p>
            <a:pPr lvl="0"/>
            <a:r>
              <a:rPr lang="en-US" sz="2400" b="1" dirty="0" smtClean="0"/>
              <a:t>Progress:</a:t>
            </a:r>
            <a:br>
              <a:rPr lang="en-US" sz="2400" b="1" dirty="0" smtClean="0"/>
            </a:br>
            <a:endParaRPr lang="en-US" sz="1200" b="1" dirty="0" smtClean="0"/>
          </a:p>
          <a:p>
            <a:pPr lvl="0">
              <a:buFont typeface="Arial" pitchFamily="34" charset="0"/>
              <a:buChar char="•"/>
            </a:pPr>
            <a:r>
              <a:rPr lang="en-US" dirty="0" smtClean="0"/>
              <a:t>Training and Development</a:t>
            </a:r>
            <a:br>
              <a:rPr lang="en-US" dirty="0" smtClean="0"/>
            </a:br>
            <a:endParaRPr lang="en-US" sz="1200" dirty="0" smtClean="0"/>
          </a:p>
          <a:p>
            <a:pPr lvl="1">
              <a:buFont typeface="Wingdings" pitchFamily="2" charset="2"/>
              <a:buChar char="Ø"/>
            </a:pPr>
            <a:r>
              <a:rPr lang="en-US" sz="1400" dirty="0" smtClean="0"/>
              <a:t>A Job Description for a Training and Development Specialist has been established who would be the </a:t>
            </a:r>
            <a:br>
              <a:rPr lang="en-US" sz="1400" dirty="0" smtClean="0"/>
            </a:br>
            <a:r>
              <a:rPr lang="en-US" sz="1400" dirty="0" smtClean="0"/>
              <a:t>    responsible person for carrying out the Staff Training and Development Programs. </a:t>
            </a:r>
            <a:br>
              <a:rPr lang="en-US" sz="1400" dirty="0" smtClean="0"/>
            </a:br>
            <a:endParaRPr lang="en-US" sz="1400" dirty="0" smtClean="0"/>
          </a:p>
          <a:p>
            <a:pPr lvl="1">
              <a:buFont typeface="Wingdings" pitchFamily="2" charset="2"/>
              <a:buChar char="Ø"/>
            </a:pPr>
            <a:r>
              <a:rPr lang="en-US" sz="1400" dirty="0" smtClean="0"/>
              <a:t>Through the One Stop Shop Initiative Human Resources was involved in identifying a provider for the training </a:t>
            </a:r>
            <a:br>
              <a:rPr lang="en-US" sz="1400" dirty="0" smtClean="0"/>
            </a:br>
            <a:r>
              <a:rPr lang="en-US" sz="1400" dirty="0" smtClean="0"/>
              <a:t>    needs of Quality Service for those involved in the One Stop Shop Initiative. Disney was selected as a provider </a:t>
            </a:r>
            <a:br>
              <a:rPr lang="en-US" sz="1400" dirty="0" smtClean="0"/>
            </a:br>
            <a:r>
              <a:rPr lang="en-US" sz="1400" dirty="0" smtClean="0"/>
              <a:t>    and training has taken place. Disney has allowed us to use their training as a framework for ongoing training </a:t>
            </a:r>
            <a:br>
              <a:rPr lang="en-US" sz="1400" dirty="0" smtClean="0"/>
            </a:br>
            <a:r>
              <a:rPr lang="en-US" sz="1400" dirty="0" smtClean="0"/>
              <a:t>    with the ISU message of Quality Service. As a result, a program has been developed to continue the training </a:t>
            </a:r>
            <a:br>
              <a:rPr lang="en-US" sz="1400" dirty="0" smtClean="0"/>
            </a:br>
            <a:r>
              <a:rPr lang="en-US" sz="1400" dirty="0" smtClean="0"/>
              <a:t>    that Disney has provided. Once we establish the ISU program that it will be eventually shared with all Staff </a:t>
            </a:r>
            <a:br>
              <a:rPr lang="en-US" sz="1400" dirty="0" smtClean="0"/>
            </a:br>
            <a:r>
              <a:rPr lang="en-US" sz="1400" dirty="0" smtClean="0"/>
              <a:t>    throughout ISU.</a:t>
            </a:r>
          </a:p>
          <a:p>
            <a:pPr lvl="1"/>
            <a:endParaRPr lang="en-US" sz="1400" dirty="0" smtClean="0"/>
          </a:p>
          <a:p>
            <a:pPr lvl="1">
              <a:buFont typeface="Wingdings" pitchFamily="2" charset="2"/>
              <a:buChar char="Ø"/>
            </a:pPr>
            <a:r>
              <a:rPr lang="en-US" sz="1400" dirty="0" smtClean="0"/>
              <a:t>Interviews have already taken place to identify a Grad Assistant who will help with Surveying the campus and </a:t>
            </a:r>
            <a:br>
              <a:rPr lang="en-US" sz="1400" dirty="0" smtClean="0"/>
            </a:br>
            <a:r>
              <a:rPr lang="en-US" sz="1400" dirty="0" smtClean="0"/>
              <a:t>   development of additional programs starting this fall.</a:t>
            </a:r>
          </a:p>
          <a:p>
            <a:r>
              <a:rPr lang="en-US" sz="1400" dirty="0" smtClean="0"/>
              <a:t>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990015"/>
          </a:xfrm>
          <a:prstGeom prst="rect">
            <a:avLst/>
          </a:prstGeom>
          <a:noFill/>
        </p:spPr>
        <p:txBody>
          <a:bodyPr wrap="square" rtlCol="0">
            <a:spAutoFit/>
          </a:bodyPr>
          <a:lstStyle/>
          <a:p>
            <a:pPr>
              <a:lnSpc>
                <a:spcPts val="3500"/>
              </a:lnSpc>
            </a:pPr>
            <a:r>
              <a:rPr lang="en-US" sz="4000" b="1" dirty="0" smtClean="0">
                <a:solidFill>
                  <a:srgbClr val="00539C"/>
                </a:solidFill>
                <a:latin typeface="+mj-lt"/>
              </a:rPr>
              <a:t>Initiative 3: 	Enhance the development</a:t>
            </a:r>
            <a:br>
              <a:rPr lang="en-US" sz="4000" b="1" dirty="0" smtClean="0">
                <a:solidFill>
                  <a:srgbClr val="00539C"/>
                </a:solidFill>
                <a:latin typeface="+mj-lt"/>
              </a:rPr>
            </a:br>
            <a:r>
              <a:rPr lang="en-US" sz="4000" b="1" dirty="0" smtClean="0">
                <a:solidFill>
                  <a:srgbClr val="00539C"/>
                </a:solidFill>
                <a:latin typeface="+mj-lt"/>
              </a:rPr>
              <a:t>			of staff</a:t>
            </a:r>
            <a:endParaRPr lang="en-US" sz="2800" dirty="0" smtClean="0">
              <a:solidFill>
                <a:srgbClr val="00539C"/>
              </a:solidFill>
              <a:latin typeface="+mj-lt"/>
            </a:endParaRPr>
          </a:p>
        </p:txBody>
      </p:sp>
      <p:sp>
        <p:nvSpPr>
          <p:cNvPr id="7" name="TextBox 6"/>
          <p:cNvSpPr txBox="1"/>
          <p:nvPr/>
        </p:nvSpPr>
        <p:spPr>
          <a:xfrm>
            <a:off x="228600" y="2209800"/>
            <a:ext cx="8763000" cy="4001095"/>
          </a:xfrm>
          <a:prstGeom prst="rect">
            <a:avLst/>
          </a:prstGeom>
          <a:noFill/>
        </p:spPr>
        <p:txBody>
          <a:bodyPr wrap="square" rtlCol="0">
            <a:spAutoFit/>
          </a:bodyPr>
          <a:lstStyle/>
          <a:p>
            <a:r>
              <a:rPr lang="en-US" sz="2400" b="1" dirty="0" smtClean="0"/>
              <a:t>Progress Cont…</a:t>
            </a:r>
            <a:r>
              <a:rPr lang="en-US" sz="2400" dirty="0" smtClean="0"/>
              <a:t> </a:t>
            </a:r>
            <a:r>
              <a:rPr lang="en-US" dirty="0" smtClean="0"/>
              <a:t>	</a:t>
            </a:r>
            <a:r>
              <a:rPr lang="en-US" sz="2000" dirty="0" smtClean="0"/>
              <a:t/>
            </a:r>
            <a:br>
              <a:rPr lang="en-US" sz="2000" dirty="0" smtClean="0"/>
            </a:br>
            <a:r>
              <a:rPr lang="en-US" sz="1400" dirty="0" smtClean="0"/>
              <a:t> </a:t>
            </a:r>
          </a:p>
          <a:p>
            <a:pPr lvl="0">
              <a:buFont typeface="Arial" pitchFamily="34" charset="0"/>
              <a:buChar char="•"/>
            </a:pPr>
            <a:r>
              <a:rPr lang="en-US" dirty="0" smtClean="0"/>
              <a:t>Staff Recognition</a:t>
            </a:r>
          </a:p>
          <a:p>
            <a:pPr lvl="1"/>
            <a:r>
              <a:rPr lang="en-US" sz="1400" dirty="0" smtClean="0"/>
              <a:t>The date to hold the service and medallion awards has been moved to enable Faculty to be present to recognize staff that work with or for them. The date will be September 30</a:t>
            </a:r>
            <a:r>
              <a:rPr lang="en-US" sz="1400" baseline="30000" dirty="0" smtClean="0"/>
              <a:t>th</a:t>
            </a:r>
            <a:r>
              <a:rPr lang="en-US" sz="1400" dirty="0" smtClean="0"/>
              <a:t> at 2:00pm with the reception following the presentations.</a:t>
            </a:r>
          </a:p>
          <a:p>
            <a:r>
              <a:rPr lang="en-US" sz="1200" dirty="0" smtClean="0"/>
              <a:t/>
            </a:r>
            <a:br>
              <a:rPr lang="en-US" sz="1200" dirty="0" smtClean="0"/>
            </a:br>
            <a:endParaRPr lang="en-US" sz="1200" dirty="0" smtClean="0"/>
          </a:p>
          <a:p>
            <a:pPr lvl="0">
              <a:buFont typeface="Arial" pitchFamily="34" charset="0"/>
              <a:buChar char="•"/>
            </a:pPr>
            <a:r>
              <a:rPr lang="en-US" dirty="0" smtClean="0"/>
              <a:t>Staff Orientation/ Computer Access</a:t>
            </a:r>
          </a:p>
          <a:p>
            <a:pPr lvl="1"/>
            <a:r>
              <a:rPr lang="en-US" sz="1400" dirty="0" smtClean="0"/>
              <a:t>Contact has been made with the existing Support Staff Council to have as a goal for the new Staff Council Employee Relations Committee to work with Human Resources to enhance the Staff Orientation program and provide computer access for staff.  For those staff not having access on a regular basis, they are being made aware of computer locations throughout campus and are receiving training through the Performance Review Process on how to get online and learn their access codes.</a:t>
            </a:r>
          </a:p>
          <a:p>
            <a:endParaRPr lang="en-US" sz="2000" i="1" dirty="0" smtClean="0">
              <a:solidFill>
                <a:srgbClr val="FF0000"/>
              </a:solidFill>
              <a:latin typeface="+mj-lt"/>
            </a:endParaRPr>
          </a:p>
          <a:p>
            <a:endParaRPr lang="en-US" sz="2000" i="1" dirty="0" smtClean="0">
              <a:solidFill>
                <a:srgbClr val="FF0000"/>
              </a:solidFill>
              <a:latin typeface="+mj-lt"/>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1910908"/>
          </a:xfrm>
          <a:prstGeom prst="rect">
            <a:avLst/>
          </a:prstGeom>
          <a:noFill/>
        </p:spPr>
        <p:txBody>
          <a:bodyPr wrap="square" rtlCol="0">
            <a:spAutoFit/>
          </a:bodyPr>
          <a:lstStyle/>
          <a:p>
            <a:pPr>
              <a:lnSpc>
                <a:spcPts val="3500"/>
              </a:lnSpc>
            </a:pPr>
            <a:r>
              <a:rPr lang="en-US" sz="4000" b="1" dirty="0" smtClean="0">
                <a:solidFill>
                  <a:srgbClr val="00539C"/>
                </a:solidFill>
                <a:latin typeface="+mj-lt"/>
              </a:rPr>
              <a:t>Initiative 4:	</a:t>
            </a:r>
            <a:r>
              <a:rPr lang="en-US" sz="3800" b="1" dirty="0" smtClean="0">
                <a:solidFill>
                  <a:srgbClr val="00539C"/>
                </a:solidFill>
                <a:latin typeface="+mj-lt"/>
              </a:rPr>
              <a:t>Expand the diversity found 				in the composition of the 				faculty and staff at Indiana 				State University</a:t>
            </a:r>
            <a:endParaRPr lang="en-US" sz="3800" dirty="0" smtClean="0">
              <a:solidFill>
                <a:srgbClr val="00539C"/>
              </a:solidFill>
              <a:latin typeface="+mj-lt"/>
            </a:endParaRPr>
          </a:p>
        </p:txBody>
      </p:sp>
      <p:sp>
        <p:nvSpPr>
          <p:cNvPr id="6" name="TextBox 5"/>
          <p:cNvSpPr txBox="1"/>
          <p:nvPr/>
        </p:nvSpPr>
        <p:spPr>
          <a:xfrm>
            <a:off x="228600" y="3124200"/>
            <a:ext cx="8763000" cy="2862322"/>
          </a:xfrm>
          <a:prstGeom prst="rect">
            <a:avLst/>
          </a:prstGeom>
          <a:noFill/>
        </p:spPr>
        <p:txBody>
          <a:bodyPr wrap="square" rtlCol="0">
            <a:spAutoFit/>
          </a:bodyPr>
          <a:lstStyle/>
          <a:p>
            <a:r>
              <a:rPr lang="en-US" sz="2000" b="1" dirty="0" smtClean="0"/>
              <a:t>Team Members</a:t>
            </a:r>
            <a:r>
              <a:rPr lang="en-US" sz="2000" dirty="0" smtClean="0"/>
              <a:t>: 	Virgil Sheets (Chair), Psychology</a:t>
            </a:r>
          </a:p>
          <a:p>
            <a:r>
              <a:rPr lang="en-US" sz="2000" dirty="0" smtClean="0"/>
              <a:t>		Michele Boyer (Chair), Communication Disorders, and </a:t>
            </a:r>
            <a:br>
              <a:rPr lang="en-US" sz="2000" dirty="0" smtClean="0"/>
            </a:br>
            <a:r>
              <a:rPr lang="en-US" sz="2000" dirty="0" smtClean="0"/>
              <a:t>		    Counseling, School, and Educational Psychology </a:t>
            </a:r>
            <a:br>
              <a:rPr lang="en-US" sz="2000" dirty="0" smtClean="0"/>
            </a:br>
            <a:r>
              <a:rPr lang="en-US" sz="2000" dirty="0" smtClean="0"/>
              <a:t>		Mary Ferguson, Diversity Office</a:t>
            </a:r>
          </a:p>
          <a:p>
            <a:r>
              <a:rPr lang="en-US" sz="2000" dirty="0" smtClean="0"/>
              <a:t>		Carmen </a:t>
            </a:r>
            <a:r>
              <a:rPr lang="en-US" sz="2000" dirty="0" err="1" smtClean="0"/>
              <a:t>Tillery</a:t>
            </a:r>
            <a:r>
              <a:rPr lang="en-US" sz="2000" dirty="0" smtClean="0"/>
              <a:t>, Dean of Students</a:t>
            </a:r>
            <a:br>
              <a:rPr lang="en-US" sz="2000" dirty="0" smtClean="0"/>
            </a:br>
            <a:r>
              <a:rPr lang="en-US" sz="2000" dirty="0" smtClean="0"/>
              <a:t>		Barbara </a:t>
            </a:r>
            <a:r>
              <a:rPr lang="en-US" sz="2000" dirty="0" err="1" smtClean="0"/>
              <a:t>Eversole</a:t>
            </a:r>
            <a:r>
              <a:rPr lang="en-US" sz="2000" dirty="0" smtClean="0"/>
              <a:t>, Technology Management</a:t>
            </a:r>
          </a:p>
          <a:p>
            <a:r>
              <a:rPr lang="en-US" sz="2000" dirty="0" smtClean="0"/>
              <a:t>		Eli Bermudez, Health, Safety, and Environmental Health Sciences </a:t>
            </a:r>
          </a:p>
          <a:p>
            <a:r>
              <a:rPr lang="en-US" sz="2000" dirty="0" smtClean="0"/>
              <a:t>		Rhonda </a:t>
            </a:r>
            <a:r>
              <a:rPr lang="en-US" sz="2000" dirty="0" err="1" smtClean="0"/>
              <a:t>Impink</a:t>
            </a:r>
            <a:r>
              <a:rPr lang="en-US" sz="2000" dirty="0" smtClean="0"/>
              <a:t>, Social Work</a:t>
            </a:r>
          </a:p>
          <a:p>
            <a:endParaRPr lang="en-US" sz="2000"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1910908"/>
          </a:xfrm>
          <a:prstGeom prst="rect">
            <a:avLst/>
          </a:prstGeom>
          <a:noFill/>
        </p:spPr>
        <p:txBody>
          <a:bodyPr wrap="square" rtlCol="0">
            <a:spAutoFit/>
          </a:bodyPr>
          <a:lstStyle/>
          <a:p>
            <a:pPr>
              <a:lnSpc>
                <a:spcPts val="3500"/>
              </a:lnSpc>
            </a:pPr>
            <a:r>
              <a:rPr lang="en-US" sz="4000" b="1" dirty="0" smtClean="0">
                <a:solidFill>
                  <a:srgbClr val="00539C"/>
                </a:solidFill>
                <a:latin typeface="+mj-lt"/>
              </a:rPr>
              <a:t>Initiative 4:	</a:t>
            </a:r>
            <a:r>
              <a:rPr lang="en-US" sz="3800" b="1" dirty="0" smtClean="0">
                <a:solidFill>
                  <a:srgbClr val="00539C"/>
                </a:solidFill>
                <a:latin typeface="+mj-lt"/>
              </a:rPr>
              <a:t>Expand the diversity found 				in the composition of the 				faculty and staff at Indiana 				State University</a:t>
            </a:r>
            <a:endParaRPr lang="en-US" sz="3800" dirty="0" smtClean="0">
              <a:solidFill>
                <a:srgbClr val="00539C"/>
              </a:solidFill>
              <a:latin typeface="+mj-lt"/>
            </a:endParaRPr>
          </a:p>
        </p:txBody>
      </p:sp>
      <p:sp>
        <p:nvSpPr>
          <p:cNvPr id="6" name="TextBox 5"/>
          <p:cNvSpPr txBox="1"/>
          <p:nvPr/>
        </p:nvSpPr>
        <p:spPr>
          <a:xfrm>
            <a:off x="228600" y="2971800"/>
            <a:ext cx="8763000" cy="3447098"/>
          </a:xfrm>
          <a:prstGeom prst="rect">
            <a:avLst/>
          </a:prstGeom>
          <a:noFill/>
        </p:spPr>
        <p:txBody>
          <a:bodyPr wrap="square" rtlCol="0">
            <a:spAutoFit/>
          </a:bodyPr>
          <a:lstStyle/>
          <a:p>
            <a:pPr lvl="0"/>
            <a:r>
              <a:rPr lang="en-US" sz="2400" b="1" dirty="0" smtClean="0"/>
              <a:t>Progress:</a:t>
            </a:r>
            <a:br>
              <a:rPr lang="en-US" sz="2400" b="1" dirty="0" smtClean="0"/>
            </a:br>
            <a:endParaRPr lang="en-US" sz="1200" b="1" dirty="0" smtClean="0"/>
          </a:p>
          <a:p>
            <a:pPr lvl="0">
              <a:buFont typeface="Arial" pitchFamily="34" charset="0"/>
              <a:buChar char="•"/>
            </a:pPr>
            <a:r>
              <a:rPr lang="en-US" sz="1400" dirty="0" smtClean="0"/>
              <a:t>President Bradley featured diversity initiatives at the March 16</a:t>
            </a:r>
            <a:r>
              <a:rPr lang="en-US" sz="1400" baseline="30000" dirty="0" smtClean="0"/>
              <a:t>th</a:t>
            </a:r>
            <a:r>
              <a:rPr lang="en-US" sz="1400" dirty="0" smtClean="0"/>
              <a:t> President’s Council meeting with presentations from Mary Ferguson, Diversity Officer; Carmen </a:t>
            </a:r>
            <a:r>
              <a:rPr lang="en-US" sz="1400" dirty="0" err="1" smtClean="0"/>
              <a:t>Tillery</a:t>
            </a:r>
            <a:r>
              <a:rPr lang="en-US" sz="1400" dirty="0" smtClean="0"/>
              <a:t>, Chairperson of the Council on Diversity, and Evangeline Weiss of </a:t>
            </a:r>
            <a:r>
              <a:rPr lang="en-US" sz="1400" dirty="0" err="1" smtClean="0"/>
              <a:t>OpenSource</a:t>
            </a:r>
            <a:r>
              <a:rPr lang="en-US" sz="1400" dirty="0" smtClean="0"/>
              <a:t> Leadership Strategies who is conducting the search process study.  President Bradley and Cabinet members and Deans attended an April 1</a:t>
            </a:r>
            <a:r>
              <a:rPr lang="en-US" sz="1400" baseline="30000" dirty="0" smtClean="0"/>
              <a:t>st</a:t>
            </a:r>
            <a:r>
              <a:rPr lang="en-US" sz="1400" dirty="0" smtClean="0"/>
              <a:t> workshop on diversifying faculty with Damon Williams, Vice Provost and Chief Diversity Officer from University of Wisconsin-Madison.  </a:t>
            </a:r>
          </a:p>
          <a:p>
            <a:r>
              <a:rPr lang="en-US" sz="1400" dirty="0" smtClean="0"/>
              <a:t> </a:t>
            </a:r>
          </a:p>
          <a:p>
            <a:pPr>
              <a:buFont typeface="Arial" pitchFamily="34" charset="0"/>
              <a:buChar char="•"/>
            </a:pPr>
            <a:r>
              <a:rPr lang="en-US" sz="1400" dirty="0" smtClean="0"/>
              <a:t>The President hosted a dinner with a team of African American faculty and staff, followed by a larger reception open to all African American faculty and staff on March 31, recognizing ISU’s first employee affinity group.</a:t>
            </a:r>
            <a:br>
              <a:rPr lang="en-US" sz="1400" dirty="0" smtClean="0"/>
            </a:br>
            <a:endParaRPr lang="en-US" sz="1400" dirty="0" smtClean="0"/>
          </a:p>
          <a:p>
            <a:pPr>
              <a:buFont typeface="Arial" pitchFamily="34" charset="0"/>
              <a:buChar char="•"/>
            </a:pPr>
            <a:r>
              <a:rPr lang="en-US" sz="1400" dirty="0" smtClean="0"/>
              <a:t>The search process study which began in December 2009 will conclude in May 2010 with a final report and recommendations from our consultant.  In June, the consultant will return to lead the President and senior leadership through a half-day retreat to plan for implementation of the study recommendations.  </a:t>
            </a:r>
          </a:p>
          <a:p>
            <a:endParaRPr lang="en-US" sz="1400" b="1" dirty="0" smtClean="0">
              <a:solidFill>
                <a:srgbClr val="00539C"/>
              </a:solidFill>
              <a:latin typeface="+mj-lt"/>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1910908"/>
          </a:xfrm>
          <a:prstGeom prst="rect">
            <a:avLst/>
          </a:prstGeom>
          <a:noFill/>
        </p:spPr>
        <p:txBody>
          <a:bodyPr wrap="square" rtlCol="0">
            <a:spAutoFit/>
          </a:bodyPr>
          <a:lstStyle/>
          <a:p>
            <a:pPr>
              <a:lnSpc>
                <a:spcPts val="3500"/>
              </a:lnSpc>
            </a:pPr>
            <a:r>
              <a:rPr lang="en-US" sz="4000" b="1" dirty="0" smtClean="0">
                <a:solidFill>
                  <a:srgbClr val="00539C"/>
                </a:solidFill>
                <a:latin typeface="+mj-lt"/>
              </a:rPr>
              <a:t>Initiative 4:	</a:t>
            </a:r>
            <a:r>
              <a:rPr lang="en-US" sz="3800" b="1" dirty="0" smtClean="0">
                <a:solidFill>
                  <a:srgbClr val="00539C"/>
                </a:solidFill>
                <a:latin typeface="+mj-lt"/>
              </a:rPr>
              <a:t>Expand the diversity found 				in the composition of the 				faculty and staff at Indiana 				State University</a:t>
            </a:r>
            <a:endParaRPr lang="en-US" sz="3800" dirty="0" smtClean="0">
              <a:solidFill>
                <a:srgbClr val="00539C"/>
              </a:solidFill>
              <a:latin typeface="+mj-lt"/>
            </a:endParaRPr>
          </a:p>
        </p:txBody>
      </p:sp>
      <p:sp>
        <p:nvSpPr>
          <p:cNvPr id="6" name="TextBox 5"/>
          <p:cNvSpPr txBox="1"/>
          <p:nvPr/>
        </p:nvSpPr>
        <p:spPr>
          <a:xfrm>
            <a:off x="228600" y="3124200"/>
            <a:ext cx="8763000" cy="2893100"/>
          </a:xfrm>
          <a:prstGeom prst="rect">
            <a:avLst/>
          </a:prstGeom>
          <a:noFill/>
        </p:spPr>
        <p:txBody>
          <a:bodyPr wrap="square" rtlCol="0">
            <a:spAutoFit/>
          </a:bodyPr>
          <a:lstStyle/>
          <a:p>
            <a:pPr lvl="0"/>
            <a:r>
              <a:rPr lang="en-US" sz="2400" b="1" dirty="0" smtClean="0"/>
              <a:t>Progress Cont…</a:t>
            </a:r>
          </a:p>
          <a:p>
            <a:r>
              <a:rPr lang="en-US" sz="1400" dirty="0" smtClean="0"/>
              <a:t>  </a:t>
            </a:r>
          </a:p>
          <a:p>
            <a:pPr lvl="0">
              <a:buFont typeface="Arial" pitchFamily="34" charset="0"/>
              <a:buChar char="•"/>
            </a:pPr>
            <a:r>
              <a:rPr lang="en-US" sz="1400" dirty="0" smtClean="0"/>
              <a:t>Funding for hiring incentives approved at $5,000 per college.  </a:t>
            </a:r>
          </a:p>
          <a:p>
            <a:r>
              <a:rPr lang="en-US" sz="1400" dirty="0" smtClean="0"/>
              <a:t> </a:t>
            </a:r>
          </a:p>
          <a:p>
            <a:pPr lvl="0">
              <a:buFont typeface="Arial" pitchFamily="34" charset="0"/>
              <a:buChar char="•"/>
            </a:pPr>
            <a:r>
              <a:rPr lang="en-US" sz="1400" dirty="0" smtClean="0"/>
              <a:t>Funding for advertising in publications that reach more diverse audiences approved at $750 per search x 10 searches.</a:t>
            </a:r>
          </a:p>
          <a:p>
            <a:pPr lvl="0">
              <a:buFont typeface="Arial" pitchFamily="34" charset="0"/>
              <a:buChar char="•"/>
            </a:pPr>
            <a:endParaRPr lang="en-US" sz="1400" dirty="0" smtClean="0"/>
          </a:p>
          <a:p>
            <a:pPr lvl="0">
              <a:buFont typeface="Arial" pitchFamily="34" charset="0"/>
              <a:buChar char="•"/>
            </a:pPr>
            <a:r>
              <a:rPr lang="en-US" sz="1400" dirty="0" smtClean="0"/>
              <a:t>Research of best-practices completed by Implementation Team; policy and practice recommendations being refined or developed.</a:t>
            </a:r>
          </a:p>
          <a:p>
            <a:r>
              <a:rPr lang="en-US" sz="1400" dirty="0" smtClean="0"/>
              <a:t> </a:t>
            </a:r>
          </a:p>
          <a:p>
            <a:pPr lvl="0">
              <a:buFont typeface="Arial" pitchFamily="34" charset="0"/>
              <a:buChar char="•"/>
            </a:pPr>
            <a:r>
              <a:rPr lang="en-US" sz="1400" dirty="0" smtClean="0"/>
              <a:t>Diversity Council liaisons working with 3 Colleges and 1 business unit to develop diversity plans. </a:t>
            </a:r>
          </a:p>
          <a:p>
            <a:pPr lvl="0"/>
            <a:endParaRPr lang="en-US" sz="1400" dirty="0" smtClean="0"/>
          </a:p>
          <a:p>
            <a:r>
              <a:rPr lang="en-US" dirty="0" smtClean="0"/>
              <a:t> </a:t>
            </a:r>
            <a:endParaRPr lang="en-US" sz="2000" b="1" dirty="0" smtClean="0">
              <a:solidFill>
                <a:srgbClr val="00539C"/>
              </a:solidFill>
              <a:latin typeface="+mj-lt"/>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0" name="TextBox 9"/>
          <p:cNvSpPr txBox="1"/>
          <p:nvPr/>
        </p:nvSpPr>
        <p:spPr>
          <a:xfrm>
            <a:off x="2819400" y="1109753"/>
            <a:ext cx="2209800" cy="1446550"/>
          </a:xfrm>
          <a:prstGeom prst="rect">
            <a:avLst/>
          </a:prstGeom>
          <a:noFill/>
        </p:spPr>
        <p:txBody>
          <a:bodyPr wrap="square" rtlCol="0">
            <a:spAutoFit/>
          </a:bodyPr>
          <a:lstStyle/>
          <a:p>
            <a:r>
              <a:rPr lang="en-US" sz="8800" i="1" dirty="0" smtClean="0">
                <a:solidFill>
                  <a:srgbClr val="000000"/>
                </a:solidFill>
                <a:latin typeface="Garamond" pitchFamily="18" charset="0"/>
              </a:rPr>
              <a:t>Goal</a:t>
            </a:r>
            <a:endParaRPr lang="en-US" sz="2000" dirty="0">
              <a:latin typeface="Garamond" pitchFamily="18" charset="0"/>
              <a:cs typeface="Arial" pitchFamily="34" charset="0"/>
            </a:endParaRPr>
          </a:p>
        </p:txBody>
      </p:sp>
      <p:sp>
        <p:nvSpPr>
          <p:cNvPr id="12" name="TextBox 11"/>
          <p:cNvSpPr txBox="1"/>
          <p:nvPr/>
        </p:nvSpPr>
        <p:spPr>
          <a:xfrm>
            <a:off x="4648200" y="1262152"/>
            <a:ext cx="2667000" cy="1862048"/>
          </a:xfrm>
          <a:prstGeom prst="rect">
            <a:avLst/>
          </a:prstGeom>
          <a:noFill/>
        </p:spPr>
        <p:txBody>
          <a:bodyPr wrap="square" rtlCol="0">
            <a:spAutoFit/>
          </a:bodyPr>
          <a:lstStyle/>
          <a:p>
            <a:r>
              <a:rPr lang="en-US" sz="11500" i="1" spc="-600" dirty="0" smtClean="0">
                <a:solidFill>
                  <a:srgbClr val="00539C"/>
                </a:solidFill>
                <a:latin typeface="Garamond" pitchFamily="18" charset="0"/>
              </a:rPr>
              <a:t>Six</a:t>
            </a:r>
            <a:endParaRPr lang="en-US" sz="11500" spc="-600" dirty="0"/>
          </a:p>
        </p:txBody>
      </p:sp>
      <p:sp>
        <p:nvSpPr>
          <p:cNvPr id="15" name="TextBox 14"/>
          <p:cNvSpPr txBox="1"/>
          <p:nvPr/>
        </p:nvSpPr>
        <p:spPr>
          <a:xfrm>
            <a:off x="6705600" y="1066801"/>
            <a:ext cx="2438400" cy="1733808"/>
          </a:xfrm>
          <a:prstGeom prst="rect">
            <a:avLst/>
          </a:prstGeom>
          <a:noFill/>
        </p:spPr>
        <p:txBody>
          <a:bodyPr wrap="square" rtlCol="0">
            <a:spAutoFit/>
          </a:bodyPr>
          <a:lstStyle/>
          <a:p>
            <a:pPr>
              <a:lnSpc>
                <a:spcPts val="3200"/>
              </a:lnSpc>
            </a:pPr>
            <a:r>
              <a:rPr lang="en-US" sz="3200" b="1" dirty="0" smtClean="0">
                <a:solidFill>
                  <a:srgbClr val="00539C"/>
                </a:solidFill>
                <a:latin typeface="+mj-lt"/>
              </a:rPr>
              <a:t>Recruit </a:t>
            </a:r>
          </a:p>
          <a:p>
            <a:pPr>
              <a:lnSpc>
                <a:spcPts val="3200"/>
              </a:lnSpc>
            </a:pPr>
            <a:r>
              <a:rPr lang="en-US" sz="3200" b="1" dirty="0" smtClean="0">
                <a:solidFill>
                  <a:srgbClr val="00539C"/>
                </a:solidFill>
                <a:latin typeface="+mj-lt"/>
              </a:rPr>
              <a:t>and Retain Great Faculty </a:t>
            </a:r>
          </a:p>
          <a:p>
            <a:pPr>
              <a:lnSpc>
                <a:spcPts val="3200"/>
              </a:lnSpc>
            </a:pPr>
            <a:r>
              <a:rPr lang="en-US" sz="3200" b="1" dirty="0" smtClean="0">
                <a:solidFill>
                  <a:srgbClr val="00539C"/>
                </a:solidFill>
                <a:latin typeface="+mj-lt"/>
              </a:rPr>
              <a:t>and Staff</a:t>
            </a:r>
          </a:p>
        </p:txBody>
      </p:sp>
      <p:pic>
        <p:nvPicPr>
          <p:cNvPr id="14" name="Picture 13" descr="bierly.jpg"/>
          <p:cNvPicPr>
            <a:picLocks noChangeAspect="1"/>
          </p:cNvPicPr>
          <p:nvPr/>
        </p:nvPicPr>
        <p:blipFill>
          <a:blip r:embed="rId3" cstate="print"/>
          <a:srcRect l="15254" t="7423" r="-1" b="20362"/>
          <a:stretch>
            <a:fillRect/>
          </a:stretch>
        </p:blipFill>
        <p:spPr>
          <a:xfrm>
            <a:off x="5029200" y="4114800"/>
            <a:ext cx="3810000" cy="2514600"/>
          </a:xfrm>
          <a:prstGeom prst="rect">
            <a:avLst/>
          </a:prstGeom>
        </p:spPr>
      </p:pic>
      <p:pic>
        <p:nvPicPr>
          <p:cNvPr id="16" name="Picture 15" descr="comer.jpg"/>
          <p:cNvPicPr>
            <a:picLocks noChangeAspect="1"/>
          </p:cNvPicPr>
          <p:nvPr/>
        </p:nvPicPr>
        <p:blipFill>
          <a:blip r:embed="rId4" cstate="print"/>
          <a:srcRect l="50000" r="22500"/>
          <a:stretch>
            <a:fillRect/>
          </a:stretch>
        </p:blipFill>
        <p:spPr>
          <a:xfrm>
            <a:off x="152400" y="3276600"/>
            <a:ext cx="2514600" cy="3360420"/>
          </a:xfrm>
          <a:prstGeom prst="rect">
            <a:avLst/>
          </a:prstGeom>
        </p:spPr>
      </p:pic>
      <p:sp>
        <p:nvSpPr>
          <p:cNvPr id="17" name="TextBox 16"/>
          <p:cNvSpPr txBox="1"/>
          <p:nvPr/>
        </p:nvSpPr>
        <p:spPr>
          <a:xfrm>
            <a:off x="2819400" y="2819401"/>
            <a:ext cx="6324600" cy="1477328"/>
          </a:xfrm>
          <a:prstGeom prst="rect">
            <a:avLst/>
          </a:prstGeom>
          <a:noFill/>
        </p:spPr>
        <p:txBody>
          <a:bodyPr wrap="square" rtlCol="0">
            <a:spAutoFit/>
          </a:bodyPr>
          <a:lstStyle/>
          <a:p>
            <a:r>
              <a:rPr lang="en-US" sz="2400" i="1" dirty="0" smtClean="0">
                <a:solidFill>
                  <a:srgbClr val="000000"/>
                </a:solidFill>
              </a:rPr>
              <a:t>Take measures to enhance the University’s ability to recruit and retain great faculty and staff in order to realize its goals and fulfill its mission.</a:t>
            </a:r>
          </a:p>
          <a:p>
            <a:endParaRPr lang="en-US" dirty="0"/>
          </a:p>
        </p:txBody>
      </p:sp>
      <p:pic>
        <p:nvPicPr>
          <p:cNvPr id="19" name="Picture 18" descr="davis.jpg"/>
          <p:cNvPicPr>
            <a:picLocks noChangeAspect="1"/>
          </p:cNvPicPr>
          <p:nvPr/>
        </p:nvPicPr>
        <p:blipFill>
          <a:blip r:embed="rId5" cstate="print"/>
          <a:stretch>
            <a:fillRect/>
          </a:stretch>
        </p:blipFill>
        <p:spPr>
          <a:xfrm>
            <a:off x="932517" y="990600"/>
            <a:ext cx="1734484" cy="2209800"/>
          </a:xfrm>
          <a:prstGeom prst="rect">
            <a:avLst/>
          </a:prstGeom>
        </p:spPr>
      </p:pic>
      <p:pic>
        <p:nvPicPr>
          <p:cNvPr id="21" name="Picture 20" descr="betsy.jpg"/>
          <p:cNvPicPr>
            <a:picLocks noChangeAspect="1"/>
          </p:cNvPicPr>
          <p:nvPr/>
        </p:nvPicPr>
        <p:blipFill>
          <a:blip r:embed="rId6" cstate="print"/>
          <a:srcRect t="5263" b="7895"/>
          <a:stretch>
            <a:fillRect/>
          </a:stretch>
        </p:blipFill>
        <p:spPr>
          <a:xfrm>
            <a:off x="2801621" y="4114800"/>
            <a:ext cx="2075180" cy="2514600"/>
          </a:xfrm>
          <a:prstGeom prst="rect">
            <a:avLst/>
          </a:prstGeom>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219200"/>
            <a:ext cx="8915400" cy="2554545"/>
          </a:xfrm>
          <a:prstGeom prst="rect">
            <a:avLst/>
          </a:prstGeom>
          <a:noFill/>
        </p:spPr>
        <p:txBody>
          <a:bodyPr wrap="square" rtlCol="0">
            <a:spAutoFit/>
          </a:bodyPr>
          <a:lstStyle/>
          <a:p>
            <a:pPr>
              <a:lnSpc>
                <a:spcPts val="3200"/>
              </a:lnSpc>
            </a:pPr>
            <a:r>
              <a:rPr lang="en-US" sz="4000" b="1" dirty="0" smtClean="0">
                <a:solidFill>
                  <a:srgbClr val="00539C"/>
                </a:solidFill>
                <a:latin typeface="+mj-lt"/>
              </a:rPr>
              <a:t>Summary</a:t>
            </a:r>
          </a:p>
          <a:p>
            <a:pPr>
              <a:lnSpc>
                <a:spcPts val="3200"/>
              </a:lnSpc>
            </a:pPr>
            <a:endParaRPr lang="en-US" sz="2400" b="1" dirty="0" smtClean="0">
              <a:solidFill>
                <a:srgbClr val="00539C"/>
              </a:solidFill>
              <a:latin typeface="+mj-lt"/>
            </a:endParaRPr>
          </a:p>
          <a:p>
            <a:pPr>
              <a:lnSpc>
                <a:spcPts val="3200"/>
              </a:lnSpc>
            </a:pPr>
            <a:r>
              <a:rPr lang="en-US" sz="2400" dirty="0" smtClean="0"/>
              <a:t>Strategic Plan Goal 6 focuses on initiatives to recruit and retain great faculty and staff to assist the University to realize its goals and fulfill its mission. </a:t>
            </a:r>
            <a:endParaRPr lang="en-US" sz="2400" b="1" dirty="0" smtClean="0">
              <a:solidFill>
                <a:srgbClr val="00539C"/>
              </a:solidFill>
              <a:latin typeface="+mj-lt"/>
            </a:endParaRPr>
          </a:p>
          <a:p>
            <a:pPr>
              <a:lnSpc>
                <a:spcPts val="3200"/>
              </a:lnSpc>
            </a:pPr>
            <a:endParaRPr lang="en-US" sz="1200" dirty="0" smtClean="0">
              <a:latin typeface="+mj-lt"/>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1" descr="campus1.jpg"/>
          <p:cNvPicPr>
            <a:picLocks noChangeAspect="1"/>
          </p:cNvPicPr>
          <p:nvPr/>
        </p:nvPicPr>
        <p:blipFill>
          <a:blip r:embed="rId3" cstate="print"/>
          <a:srcRect t="9454"/>
          <a:stretch>
            <a:fillRect/>
          </a:stretch>
        </p:blipFill>
        <p:spPr bwMode="auto">
          <a:xfrm>
            <a:off x="4572000" y="1"/>
            <a:ext cx="4572000" cy="2919341"/>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b="1788"/>
          <a:stretch>
            <a:fillRect/>
          </a:stretch>
        </p:blipFill>
        <p:spPr bwMode="auto">
          <a:xfrm>
            <a:off x="0" y="0"/>
            <a:ext cx="4495800" cy="6858000"/>
          </a:xfrm>
          <a:prstGeom prst="rect">
            <a:avLst/>
          </a:prstGeom>
          <a:noFill/>
          <a:ln w="9525">
            <a:noFill/>
            <a:miter lim="800000"/>
            <a:headEnd/>
            <a:tailEnd/>
          </a:ln>
          <a:effectLst/>
        </p:spPr>
      </p:pic>
      <p:cxnSp>
        <p:nvCxnSpPr>
          <p:cNvPr id="11" name="Straight Connector 10"/>
          <p:cNvCxnSpPr/>
          <p:nvPr/>
        </p:nvCxnSpPr>
        <p:spPr>
          <a:xfrm rot="5400000">
            <a:off x="1066800" y="3429000"/>
            <a:ext cx="6858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2000" y="4003120"/>
            <a:ext cx="4572000" cy="1846659"/>
          </a:xfrm>
          <a:prstGeom prst="rect">
            <a:avLst/>
          </a:prstGeom>
          <a:noFill/>
        </p:spPr>
        <p:txBody>
          <a:bodyPr wrap="square" rtlCol="0">
            <a:spAutoFit/>
          </a:bodyPr>
          <a:lstStyle/>
          <a:p>
            <a:pPr algn="ctr"/>
            <a:r>
              <a:rPr lang="en-US" sz="3200" b="1" dirty="0" smtClean="0">
                <a:solidFill>
                  <a:prstClr val="black"/>
                </a:solidFill>
                <a:latin typeface="Arial Narrow" pitchFamily="34" charset="0"/>
              </a:rPr>
              <a:t>2010 Stakeholders Conference</a:t>
            </a:r>
          </a:p>
          <a:p>
            <a:pPr algn="ctr"/>
            <a:r>
              <a:rPr lang="en-US" sz="3200" b="1" dirty="0" smtClean="0">
                <a:solidFill>
                  <a:prstClr val="black"/>
                </a:solidFill>
                <a:latin typeface="Arial Narrow" pitchFamily="34" charset="0"/>
              </a:rPr>
              <a:t>April 27, 2010</a:t>
            </a:r>
          </a:p>
          <a:p>
            <a:endParaRPr lang="en-US" dirty="0">
              <a:solidFill>
                <a:prstClr val="black"/>
              </a:solidFill>
            </a:endParaRPr>
          </a:p>
        </p:txBody>
      </p:sp>
      <p:pic>
        <p:nvPicPr>
          <p:cNvPr id="16" name="Picture 15" descr="ISU_logo.2.jpg"/>
          <p:cNvPicPr>
            <a:picLocks noChangeAspect="1"/>
          </p:cNvPicPr>
          <p:nvPr/>
        </p:nvPicPr>
        <p:blipFill>
          <a:blip r:embed="rId5" cstate="print"/>
          <a:stretch>
            <a:fillRect/>
          </a:stretch>
        </p:blipFill>
        <p:spPr>
          <a:xfrm>
            <a:off x="6858001" y="6019801"/>
            <a:ext cx="1957203" cy="590423"/>
          </a:xfrm>
          <a:prstGeom prst="rect">
            <a:avLst/>
          </a:prstGeom>
        </p:spPr>
      </p:pic>
      <p:sp>
        <p:nvSpPr>
          <p:cNvPr id="9" name="TextBox 8"/>
          <p:cNvSpPr txBox="1"/>
          <p:nvPr/>
        </p:nvSpPr>
        <p:spPr>
          <a:xfrm>
            <a:off x="2590800" y="2895601"/>
            <a:ext cx="6553200" cy="907197"/>
          </a:xfrm>
          <a:prstGeom prst="rect">
            <a:avLst/>
          </a:prstGeom>
          <a:solidFill>
            <a:srgbClr val="0F5BCB">
              <a:alpha val="96000"/>
            </a:srgbClr>
          </a:solidFill>
          <a:ln w="38100">
            <a:solidFill>
              <a:schemeClr val="bg1"/>
            </a:solidFill>
          </a:ln>
        </p:spPr>
        <p:txBody>
          <a:bodyPr wrap="square" lIns="0" tIns="91440" rIns="0" bIns="182880" rtlCol="0" anchor="ctr" anchorCtr="1">
            <a:noAutofit/>
          </a:bodyPr>
          <a:lstStyle/>
          <a:p>
            <a:pPr algn="ctr"/>
            <a:r>
              <a:rPr lang="en-US" sz="6000" i="1" spc="-90" dirty="0" smtClean="0">
                <a:solidFill>
                  <a:prstClr val="white"/>
                </a:solidFill>
                <a:latin typeface="Garamond" pitchFamily="18" charset="0"/>
              </a:rPr>
              <a:t>The </a:t>
            </a:r>
            <a:r>
              <a:rPr lang="en-US" sz="6000" i="1" spc="-250" dirty="0" smtClean="0">
                <a:solidFill>
                  <a:prstClr val="white"/>
                </a:solidFill>
                <a:latin typeface="Garamond" pitchFamily="18" charset="0"/>
              </a:rPr>
              <a:t>Pa</a:t>
            </a:r>
            <a:r>
              <a:rPr lang="en-US" sz="6000" i="1" spc="-90" dirty="0" smtClean="0">
                <a:solidFill>
                  <a:prstClr val="white"/>
                </a:solidFill>
                <a:latin typeface="Garamond" pitchFamily="18" charset="0"/>
              </a:rPr>
              <a:t>thway to </a:t>
            </a:r>
            <a:r>
              <a:rPr lang="en-US" sz="6000" i="1" spc="-400" dirty="0" smtClean="0">
                <a:solidFill>
                  <a:prstClr val="white"/>
                </a:solidFill>
                <a:latin typeface="Garamond" pitchFamily="18" charset="0"/>
              </a:rPr>
              <a:t>Su</a:t>
            </a:r>
            <a:r>
              <a:rPr lang="en-US" sz="6000" i="1" spc="-90" dirty="0" smtClean="0">
                <a:solidFill>
                  <a:prstClr val="white"/>
                </a:solidFill>
                <a:latin typeface="Garamond" pitchFamily="18" charset="0"/>
              </a:rPr>
              <a:t>ccess</a:t>
            </a:r>
            <a:endParaRPr lang="en-US" sz="6000" i="1" spc="-90" dirty="0">
              <a:solidFill>
                <a:prstClr val="white"/>
              </a:solidFill>
              <a:latin typeface="Garamond"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0" name="TextBox 9"/>
          <p:cNvSpPr txBox="1"/>
          <p:nvPr/>
        </p:nvSpPr>
        <p:spPr>
          <a:xfrm>
            <a:off x="381000" y="1262152"/>
            <a:ext cx="2209800" cy="1446550"/>
          </a:xfrm>
          <a:prstGeom prst="rect">
            <a:avLst/>
          </a:prstGeom>
          <a:noFill/>
        </p:spPr>
        <p:txBody>
          <a:bodyPr wrap="square" rtlCol="0">
            <a:spAutoFit/>
          </a:bodyPr>
          <a:lstStyle/>
          <a:p>
            <a:r>
              <a:rPr lang="en-US" sz="8800" i="1" dirty="0" smtClean="0">
                <a:solidFill>
                  <a:srgbClr val="000000"/>
                </a:solidFill>
                <a:latin typeface="Garamond" pitchFamily="18" charset="0"/>
              </a:rPr>
              <a:t>Goal</a:t>
            </a:r>
            <a:endParaRPr lang="en-US" sz="2000" dirty="0">
              <a:latin typeface="Garamond" pitchFamily="18" charset="0"/>
              <a:cs typeface="Arial" pitchFamily="34" charset="0"/>
            </a:endParaRPr>
          </a:p>
        </p:txBody>
      </p:sp>
      <p:sp>
        <p:nvSpPr>
          <p:cNvPr id="12" name="TextBox 11"/>
          <p:cNvSpPr txBox="1"/>
          <p:nvPr/>
        </p:nvSpPr>
        <p:spPr>
          <a:xfrm>
            <a:off x="2209800" y="1414551"/>
            <a:ext cx="2667000" cy="1862048"/>
          </a:xfrm>
          <a:prstGeom prst="rect">
            <a:avLst/>
          </a:prstGeom>
          <a:noFill/>
        </p:spPr>
        <p:txBody>
          <a:bodyPr wrap="square" rtlCol="0">
            <a:spAutoFit/>
          </a:bodyPr>
          <a:lstStyle/>
          <a:p>
            <a:r>
              <a:rPr lang="en-US" sz="11500" i="1" spc="-600" dirty="0" smtClean="0">
                <a:solidFill>
                  <a:srgbClr val="00539C"/>
                </a:solidFill>
                <a:latin typeface="Garamond" pitchFamily="18" charset="0"/>
              </a:rPr>
              <a:t>Six</a:t>
            </a:r>
            <a:endParaRPr lang="en-US" sz="11500" spc="-600" dirty="0"/>
          </a:p>
        </p:txBody>
      </p:sp>
      <p:sp>
        <p:nvSpPr>
          <p:cNvPr id="15" name="TextBox 14"/>
          <p:cNvSpPr txBox="1"/>
          <p:nvPr/>
        </p:nvSpPr>
        <p:spPr>
          <a:xfrm>
            <a:off x="4419600" y="2057400"/>
            <a:ext cx="4419600" cy="918841"/>
          </a:xfrm>
          <a:prstGeom prst="rect">
            <a:avLst/>
          </a:prstGeom>
          <a:noFill/>
        </p:spPr>
        <p:txBody>
          <a:bodyPr wrap="square" rtlCol="0">
            <a:spAutoFit/>
          </a:bodyPr>
          <a:lstStyle/>
          <a:p>
            <a:pPr>
              <a:lnSpc>
                <a:spcPts val="3200"/>
              </a:lnSpc>
            </a:pPr>
            <a:r>
              <a:rPr lang="en-US" sz="3200" b="1" dirty="0" smtClean="0">
                <a:solidFill>
                  <a:srgbClr val="00539C"/>
                </a:solidFill>
                <a:latin typeface="+mj-lt"/>
              </a:rPr>
              <a:t>Recruit  and Retain Great Faculty and Staff</a:t>
            </a:r>
          </a:p>
        </p:txBody>
      </p:sp>
      <p:sp>
        <p:nvSpPr>
          <p:cNvPr id="13" name="TextBox 12"/>
          <p:cNvSpPr txBox="1"/>
          <p:nvPr/>
        </p:nvSpPr>
        <p:spPr>
          <a:xfrm>
            <a:off x="609600" y="3581400"/>
            <a:ext cx="7924800" cy="954107"/>
          </a:xfrm>
          <a:prstGeom prst="rect">
            <a:avLst/>
          </a:prstGeom>
          <a:noFill/>
        </p:spPr>
        <p:txBody>
          <a:bodyPr wrap="square" rtlCol="0">
            <a:spAutoFit/>
          </a:bodyPr>
          <a:lstStyle/>
          <a:p>
            <a:r>
              <a:rPr lang="en-US" sz="2800" b="1" dirty="0" smtClean="0"/>
              <a:t>Goal Chairs:		</a:t>
            </a:r>
            <a:r>
              <a:rPr lang="en-US" sz="2800" dirty="0" smtClean="0"/>
              <a:t>Dan Bradley and Diann McKee</a:t>
            </a:r>
          </a:p>
          <a:p>
            <a:r>
              <a:rPr lang="en-US" sz="2800" b="1" dirty="0" smtClean="0"/>
              <a:t>Audit Chair:		</a:t>
            </a:r>
            <a:r>
              <a:rPr lang="en-US" sz="2800" dirty="0" smtClean="0"/>
              <a:t>Mary Howard-Hamilton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graphicFrame>
        <p:nvGraphicFramePr>
          <p:cNvPr id="6" name="Table 5"/>
          <p:cNvGraphicFramePr>
            <a:graphicFrameLocks noGrp="1"/>
          </p:cNvGraphicFramePr>
          <p:nvPr/>
        </p:nvGraphicFramePr>
        <p:xfrm>
          <a:off x="762002" y="1295398"/>
          <a:ext cx="7696198" cy="5029202"/>
        </p:xfrm>
        <a:graphic>
          <a:graphicData uri="http://schemas.openxmlformats.org/drawingml/2006/table">
            <a:tbl>
              <a:tblPr/>
              <a:tblGrid>
                <a:gridCol w="3280346"/>
                <a:gridCol w="1213609"/>
                <a:gridCol w="1180565"/>
                <a:gridCol w="1180565"/>
                <a:gridCol w="841113"/>
              </a:tblGrid>
              <a:tr h="489032">
                <a:tc>
                  <a:txBody>
                    <a:bodyPr/>
                    <a:lstStyle/>
                    <a:p>
                      <a:pPr marL="109538" indent="0" algn="l" fontAlgn="ctr"/>
                      <a:r>
                        <a:rPr lang="en-US" sz="1700" b="1" i="0" u="none" strike="noStrike" dirty="0">
                          <a:solidFill>
                            <a:srgbClr val="000000"/>
                          </a:solidFill>
                          <a:latin typeface="Calibri"/>
                        </a:rPr>
                        <a:t>Goal #6 Benchmarks</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2008</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smtClean="0">
                          <a:solidFill>
                            <a:srgbClr val="000000"/>
                          </a:solidFill>
                          <a:latin typeface="Calibri"/>
                        </a:rPr>
                        <a:t>2010</a:t>
                      </a:r>
                      <a:endParaRPr lang="en-US" sz="1400" b="1"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2014 Target</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smtClean="0">
                          <a:solidFill>
                            <a:srgbClr val="000000"/>
                          </a:solidFill>
                          <a:latin typeface="Calibri"/>
                        </a:rPr>
                        <a:t>Long-Term </a:t>
                      </a:r>
                      <a:r>
                        <a:rPr lang="en-US" sz="1400" b="1" i="0" u="none" strike="noStrike" dirty="0">
                          <a:solidFill>
                            <a:srgbClr val="000000"/>
                          </a:solidFill>
                          <a:latin typeface="Calibri"/>
                        </a:rPr>
                        <a:t>Target</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7715">
                <a:tc>
                  <a:txBody>
                    <a:bodyPr/>
                    <a:lstStyle/>
                    <a:p>
                      <a:pPr marL="109538" indent="0" algn="l" fontAlgn="ctr"/>
                      <a:r>
                        <a:rPr lang="en-US" sz="1400" b="1" i="0" u="none" strike="noStrike" dirty="0">
                          <a:solidFill>
                            <a:srgbClr val="000000"/>
                          </a:solidFill>
                          <a:latin typeface="Calibri"/>
                        </a:rPr>
                        <a:t>% of African American faculty/% of African-American students</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2%/12%</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7%/12%</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Equal</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7715">
                <a:tc>
                  <a:txBody>
                    <a:bodyPr/>
                    <a:lstStyle/>
                    <a:p>
                      <a:pPr marL="109538" indent="0" algn="l" fontAlgn="ctr"/>
                      <a:r>
                        <a:rPr lang="en-US" sz="1400" b="1" i="0" u="none" strike="noStrike" dirty="0">
                          <a:solidFill>
                            <a:srgbClr val="000000"/>
                          </a:solidFill>
                          <a:latin typeface="Calibri"/>
                        </a:rPr>
                        <a:t>% of women in exec positions/% female students</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27%/54%</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 </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Equal</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7715">
                <a:tc>
                  <a:txBody>
                    <a:bodyPr/>
                    <a:lstStyle/>
                    <a:p>
                      <a:pPr marL="109538" indent="0" algn="l" fontAlgn="ctr"/>
                      <a:r>
                        <a:rPr lang="en-US" sz="1400" b="1" i="0" u="none" strike="noStrike" dirty="0">
                          <a:solidFill>
                            <a:srgbClr val="000000"/>
                          </a:solidFill>
                          <a:latin typeface="Calibri"/>
                        </a:rPr>
                        <a:t>% of minorities in exec positions/%minority students</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5%/17%</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 </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Equal</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858">
                <a:tc>
                  <a:txBody>
                    <a:bodyPr/>
                    <a:lstStyle/>
                    <a:p>
                      <a:pPr marL="109538" indent="0" algn="l" fontAlgn="ctr"/>
                      <a:r>
                        <a:rPr lang="en-US" sz="1400" b="1" i="0" u="none" strike="noStrike" dirty="0">
                          <a:solidFill>
                            <a:srgbClr val="000000"/>
                          </a:solidFill>
                          <a:latin typeface="Calibri"/>
                        </a:rPr>
                        <a:t>Six-year retention rate for staff</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41%</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60%</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 </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7715">
                <a:tc>
                  <a:txBody>
                    <a:bodyPr/>
                    <a:lstStyle/>
                    <a:p>
                      <a:pPr marL="109538" indent="0" algn="l" fontAlgn="ctr"/>
                      <a:r>
                        <a:rPr lang="en-US" sz="1400" b="1" i="0" u="none" strike="noStrike" dirty="0">
                          <a:solidFill>
                            <a:srgbClr val="000000"/>
                          </a:solidFill>
                          <a:latin typeface="Calibri"/>
                        </a:rPr>
                        <a:t>% of new tenure/tenure-track faculty obtaining tenure</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62%</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80%</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 </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7715">
                <a:tc>
                  <a:txBody>
                    <a:bodyPr/>
                    <a:lstStyle/>
                    <a:p>
                      <a:pPr marL="109538" indent="0" algn="l" fontAlgn="ctr"/>
                      <a:r>
                        <a:rPr lang="en-US" sz="1400" b="1" i="0" u="none" strike="noStrike" dirty="0">
                          <a:solidFill>
                            <a:srgbClr val="000000"/>
                          </a:solidFill>
                          <a:latin typeface="Calibri"/>
                        </a:rPr>
                        <a:t>% of our faculty making 90 percent or more of target salaries.</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59%</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100%</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 </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0550">
                <a:tc>
                  <a:txBody>
                    <a:bodyPr/>
                    <a:lstStyle/>
                    <a:p>
                      <a:pPr marL="109538" indent="0" algn="l" fontAlgn="ctr"/>
                      <a:r>
                        <a:rPr lang="en-US" sz="1400" b="1" i="0" u="none" strike="noStrike" dirty="0">
                          <a:solidFill>
                            <a:srgbClr val="000000"/>
                          </a:solidFill>
                          <a:latin typeface="Calibri"/>
                        </a:rPr>
                        <a:t>% of our staff making 90 percent or more of target salaries</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Calibri"/>
                        </a:rPr>
                        <a:t>21%</a:t>
                      </a:r>
                      <a:endParaRPr lang="en-US" sz="1600" b="0"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100%</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 </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1573">
                <a:tc>
                  <a:txBody>
                    <a:bodyPr/>
                    <a:lstStyle/>
                    <a:p>
                      <a:pPr marL="109538" indent="0" algn="l" fontAlgn="ctr"/>
                      <a:r>
                        <a:rPr lang="en-US" sz="1400" b="1" i="0" u="none" strike="noStrike" dirty="0">
                          <a:solidFill>
                            <a:srgbClr val="000000"/>
                          </a:solidFill>
                          <a:latin typeface="Calibri"/>
                        </a:rPr>
                        <a:t>Complete the salary equity studies for faculty and staff and begin implementation </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 </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600" b="1" i="0" u="none" strike="noStrike" dirty="0" smtClean="0">
                          <a:solidFill>
                            <a:srgbClr val="FF0000"/>
                          </a:solidFill>
                          <a:latin typeface="+mn-lt"/>
                        </a:rPr>
                        <a:t>YES*</a:t>
                      </a:r>
                    </a:p>
                    <a:p>
                      <a:pPr algn="ctr" fontAlgn="ctr"/>
                      <a:endParaRPr lang="en-US" sz="1600" b="1" i="0" u="none" strike="noStrike" dirty="0">
                        <a:solidFill>
                          <a:srgbClr val="FF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1" i="0" u="none" strike="noStrike" dirty="0">
                        <a:solidFill>
                          <a:srgbClr val="FF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 </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614">
                <a:tc>
                  <a:txBody>
                    <a:bodyPr/>
                    <a:lstStyle/>
                    <a:p>
                      <a:pPr algn="l" fontAlgn="ctr"/>
                      <a:r>
                        <a:rPr lang="en-US" sz="900" b="1" i="0" u="none" strike="noStrike" dirty="0">
                          <a:solidFill>
                            <a:srgbClr val="000000"/>
                          </a:solidFill>
                          <a:latin typeface="Calibri"/>
                        </a:rPr>
                        <a:t>* </a:t>
                      </a:r>
                      <a:r>
                        <a:rPr lang="en-US" sz="900" b="1" i="0" u="none" strike="noStrike" dirty="0" smtClean="0">
                          <a:solidFill>
                            <a:srgbClr val="000000"/>
                          </a:solidFill>
                          <a:latin typeface="Calibri"/>
                        </a:rPr>
                        <a:t>Red </a:t>
                      </a:r>
                      <a:r>
                        <a:rPr lang="en-US" sz="900" b="1" i="0" u="none" strike="noStrike" dirty="0">
                          <a:solidFill>
                            <a:srgbClr val="000000"/>
                          </a:solidFill>
                          <a:latin typeface="Calibri"/>
                        </a:rPr>
                        <a:t>font means goal.  Green means goal achieved.</a:t>
                      </a:r>
                    </a:p>
                  </a:txBody>
                  <a:tcPr marL="7904" marR="7904" marT="790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050" b="0" i="0" u="none" strike="noStrike">
                        <a:solidFill>
                          <a:srgbClr val="000000"/>
                        </a:solidFill>
                        <a:latin typeface="Calibri"/>
                      </a:endParaRPr>
                    </a:p>
                  </a:txBody>
                  <a:tcPr marL="7904" marR="7904" marT="790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050" b="0" i="0" u="none" strike="noStrike" dirty="0">
                        <a:solidFill>
                          <a:srgbClr val="000000"/>
                        </a:solidFill>
                        <a:latin typeface="Calibri"/>
                      </a:endParaRPr>
                    </a:p>
                  </a:txBody>
                  <a:tcPr marL="7904" marR="7904" marT="790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050" b="0" i="0" u="none" strike="noStrike">
                        <a:solidFill>
                          <a:srgbClr val="000000"/>
                        </a:solidFill>
                        <a:latin typeface="Calibri"/>
                      </a:endParaRPr>
                    </a:p>
                  </a:txBody>
                  <a:tcPr marL="7904" marR="7904" marT="790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050" b="0" i="0" u="none" strike="noStrike" dirty="0">
                        <a:solidFill>
                          <a:srgbClr val="000000"/>
                        </a:solidFill>
                        <a:latin typeface="Calibri"/>
                      </a:endParaRPr>
                    </a:p>
                  </a:txBody>
                  <a:tcPr marL="7904" marR="7904" marT="7904"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3498394"/>
          </a:xfrm>
          <a:prstGeom prst="rect">
            <a:avLst/>
          </a:prstGeom>
          <a:noFill/>
        </p:spPr>
        <p:txBody>
          <a:bodyPr wrap="square" rtlCol="0">
            <a:spAutoFit/>
          </a:bodyPr>
          <a:lstStyle/>
          <a:p>
            <a:pPr>
              <a:lnSpc>
                <a:spcPts val="3200"/>
              </a:lnSpc>
            </a:pPr>
            <a:r>
              <a:rPr lang="en-US" sz="4000" b="1" dirty="0" smtClean="0">
                <a:solidFill>
                  <a:srgbClr val="00539C"/>
                </a:solidFill>
                <a:latin typeface="+mj-lt"/>
              </a:rPr>
              <a:t>Initiatives</a:t>
            </a:r>
            <a:br>
              <a:rPr lang="en-US" sz="4000" b="1" dirty="0" smtClean="0">
                <a:solidFill>
                  <a:srgbClr val="00539C"/>
                </a:solidFill>
                <a:latin typeface="+mj-lt"/>
              </a:rPr>
            </a:br>
            <a:endParaRPr lang="en-US" sz="4000" b="1" dirty="0" smtClean="0">
              <a:solidFill>
                <a:srgbClr val="00539C"/>
              </a:solidFill>
              <a:latin typeface="+mj-lt"/>
            </a:endParaRPr>
          </a:p>
          <a:p>
            <a:pPr lvl="1">
              <a:buFont typeface="Arial" pitchFamily="34" charset="0"/>
              <a:buChar char="•"/>
            </a:pPr>
            <a:r>
              <a:rPr lang="en-US" sz="2800" dirty="0" smtClean="0">
                <a:solidFill>
                  <a:srgbClr val="000000"/>
                </a:solidFill>
              </a:rPr>
              <a:t> 	Enhance the quality of life for faculty and staff</a:t>
            </a:r>
          </a:p>
          <a:p>
            <a:pPr lvl="1">
              <a:buFont typeface="Arial" pitchFamily="34" charset="0"/>
              <a:buChar char="•"/>
            </a:pPr>
            <a:r>
              <a:rPr lang="en-US" sz="2800" dirty="0" smtClean="0">
                <a:solidFill>
                  <a:srgbClr val="000000"/>
                </a:solidFill>
              </a:rPr>
              <a:t>  	Enhance the development of faculty</a:t>
            </a:r>
          </a:p>
          <a:p>
            <a:pPr lvl="1">
              <a:buFont typeface="Arial" pitchFamily="34" charset="0"/>
              <a:buChar char="•"/>
            </a:pPr>
            <a:r>
              <a:rPr lang="en-US" sz="2800" dirty="0" smtClean="0">
                <a:solidFill>
                  <a:srgbClr val="000000"/>
                </a:solidFill>
              </a:rPr>
              <a:t>  	Enhance the development of staff</a:t>
            </a:r>
          </a:p>
          <a:p>
            <a:pPr lvl="1">
              <a:buFont typeface="Arial" pitchFamily="34" charset="0"/>
              <a:buChar char="•"/>
            </a:pPr>
            <a:r>
              <a:rPr lang="en-US" sz="2800" dirty="0" smtClean="0">
                <a:solidFill>
                  <a:srgbClr val="000000"/>
                </a:solidFill>
              </a:rPr>
              <a:t>  	Expand the diversity found in the composition </a:t>
            </a:r>
            <a:br>
              <a:rPr lang="en-US" sz="2800" dirty="0" smtClean="0">
                <a:solidFill>
                  <a:srgbClr val="000000"/>
                </a:solidFill>
              </a:rPr>
            </a:br>
            <a:r>
              <a:rPr lang="en-US" sz="2800" dirty="0" smtClean="0">
                <a:solidFill>
                  <a:srgbClr val="000000"/>
                </a:solidFill>
              </a:rPr>
              <a:t>	of the faculty and staff at Indiana State University</a:t>
            </a:r>
          </a:p>
          <a:p>
            <a:pPr lvl="1"/>
            <a:endParaRPr lang="en-US" sz="28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1013226"/>
          </a:xfrm>
          <a:prstGeom prst="rect">
            <a:avLst/>
          </a:prstGeom>
          <a:noFill/>
        </p:spPr>
        <p:txBody>
          <a:bodyPr wrap="square" rtlCol="0">
            <a:spAutoFit/>
          </a:bodyPr>
          <a:lstStyle/>
          <a:p>
            <a:pPr>
              <a:lnSpc>
                <a:spcPts val="3500"/>
              </a:lnSpc>
            </a:pPr>
            <a:r>
              <a:rPr lang="en-US" sz="4000" b="1" dirty="0" smtClean="0">
                <a:solidFill>
                  <a:srgbClr val="00539C"/>
                </a:solidFill>
                <a:latin typeface="+mj-lt"/>
              </a:rPr>
              <a:t>Initiative 1: 	Enhance the quality of life</a:t>
            </a:r>
            <a:br>
              <a:rPr lang="en-US" sz="4000" b="1" dirty="0" smtClean="0">
                <a:solidFill>
                  <a:srgbClr val="00539C"/>
                </a:solidFill>
                <a:latin typeface="+mj-lt"/>
              </a:rPr>
            </a:br>
            <a:r>
              <a:rPr lang="en-US" sz="4000" b="1" dirty="0" smtClean="0">
                <a:solidFill>
                  <a:srgbClr val="00539C"/>
                </a:solidFill>
                <a:latin typeface="+mj-lt"/>
              </a:rPr>
              <a:t>			for faculty and staff</a:t>
            </a:r>
            <a:endParaRPr lang="en-US" sz="2800" dirty="0" smtClean="0">
              <a:solidFill>
                <a:srgbClr val="00539C"/>
              </a:solidFill>
              <a:latin typeface="+mj-lt"/>
            </a:endParaRPr>
          </a:p>
        </p:txBody>
      </p:sp>
      <p:sp>
        <p:nvSpPr>
          <p:cNvPr id="6" name="TextBox 5"/>
          <p:cNvSpPr txBox="1"/>
          <p:nvPr/>
        </p:nvSpPr>
        <p:spPr>
          <a:xfrm>
            <a:off x="228600" y="2362200"/>
            <a:ext cx="8763000" cy="3785652"/>
          </a:xfrm>
          <a:prstGeom prst="rect">
            <a:avLst/>
          </a:prstGeom>
          <a:noFill/>
        </p:spPr>
        <p:txBody>
          <a:bodyPr wrap="square" rtlCol="0">
            <a:spAutoFit/>
          </a:bodyPr>
          <a:lstStyle/>
          <a:p>
            <a:r>
              <a:rPr lang="en-US" sz="2000" b="1" dirty="0" smtClean="0">
                <a:latin typeface="+mj-lt"/>
              </a:rPr>
              <a:t>Team Members</a:t>
            </a:r>
            <a:r>
              <a:rPr lang="en-US" sz="2000" dirty="0" smtClean="0">
                <a:latin typeface="+mj-lt"/>
              </a:rPr>
              <a:t>: 	Linda Maule (Chair), Political Science/Women’s Studies </a:t>
            </a:r>
          </a:p>
          <a:p>
            <a:r>
              <a:rPr lang="en-US" sz="2000" dirty="0" smtClean="0">
                <a:latin typeface="+mj-lt"/>
              </a:rPr>
              <a:t>		Keri </a:t>
            </a:r>
            <a:r>
              <a:rPr lang="en-US" sz="2000" dirty="0" err="1" smtClean="0">
                <a:latin typeface="+mj-lt"/>
              </a:rPr>
              <a:t>Yousif</a:t>
            </a:r>
            <a:r>
              <a:rPr lang="en-US" sz="2000" dirty="0" smtClean="0">
                <a:latin typeface="+mj-lt"/>
              </a:rPr>
              <a:t>, Economics</a:t>
            </a:r>
          </a:p>
          <a:p>
            <a:r>
              <a:rPr lang="en-US" sz="2000" dirty="0" smtClean="0">
                <a:latin typeface="+mj-lt"/>
              </a:rPr>
              <a:t>		Burr Hartman, College of Arts &amp; Sciences</a:t>
            </a:r>
          </a:p>
          <a:p>
            <a:r>
              <a:rPr lang="en-US" sz="2000" dirty="0" smtClean="0">
                <a:latin typeface="+mj-lt"/>
              </a:rPr>
              <a:t>		Betsy Frank, Nursing</a:t>
            </a:r>
            <a:br>
              <a:rPr lang="en-US" sz="2000" dirty="0" smtClean="0">
                <a:latin typeface="+mj-lt"/>
              </a:rPr>
            </a:br>
            <a:r>
              <a:rPr lang="en-US" sz="2000" dirty="0" smtClean="0">
                <a:latin typeface="+mj-lt"/>
              </a:rPr>
              <a:t>		Rick </a:t>
            </a:r>
            <a:r>
              <a:rPr lang="en-US" sz="2000" dirty="0" err="1" smtClean="0">
                <a:latin typeface="+mj-lt"/>
              </a:rPr>
              <a:t>Lotspeich</a:t>
            </a:r>
            <a:r>
              <a:rPr lang="en-US" sz="2000" dirty="0" smtClean="0">
                <a:latin typeface="+mj-lt"/>
              </a:rPr>
              <a:t>, Economics</a:t>
            </a:r>
          </a:p>
          <a:p>
            <a:r>
              <a:rPr lang="en-US" sz="2000" dirty="0" smtClean="0">
                <a:latin typeface="+mj-lt"/>
              </a:rPr>
              <a:t>		Sheila Johnson, Affirmative Action</a:t>
            </a:r>
          </a:p>
          <a:p>
            <a:r>
              <a:rPr lang="en-US" sz="2000" dirty="0" smtClean="0">
                <a:latin typeface="+mj-lt"/>
              </a:rPr>
              <a:t>		Mary Ferguson, Diversity Office</a:t>
            </a:r>
          </a:p>
          <a:p>
            <a:r>
              <a:rPr lang="en-US" sz="2000" dirty="0" smtClean="0">
                <a:latin typeface="+mj-lt"/>
              </a:rPr>
              <a:t>		Susan Powers, Curriculum, Instruction, and Media Technology</a:t>
            </a:r>
            <a:br>
              <a:rPr lang="en-US" sz="2000" dirty="0" smtClean="0">
                <a:latin typeface="+mj-lt"/>
              </a:rPr>
            </a:br>
            <a:r>
              <a:rPr lang="en-US" sz="2000" dirty="0" smtClean="0">
                <a:latin typeface="+mj-lt"/>
              </a:rPr>
              <a:t>		Teresa Exline, Office of the President and Provost</a:t>
            </a:r>
          </a:p>
          <a:p>
            <a:r>
              <a:rPr lang="en-US" sz="2000" dirty="0" smtClean="0">
                <a:latin typeface="+mj-lt"/>
              </a:rPr>
              <a:t>		Liz </a:t>
            </a:r>
            <a:r>
              <a:rPr lang="en-US" sz="2000" dirty="0" err="1" smtClean="0">
                <a:latin typeface="+mj-lt"/>
              </a:rPr>
              <a:t>O’Laughlin</a:t>
            </a:r>
            <a:r>
              <a:rPr lang="en-US" sz="2000" dirty="0" smtClean="0">
                <a:latin typeface="+mj-lt"/>
              </a:rPr>
              <a:t>, Psychology</a:t>
            </a:r>
          </a:p>
          <a:p>
            <a:r>
              <a:rPr lang="en-US" sz="2000" dirty="0" smtClean="0">
                <a:latin typeface="+mj-lt"/>
              </a:rPr>
              <a:t>		Barbara </a:t>
            </a:r>
            <a:r>
              <a:rPr lang="en-US" sz="2000" dirty="0" err="1" smtClean="0">
                <a:latin typeface="+mj-lt"/>
              </a:rPr>
              <a:t>Eversole</a:t>
            </a:r>
            <a:r>
              <a:rPr lang="en-US" sz="2000" dirty="0" smtClean="0">
                <a:latin typeface="+mj-lt"/>
              </a:rPr>
              <a:t>, Technology Management</a:t>
            </a:r>
            <a:br>
              <a:rPr lang="en-US" sz="2000" dirty="0" smtClean="0">
                <a:latin typeface="+mj-lt"/>
              </a:rPr>
            </a:br>
            <a:endParaRPr lang="en-US" sz="2000" dirty="0" smtClean="0">
              <a:latin typeface="+mj-l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1013226"/>
          </a:xfrm>
          <a:prstGeom prst="rect">
            <a:avLst/>
          </a:prstGeom>
          <a:noFill/>
        </p:spPr>
        <p:txBody>
          <a:bodyPr wrap="square" rtlCol="0">
            <a:spAutoFit/>
          </a:bodyPr>
          <a:lstStyle/>
          <a:p>
            <a:pPr>
              <a:lnSpc>
                <a:spcPts val="3500"/>
              </a:lnSpc>
            </a:pPr>
            <a:r>
              <a:rPr lang="en-US" sz="4000" b="1" dirty="0" smtClean="0">
                <a:solidFill>
                  <a:srgbClr val="00539C"/>
                </a:solidFill>
                <a:latin typeface="+mj-lt"/>
              </a:rPr>
              <a:t>Initiative 1: 	Enhance the quality of life</a:t>
            </a:r>
            <a:br>
              <a:rPr lang="en-US" sz="4000" b="1" dirty="0" smtClean="0">
                <a:solidFill>
                  <a:srgbClr val="00539C"/>
                </a:solidFill>
                <a:latin typeface="+mj-lt"/>
              </a:rPr>
            </a:br>
            <a:r>
              <a:rPr lang="en-US" sz="4000" b="1" dirty="0" smtClean="0">
                <a:solidFill>
                  <a:srgbClr val="00539C"/>
                </a:solidFill>
                <a:latin typeface="+mj-lt"/>
              </a:rPr>
              <a:t>			for faculty and staff</a:t>
            </a:r>
            <a:endParaRPr lang="en-US" sz="2800" dirty="0" smtClean="0">
              <a:solidFill>
                <a:srgbClr val="00539C"/>
              </a:solidFill>
              <a:latin typeface="+mj-lt"/>
            </a:endParaRPr>
          </a:p>
        </p:txBody>
      </p:sp>
      <p:sp>
        <p:nvSpPr>
          <p:cNvPr id="6" name="TextBox 5"/>
          <p:cNvSpPr txBox="1"/>
          <p:nvPr/>
        </p:nvSpPr>
        <p:spPr>
          <a:xfrm>
            <a:off x="228600" y="2057400"/>
            <a:ext cx="8763000" cy="4042132"/>
          </a:xfrm>
          <a:prstGeom prst="rect">
            <a:avLst/>
          </a:prstGeom>
          <a:noFill/>
        </p:spPr>
        <p:txBody>
          <a:bodyPr wrap="square" rtlCol="0">
            <a:spAutoFit/>
          </a:bodyPr>
          <a:lstStyle/>
          <a:p>
            <a:pPr lvl="0"/>
            <a:r>
              <a:rPr lang="en-US" sz="2400" b="1" dirty="0" smtClean="0"/>
              <a:t>Progress:</a:t>
            </a:r>
          </a:p>
          <a:p>
            <a:pPr lvl="0"/>
            <a:endParaRPr lang="en-US" sz="800" dirty="0" smtClean="0"/>
          </a:p>
          <a:p>
            <a:pPr lvl="0">
              <a:buFont typeface="Arial" pitchFamily="34" charset="0"/>
              <a:buChar char="•"/>
            </a:pPr>
            <a:r>
              <a:rPr lang="en-US" dirty="0" smtClean="0"/>
              <a:t>The Grant Writing committee will begin its work in late May and continue on through the month of June.</a:t>
            </a:r>
          </a:p>
          <a:p>
            <a:pPr lvl="0"/>
            <a:endParaRPr lang="en-US" dirty="0" smtClean="0"/>
          </a:p>
          <a:p>
            <a:pPr lvl="0">
              <a:buFont typeface="Arial" pitchFamily="34" charset="0"/>
              <a:buChar char="•"/>
            </a:pPr>
            <a:r>
              <a:rPr lang="en-US" dirty="0" smtClean="0"/>
              <a:t>New Faculty Hires (AY 2010-2011)</a:t>
            </a:r>
            <a:br>
              <a:rPr lang="en-US" dirty="0" smtClean="0"/>
            </a:br>
            <a:endParaRPr lang="en-US" sz="1400" dirty="0" smtClean="0"/>
          </a:p>
          <a:p>
            <a:pPr lvl="1">
              <a:buFont typeface="Wingdings" pitchFamily="2" charset="2"/>
              <a:buChar char="v"/>
            </a:pPr>
            <a:r>
              <a:rPr lang="en-US" sz="1400" dirty="0" smtClean="0"/>
              <a:t>The Quality of Life team will send a letter to new faculty which welcomes them to ISU and provides them with information about resources and opportunities.  It will include a request for any specific needs that spouses or partners of new faculty members may have and will inquire if the newly hired faculty member needs academic regalia and if they are unable to purchase or rent academic regalia whether they would like to receive free of charge ISU academic regalia (blue cap and gown).  The letter will indicate that we wish to give them this regalia so that they can participate fully in the important events on campus (e.g. Fall and Spring Commencement)</a:t>
            </a:r>
            <a:br>
              <a:rPr lang="en-US" sz="1400" dirty="0" smtClean="0"/>
            </a:br>
            <a:endParaRPr lang="en-US" sz="1400" dirty="0" smtClean="0"/>
          </a:p>
          <a:p>
            <a:pPr lvl="1">
              <a:buFont typeface="Wingdings" pitchFamily="2" charset="2"/>
              <a:buChar char="v"/>
            </a:pPr>
            <a:r>
              <a:rPr lang="en-US" sz="1400" dirty="0" smtClean="0"/>
              <a:t>A “Quality of Life” link, hosted on the Human Resources website, will be up by the first week of May.</a:t>
            </a:r>
          </a:p>
          <a:p>
            <a:pPr lvl="1">
              <a:lnSpc>
                <a:spcPts val="3200"/>
              </a:lnSpc>
            </a:pPr>
            <a:endParaRPr lang="en-US" sz="1200" dirty="0" smtClean="0">
              <a:solidFill>
                <a:srgbClr val="FF0000"/>
              </a:solidFill>
              <a:latin typeface="+mj-lt"/>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1013226"/>
          </a:xfrm>
          <a:prstGeom prst="rect">
            <a:avLst/>
          </a:prstGeom>
          <a:noFill/>
        </p:spPr>
        <p:txBody>
          <a:bodyPr wrap="square" rtlCol="0">
            <a:spAutoFit/>
          </a:bodyPr>
          <a:lstStyle/>
          <a:p>
            <a:pPr>
              <a:lnSpc>
                <a:spcPts val="3500"/>
              </a:lnSpc>
            </a:pPr>
            <a:r>
              <a:rPr lang="en-US" sz="4000" b="1" dirty="0" smtClean="0">
                <a:solidFill>
                  <a:srgbClr val="00539C"/>
                </a:solidFill>
                <a:latin typeface="+mj-lt"/>
              </a:rPr>
              <a:t>Initiative 1: 	Enhance the quality of life</a:t>
            </a:r>
            <a:br>
              <a:rPr lang="en-US" sz="4000" b="1" dirty="0" smtClean="0">
                <a:solidFill>
                  <a:srgbClr val="00539C"/>
                </a:solidFill>
                <a:latin typeface="+mj-lt"/>
              </a:rPr>
            </a:br>
            <a:r>
              <a:rPr lang="en-US" sz="4000" b="1" dirty="0" smtClean="0">
                <a:solidFill>
                  <a:srgbClr val="00539C"/>
                </a:solidFill>
                <a:latin typeface="+mj-lt"/>
              </a:rPr>
              <a:t>			for faculty and staff</a:t>
            </a:r>
            <a:endParaRPr lang="en-US" sz="2800" dirty="0" smtClean="0">
              <a:solidFill>
                <a:srgbClr val="00539C"/>
              </a:solidFill>
              <a:latin typeface="+mj-lt"/>
            </a:endParaRPr>
          </a:p>
        </p:txBody>
      </p:sp>
      <p:sp>
        <p:nvSpPr>
          <p:cNvPr id="6" name="TextBox 5"/>
          <p:cNvSpPr txBox="1"/>
          <p:nvPr/>
        </p:nvSpPr>
        <p:spPr>
          <a:xfrm>
            <a:off x="228600" y="2057400"/>
            <a:ext cx="8763000" cy="3642023"/>
          </a:xfrm>
          <a:prstGeom prst="rect">
            <a:avLst/>
          </a:prstGeom>
          <a:noFill/>
        </p:spPr>
        <p:txBody>
          <a:bodyPr wrap="square" rtlCol="0">
            <a:spAutoFit/>
          </a:bodyPr>
          <a:lstStyle/>
          <a:p>
            <a:pPr lvl="0"/>
            <a:r>
              <a:rPr lang="en-US" sz="2400" b="1" dirty="0" smtClean="0"/>
              <a:t>Progress Cont…</a:t>
            </a:r>
            <a:endParaRPr lang="en-US" sz="2400" dirty="0" smtClean="0"/>
          </a:p>
          <a:p>
            <a:pPr lvl="0"/>
            <a:endParaRPr lang="en-US" sz="800" dirty="0" smtClean="0"/>
          </a:p>
          <a:p>
            <a:pPr lvl="0">
              <a:buFont typeface="Arial" pitchFamily="34" charset="0"/>
              <a:buChar char="•"/>
            </a:pPr>
            <a:r>
              <a:rPr lang="en-US" dirty="0" smtClean="0"/>
              <a:t>New Faculty Hires (AY 2010-2011) cont…</a:t>
            </a:r>
            <a:r>
              <a:rPr lang="en-US" sz="1400" dirty="0" smtClean="0"/>
              <a:t/>
            </a:r>
            <a:br>
              <a:rPr lang="en-US" sz="1400" dirty="0" smtClean="0"/>
            </a:br>
            <a:endParaRPr lang="en-US" sz="1400" dirty="0" smtClean="0"/>
          </a:p>
          <a:p>
            <a:pPr lvl="1">
              <a:buFont typeface="Wingdings" pitchFamily="2" charset="2"/>
              <a:buChar char="v"/>
            </a:pPr>
            <a:r>
              <a:rPr lang="en-US" sz="1400" dirty="0" smtClean="0"/>
              <a:t>At new faculty orientation, faculty will receive a free and specially designed shirt from the ISU Book Store to be worn at Fall Convocation.</a:t>
            </a:r>
            <a:br>
              <a:rPr lang="en-US" sz="1400" dirty="0" smtClean="0"/>
            </a:br>
            <a:endParaRPr lang="en-US" sz="1400" dirty="0" smtClean="0"/>
          </a:p>
          <a:p>
            <a:pPr lvl="1">
              <a:buFont typeface="Wingdings" pitchFamily="2" charset="2"/>
              <a:buChar char="v"/>
            </a:pPr>
            <a:r>
              <a:rPr lang="en-US" sz="1400" dirty="0" smtClean="0"/>
              <a:t>Faculty and staff will be asked to volunteer to serve as “hosts” (not mentors) of new faculty.  These faculty and staff will host new faculty and their families if they come to town over the summer to look for a place to live and will go with them to at least one campus event early in the Fall semester (football game, the symphony, a theatrical production, etc.).  The purpose of the “host” is to assist the faculty member and his or her family in getting better socially integrated into the community (both in the ISU community and the Vigo County/Terre Haute community).  Professional mentoring will be left to departments, Colleges, and the new faculty orientation program.</a:t>
            </a:r>
            <a:endParaRPr lang="en-US" sz="1400" dirty="0" smtClean="0">
              <a:solidFill>
                <a:srgbClr val="FF0000"/>
              </a:solidFill>
              <a:latin typeface="+mj-lt"/>
            </a:endParaRPr>
          </a:p>
          <a:p>
            <a:pPr lvl="1">
              <a:lnSpc>
                <a:spcPts val="3200"/>
              </a:lnSpc>
            </a:pPr>
            <a:endParaRPr lang="en-US" sz="1200" dirty="0" smtClean="0">
              <a:solidFill>
                <a:srgbClr val="FF0000"/>
              </a:solidFill>
              <a:latin typeface="+mj-l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1013226"/>
          </a:xfrm>
          <a:prstGeom prst="rect">
            <a:avLst/>
          </a:prstGeom>
          <a:noFill/>
        </p:spPr>
        <p:txBody>
          <a:bodyPr wrap="square" rtlCol="0">
            <a:spAutoFit/>
          </a:bodyPr>
          <a:lstStyle/>
          <a:p>
            <a:pPr>
              <a:lnSpc>
                <a:spcPts val="3500"/>
              </a:lnSpc>
            </a:pPr>
            <a:r>
              <a:rPr lang="en-US" sz="4000" b="1" dirty="0" smtClean="0">
                <a:solidFill>
                  <a:srgbClr val="00539C"/>
                </a:solidFill>
                <a:latin typeface="+mj-lt"/>
              </a:rPr>
              <a:t>Initiative 1: 	Enhance the quality of life</a:t>
            </a:r>
            <a:br>
              <a:rPr lang="en-US" sz="4000" b="1" dirty="0" smtClean="0">
                <a:solidFill>
                  <a:srgbClr val="00539C"/>
                </a:solidFill>
                <a:latin typeface="+mj-lt"/>
              </a:rPr>
            </a:br>
            <a:r>
              <a:rPr lang="en-US" sz="4000" b="1" dirty="0" smtClean="0">
                <a:solidFill>
                  <a:srgbClr val="00539C"/>
                </a:solidFill>
                <a:latin typeface="+mj-lt"/>
              </a:rPr>
              <a:t>			for faculty and staff</a:t>
            </a:r>
            <a:endParaRPr lang="en-US" sz="2800" dirty="0" smtClean="0">
              <a:solidFill>
                <a:srgbClr val="00539C"/>
              </a:solidFill>
              <a:latin typeface="+mj-lt"/>
            </a:endParaRPr>
          </a:p>
        </p:txBody>
      </p:sp>
      <p:sp>
        <p:nvSpPr>
          <p:cNvPr id="6" name="TextBox 5"/>
          <p:cNvSpPr txBox="1"/>
          <p:nvPr/>
        </p:nvSpPr>
        <p:spPr>
          <a:xfrm>
            <a:off x="228600" y="2057400"/>
            <a:ext cx="8763000" cy="4247317"/>
          </a:xfrm>
          <a:prstGeom prst="rect">
            <a:avLst/>
          </a:prstGeom>
          <a:noFill/>
        </p:spPr>
        <p:txBody>
          <a:bodyPr wrap="square" rtlCol="0">
            <a:spAutoFit/>
          </a:bodyPr>
          <a:lstStyle/>
          <a:p>
            <a:r>
              <a:rPr lang="en-US" sz="2400" b="1" dirty="0" smtClean="0">
                <a:latin typeface="+mj-lt"/>
              </a:rPr>
              <a:t>Progress Cont…</a:t>
            </a:r>
            <a:r>
              <a:rPr lang="en-US" sz="2400" dirty="0" smtClean="0">
                <a:latin typeface="+mj-lt"/>
              </a:rPr>
              <a:t> </a:t>
            </a:r>
            <a:r>
              <a:rPr lang="en-US" sz="2000" dirty="0" smtClean="0">
                <a:latin typeface="+mj-lt"/>
              </a:rPr>
              <a:t/>
            </a:r>
            <a:br>
              <a:rPr lang="en-US" sz="2000" dirty="0" smtClean="0">
                <a:latin typeface="+mj-lt"/>
              </a:rPr>
            </a:br>
            <a:endParaRPr lang="en-US" sz="1000" dirty="0" smtClean="0">
              <a:latin typeface="+mj-lt"/>
            </a:endParaRPr>
          </a:p>
          <a:p>
            <a:pPr lvl="0">
              <a:buFont typeface="Arial" pitchFamily="34" charset="0"/>
              <a:buChar char="•"/>
            </a:pPr>
            <a:r>
              <a:rPr lang="en-US" dirty="0" smtClean="0"/>
              <a:t>Childcare Initiative</a:t>
            </a:r>
          </a:p>
          <a:p>
            <a:pPr lvl="1">
              <a:buFont typeface="Wingdings" pitchFamily="2" charset="2"/>
              <a:buChar char="v"/>
            </a:pPr>
            <a:r>
              <a:rPr lang="en-US" sz="1400" dirty="0" smtClean="0"/>
              <a:t>Child care is being organized for Spring Commencement</a:t>
            </a:r>
          </a:p>
          <a:p>
            <a:pPr lvl="2"/>
            <a:r>
              <a:rPr lang="en-US" sz="1400" dirty="0" smtClean="0"/>
              <a:t>Targeted e-mails, portal postings, and global e-mail (ISU Today) postings will run all of next week—faculty and staff have until Friday, April 23 to confirm their interest in taking advantage of this service.</a:t>
            </a:r>
          </a:p>
          <a:p>
            <a:pPr lvl="1">
              <a:buFont typeface="Wingdings" pitchFamily="2" charset="2"/>
              <a:buChar char="v"/>
            </a:pPr>
            <a:r>
              <a:rPr lang="en-US" sz="1400" dirty="0" smtClean="0"/>
              <a:t>Discussions with the ISU Foundation have occurred concerning the role the Foundation might play in the </a:t>
            </a:r>
            <a:br>
              <a:rPr lang="en-US" sz="1400" dirty="0" smtClean="0"/>
            </a:br>
            <a:r>
              <a:rPr lang="en-US" sz="1400" dirty="0" smtClean="0"/>
              <a:t>    establishment of a state of the art child care center</a:t>
            </a:r>
          </a:p>
          <a:p>
            <a:pPr lvl="1">
              <a:buFont typeface="Wingdings" pitchFamily="2" charset="2"/>
              <a:buChar char="v"/>
            </a:pPr>
            <a:r>
              <a:rPr lang="en-US" sz="1400" dirty="0" smtClean="0"/>
              <a:t>A meeting in the near future has been scheduled to rough out an initial time line for implementation of a new </a:t>
            </a:r>
            <a:br>
              <a:rPr lang="en-US" sz="1400" dirty="0" smtClean="0"/>
            </a:br>
            <a:r>
              <a:rPr lang="en-US" sz="1400" dirty="0" smtClean="0"/>
              <a:t>    child care facility.</a:t>
            </a:r>
          </a:p>
          <a:p>
            <a:pPr lvl="1">
              <a:buFont typeface="Wingdings" pitchFamily="2" charset="2"/>
              <a:buChar char="v"/>
            </a:pPr>
            <a:r>
              <a:rPr lang="en-US" sz="1400" dirty="0" smtClean="0"/>
              <a:t>A request to the space committee has been made for a room for parents to be utilized until the “new” child </a:t>
            </a:r>
            <a:br>
              <a:rPr lang="en-US" sz="1400" dirty="0" smtClean="0"/>
            </a:br>
            <a:r>
              <a:rPr lang="en-US" sz="1400" dirty="0" smtClean="0"/>
              <a:t>    care center is in operation. </a:t>
            </a:r>
          </a:p>
          <a:p>
            <a:pPr lvl="1">
              <a:buFont typeface="Wingdings" pitchFamily="2" charset="2"/>
              <a:buChar char="v"/>
            </a:pPr>
            <a:r>
              <a:rPr lang="en-US" sz="1400" dirty="0" smtClean="0"/>
              <a:t>A request to the Foundation has been made for monies to purchase items needed for the parent room </a:t>
            </a:r>
            <a:br>
              <a:rPr lang="en-US" sz="1400" dirty="0" smtClean="0"/>
            </a:br>
            <a:r>
              <a:rPr lang="en-US" sz="1400" dirty="0" smtClean="0"/>
              <a:t>    (microwave, refrigerator, port-a-crib, etc.)</a:t>
            </a:r>
          </a:p>
          <a:p>
            <a:r>
              <a:rPr lang="en-US" sz="1400" dirty="0" smtClean="0"/>
              <a:t> </a:t>
            </a:r>
          </a:p>
          <a:p>
            <a:pPr lvl="0">
              <a:buFont typeface="Arial" pitchFamily="34" charset="0"/>
              <a:buChar char="•"/>
            </a:pPr>
            <a:r>
              <a:rPr lang="en-US" dirty="0" smtClean="0"/>
              <a:t>Exit of Interview—Staff</a:t>
            </a:r>
          </a:p>
          <a:p>
            <a:pPr lvl="1"/>
            <a:r>
              <a:rPr lang="en-US" sz="1400" dirty="0" smtClean="0"/>
              <a:t>A survey to be given to staff leaving the university (of their own accord) has been drafted</a:t>
            </a:r>
          </a:p>
          <a:p>
            <a:r>
              <a:rPr lang="en-US" dirty="0" smtClean="0"/>
              <a:t> </a:t>
            </a:r>
            <a:endParaRPr lang="en-US" sz="2000" dirty="0" smtClean="0">
              <a:latin typeface="+mj-l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6013</TotalTime>
  <Words>446</Words>
  <Application>Microsoft Office PowerPoint</Application>
  <PresentationFormat>On-screen Show (4:3)</PresentationFormat>
  <Paragraphs>221</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14_Office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Indiana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 Goal 6 Stakeholders Conference Presentation</dc:title>
  <dc:creator>user</dc:creator>
  <cp:keywords>strategic plan; recruit and retain great faculty and staff</cp:keywords>
  <cp:lastModifiedBy>Kunal Bajpai</cp:lastModifiedBy>
  <cp:revision>513</cp:revision>
  <dcterms:created xsi:type="dcterms:W3CDTF">2008-09-03T09:34:29Z</dcterms:created>
  <dcterms:modified xsi:type="dcterms:W3CDTF">2011-03-24T19:31:18Z</dcterms:modified>
</cp:coreProperties>
</file>