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Default Extension="sldx" ContentType="application/vnd.openxmlformats-officedocument.presentationml.slide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8"/>
  </p:notesMasterIdLst>
  <p:handoutMasterIdLst>
    <p:handoutMasterId r:id="rId9"/>
  </p:handoutMasterIdLst>
  <p:sldIdLst>
    <p:sldId id="458" r:id="rId2"/>
    <p:sldId id="460" r:id="rId3"/>
    <p:sldId id="409" r:id="rId4"/>
    <p:sldId id="461" r:id="rId5"/>
    <p:sldId id="462" r:id="rId6"/>
    <p:sldId id="463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9C"/>
    <a:srgbClr val="3366FF"/>
    <a:srgbClr val="1065E2"/>
    <a:srgbClr val="0F5BCB"/>
    <a:srgbClr val="DFAA27"/>
    <a:srgbClr val="A2D668"/>
    <a:srgbClr val="0000CC"/>
    <a:srgbClr val="0033CC"/>
    <a:srgbClr val="223A58"/>
    <a:srgbClr val="271A8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6" autoAdjust="0"/>
    <p:restoredTop sz="70102" autoAdjust="0"/>
  </p:normalViewPr>
  <p:slideViewPr>
    <p:cSldViewPr>
      <p:cViewPr varScale="1">
        <p:scale>
          <a:sx n="76" d="100"/>
          <a:sy n="76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264"/>
    </p:cViewPr>
  </p:sorterViewPr>
  <p:notesViewPr>
    <p:cSldViewPr>
      <p:cViewPr varScale="1">
        <p:scale>
          <a:sx n="67" d="100"/>
          <a:sy n="67" d="100"/>
        </p:scale>
        <p:origin x="-2202" y="-108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BF42AE4F-E4DC-418F-9109-67191A9FA07D}" type="datetimeFigureOut">
              <a:rPr lang="en-US" smtClean="0"/>
              <a:pPr/>
              <a:t>11/16/2011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D147F2EC-B7C8-4DC2-96AB-D70DCB41E8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2249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FCAC45DE-260D-40A4-B6BB-97393EAF39BD}" type="datetimeFigureOut">
              <a:rPr lang="en-US" smtClean="0"/>
              <a:pPr/>
              <a:t>11/16/2011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33" tIns="45717" rIns="91433" bIns="4571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77F8F1CE-3D5D-40F4-A740-2573B21D4F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19349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8BC20-E0BC-4269-8E19-E284F867C52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11/16/2011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46E33-75D6-443A-8888-B582B464701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0DA4F1-D0C4-4DE0-B1B6-CBF518E6D81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11/16/2011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5D1F75-B864-48E3-AD03-3FEF8280853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PowerPoint_Slide1.sldx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1" descr="campus1.jpg"/>
          <p:cNvPicPr>
            <a:picLocks noChangeAspect="1"/>
          </p:cNvPicPr>
          <p:nvPr/>
        </p:nvPicPr>
        <p:blipFill>
          <a:blip r:embed="rId3" cstate="print"/>
          <a:srcRect t="9454"/>
          <a:stretch>
            <a:fillRect/>
          </a:stretch>
        </p:blipFill>
        <p:spPr bwMode="auto">
          <a:xfrm>
            <a:off x="4572000" y="1"/>
            <a:ext cx="4572000" cy="2919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b="1788"/>
          <a:stretch>
            <a:fillRect/>
          </a:stretch>
        </p:blipFill>
        <p:spPr bwMode="auto">
          <a:xfrm>
            <a:off x="0" y="0"/>
            <a:ext cx="449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Connector 10"/>
          <p:cNvCxnSpPr/>
          <p:nvPr/>
        </p:nvCxnSpPr>
        <p:spPr>
          <a:xfrm rot="5400000">
            <a:off x="1066800" y="3429000"/>
            <a:ext cx="6858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ISU_logo.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01" y="6019801"/>
            <a:ext cx="1957203" cy="59042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90800" y="2895601"/>
            <a:ext cx="65532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solidFill>
              <a:schemeClr val="bg1"/>
            </a:solidFill>
          </a:ln>
        </p:spPr>
        <p:txBody>
          <a:bodyPr wrap="square" lIns="0" tIns="91440" rIns="0" bIns="182880" rtlCol="0" anchor="ctr" anchorCtr="1">
            <a:noAutofit/>
          </a:bodyPr>
          <a:lstStyle/>
          <a:p>
            <a:pPr algn="ctr"/>
            <a:r>
              <a:rPr lang="en-US" sz="6000" i="1" spc="-90" dirty="0" smtClean="0">
                <a:solidFill>
                  <a:prstClr val="white"/>
                </a:solidFill>
                <a:latin typeface="Garamond" pitchFamily="18" charset="0"/>
              </a:rPr>
              <a:t>The </a:t>
            </a:r>
            <a:r>
              <a:rPr lang="en-US" sz="6000" i="1" spc="-250" dirty="0" smtClean="0">
                <a:solidFill>
                  <a:prstClr val="white"/>
                </a:solidFill>
                <a:latin typeface="Garamond" pitchFamily="18" charset="0"/>
              </a:rPr>
              <a:t>Pa</a:t>
            </a:r>
            <a:r>
              <a:rPr lang="en-US" sz="6000" i="1" spc="-90" dirty="0" smtClean="0">
                <a:solidFill>
                  <a:prstClr val="white"/>
                </a:solidFill>
                <a:latin typeface="Garamond" pitchFamily="18" charset="0"/>
              </a:rPr>
              <a:t>thway to </a:t>
            </a:r>
            <a:r>
              <a:rPr lang="en-US" sz="6000" i="1" spc="-400" dirty="0" smtClean="0">
                <a:solidFill>
                  <a:prstClr val="white"/>
                </a:solidFill>
                <a:latin typeface="Garamond" pitchFamily="18" charset="0"/>
              </a:rPr>
              <a:t>Su</a:t>
            </a:r>
            <a:r>
              <a:rPr lang="en-US" sz="6000" i="1" spc="-90" dirty="0" smtClean="0">
                <a:solidFill>
                  <a:prstClr val="white"/>
                </a:solidFill>
                <a:latin typeface="Garamond" pitchFamily="18" charset="0"/>
              </a:rPr>
              <a:t>ccess</a:t>
            </a:r>
            <a:endParaRPr lang="en-US" sz="6000" i="1" spc="-90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8200" y="4572000"/>
            <a:ext cx="449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Strengthen Engagement of Alumni in the Life of the University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648200" y="3962400"/>
            <a:ext cx="4495800" cy="508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Goal 5 – Initiative 2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62400" y="1066800"/>
            <a:ext cx="5029200" cy="508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Introduction &amp; Purpose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114800" y="1752600"/>
            <a:ext cx="5029200" cy="4196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The ISU Alumni Association:</a:t>
            </a:r>
          </a:p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   </a:t>
            </a: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  Central organization </a:t>
            </a:r>
          </a:p>
          <a:p>
            <a:pPr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    connecting all alumni to </a:t>
            </a:r>
          </a:p>
          <a:p>
            <a:pPr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    the University.</a:t>
            </a:r>
          </a:p>
          <a:p>
            <a:pPr>
              <a:lnSpc>
                <a:spcPts val="3200"/>
              </a:lnSpc>
            </a:pPr>
            <a:endParaRPr lang="en-US" sz="3200" b="1" dirty="0" smtClean="0">
              <a:solidFill>
                <a:srgbClr val="00539C"/>
              </a:solidFill>
              <a:latin typeface="+mj-lt"/>
            </a:endParaRP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   Raise awareness</a:t>
            </a:r>
          </a:p>
          <a:p>
            <a:pPr>
              <a:lnSpc>
                <a:spcPts val="3200"/>
              </a:lnSpc>
            </a:pPr>
            <a:endParaRPr lang="en-US" sz="3200" b="1" dirty="0" smtClean="0">
              <a:solidFill>
                <a:srgbClr val="00539C"/>
              </a:solidFill>
              <a:latin typeface="+mj-lt"/>
            </a:endParaRP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  “Friend raising” to</a:t>
            </a:r>
          </a:p>
          <a:p>
            <a:pPr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     Fundraising </a:t>
            </a:r>
            <a:endParaRPr lang="en-US" sz="2400" dirty="0"/>
          </a:p>
        </p:txBody>
      </p:sp>
      <p:pic>
        <p:nvPicPr>
          <p:cNvPr id="11265" name="Picture 2" descr="cid:image001.jpg@01CC1475.3A03D2C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990600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 descr="\\Dc01\MyDocsRedirected\jlewellyn\My Documents\My Documents\Photos\alumn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4038600"/>
            <a:ext cx="2362200" cy="265355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143000"/>
            <a:ext cx="8382000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Methods</a:t>
            </a:r>
          </a:p>
          <a:p>
            <a:pPr>
              <a:lnSpc>
                <a:spcPts val="3200"/>
              </a:lnSpc>
            </a:pPr>
            <a:endParaRPr lang="en-US" sz="3200" b="1" dirty="0" smtClean="0">
              <a:solidFill>
                <a:srgbClr val="00539C"/>
              </a:solidFill>
              <a:latin typeface="+mj-lt"/>
            </a:endParaRPr>
          </a:p>
          <a:p>
            <a:pPr>
              <a:lnSpc>
                <a:spcPts val="3200"/>
              </a:lnSpc>
            </a:pPr>
            <a:endParaRPr lang="en-US" sz="3200" b="1" dirty="0" smtClean="0">
              <a:solidFill>
                <a:srgbClr val="00539C"/>
              </a:solidFill>
              <a:latin typeface="+mj-lt"/>
            </a:endParaRPr>
          </a:p>
          <a:p>
            <a:pPr>
              <a:lnSpc>
                <a:spcPts val="3200"/>
              </a:lnSpc>
            </a:pPr>
            <a:endParaRPr lang="en-US" sz="2400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228600" y="1524000"/>
          <a:ext cx="6553200" cy="4656389"/>
        </p:xfrm>
        <a:graphic>
          <a:graphicData uri="http://schemas.openxmlformats.org/presentationml/2006/ole">
            <p:oleObj spid="_x0000_s9219" name="Slide" r:id="rId4" imgW="2032847" imgH="1523865" progId="PowerPoint.Slide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143000"/>
            <a:ext cx="5029200" cy="508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Benchmarks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600200"/>
            <a:ext cx="8305800" cy="5427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2400" b="1" u="sng" dirty="0" smtClean="0"/>
              <a:t>Categories of Engagement</a:t>
            </a:r>
            <a:r>
              <a:rPr lang="en-US" sz="2400" dirty="0" smtClean="0"/>
              <a:t>		</a:t>
            </a:r>
            <a:r>
              <a:rPr lang="en-US" sz="2400" b="1" u="sng" dirty="0" smtClean="0"/>
              <a:t>Fall </a:t>
            </a:r>
            <a:r>
              <a:rPr lang="en-US" sz="2400" b="1" u="sng" dirty="0" smtClean="0"/>
              <a:t>2010</a:t>
            </a:r>
            <a:r>
              <a:rPr lang="en-US" sz="2400" dirty="0" smtClean="0"/>
              <a:t>	</a:t>
            </a:r>
            <a:r>
              <a:rPr lang="en-US" sz="2400" b="1" u="sng" dirty="0" smtClean="0"/>
              <a:t>Fall 2011</a:t>
            </a:r>
            <a:endParaRPr lang="en-US" sz="2400" b="1" u="sng" dirty="0" smtClean="0"/>
          </a:p>
          <a:p>
            <a:pPr>
              <a:lnSpc>
                <a:spcPts val="3200"/>
              </a:lnSpc>
            </a:pPr>
            <a:r>
              <a:rPr lang="en-US" sz="2400" dirty="0" smtClean="0"/>
              <a:t>Donor Affinity				</a:t>
            </a:r>
            <a:r>
              <a:rPr lang="en-US" sz="2400" dirty="0" smtClean="0"/>
              <a:t>696</a:t>
            </a:r>
            <a:r>
              <a:rPr lang="en-US" sz="2400" dirty="0" smtClean="0"/>
              <a:t>		</a:t>
            </a:r>
            <a:r>
              <a:rPr lang="en-US" sz="2400" dirty="0" smtClean="0"/>
              <a:t>1056</a:t>
            </a:r>
            <a:endParaRPr lang="en-US" sz="2400" dirty="0" smtClean="0"/>
          </a:p>
          <a:p>
            <a:pPr>
              <a:lnSpc>
                <a:spcPts val="3200"/>
              </a:lnSpc>
            </a:pPr>
            <a:r>
              <a:rPr lang="en-US" sz="2400" dirty="0" smtClean="0"/>
              <a:t>License Plate Affinity			919		</a:t>
            </a:r>
            <a:r>
              <a:rPr lang="en-US" sz="2400" dirty="0" smtClean="0"/>
              <a:t>172</a:t>
            </a:r>
            <a:endParaRPr lang="en-US" sz="2400" dirty="0" smtClean="0"/>
          </a:p>
          <a:p>
            <a:pPr>
              <a:lnSpc>
                <a:spcPts val="3200"/>
              </a:lnSpc>
            </a:pPr>
            <a:r>
              <a:rPr lang="en-US" sz="2400" dirty="0" smtClean="0"/>
              <a:t>Volunteer Affinity			171		170</a:t>
            </a:r>
          </a:p>
          <a:p>
            <a:pPr>
              <a:lnSpc>
                <a:spcPts val="3200"/>
              </a:lnSpc>
            </a:pPr>
            <a:r>
              <a:rPr lang="en-US" sz="2400" dirty="0" smtClean="0"/>
              <a:t>Membership Affinity			96,210		96,110</a:t>
            </a:r>
          </a:p>
          <a:p>
            <a:pPr>
              <a:lnSpc>
                <a:spcPts val="3200"/>
              </a:lnSpc>
            </a:pPr>
            <a:r>
              <a:rPr lang="en-US" sz="2400" dirty="0" smtClean="0"/>
              <a:t>Event Affinity				83		787</a:t>
            </a:r>
          </a:p>
          <a:p>
            <a:pPr>
              <a:lnSpc>
                <a:spcPts val="3200"/>
              </a:lnSpc>
            </a:pPr>
            <a:r>
              <a:rPr lang="en-US" sz="2400" dirty="0" smtClean="0"/>
              <a:t>Social Network Affinity		NDA		1767</a:t>
            </a:r>
          </a:p>
          <a:p>
            <a:pPr>
              <a:lnSpc>
                <a:spcPts val="3200"/>
              </a:lnSpc>
            </a:pPr>
            <a:r>
              <a:rPr lang="en-US" sz="2400" dirty="0" smtClean="0"/>
              <a:t>**E-Communication </a:t>
            </a:r>
            <a:r>
              <a:rPr lang="en-US" sz="2400" dirty="0" smtClean="0"/>
              <a:t>Affinity		NDA		101</a:t>
            </a:r>
          </a:p>
          <a:p>
            <a:pPr>
              <a:lnSpc>
                <a:spcPts val="3200"/>
              </a:lnSpc>
            </a:pPr>
            <a:r>
              <a:rPr lang="en-US" sz="2400" dirty="0" smtClean="0"/>
              <a:t>Affinity Programs			1200		</a:t>
            </a:r>
            <a:r>
              <a:rPr lang="en-US" sz="2400" dirty="0" smtClean="0"/>
              <a:t>648</a:t>
            </a:r>
            <a:r>
              <a:rPr lang="en-US" sz="2400" dirty="0" smtClean="0"/>
              <a:t>	</a:t>
            </a:r>
          </a:p>
          <a:p>
            <a:pPr>
              <a:lnSpc>
                <a:spcPts val="3200"/>
              </a:lnSpc>
            </a:pPr>
            <a:r>
              <a:rPr lang="en-US" sz="1600" b="1" dirty="0" smtClean="0"/>
              <a:t>*Total number of </a:t>
            </a:r>
            <a:r>
              <a:rPr lang="en-US" sz="1600" b="1" dirty="0" smtClean="0"/>
              <a:t>“engaged” alumni</a:t>
            </a:r>
            <a:r>
              <a:rPr lang="en-US" sz="1600" dirty="0" smtClean="0"/>
              <a:t>	</a:t>
            </a:r>
            <a:r>
              <a:rPr lang="en-US" sz="2400" dirty="0" smtClean="0"/>
              <a:t>	159		1722</a:t>
            </a:r>
          </a:p>
          <a:p>
            <a:pPr>
              <a:lnSpc>
                <a:spcPts val="3200"/>
              </a:lnSpc>
            </a:pPr>
            <a:r>
              <a:rPr lang="en-US" sz="2400" b="1" i="1" dirty="0" smtClean="0"/>
              <a:t>*Alumni engaged in three or more of the above </a:t>
            </a:r>
            <a:r>
              <a:rPr lang="en-US" sz="2400" b="1" i="1" dirty="0" smtClean="0"/>
              <a:t>categories</a:t>
            </a:r>
          </a:p>
          <a:p>
            <a:pPr>
              <a:lnSpc>
                <a:spcPts val="3200"/>
              </a:lnSpc>
            </a:pPr>
            <a:r>
              <a:rPr lang="en-US" sz="2400" b="1" i="1" dirty="0" smtClean="0"/>
              <a:t>** New measurement of engagement</a:t>
            </a:r>
            <a:endParaRPr lang="en-US" sz="2400" b="1" i="1" dirty="0" smtClean="0"/>
          </a:p>
          <a:p>
            <a:pPr>
              <a:lnSpc>
                <a:spcPts val="3200"/>
              </a:lnSpc>
            </a:pP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914401"/>
            <a:ext cx="7391400" cy="5943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Discussion</a:t>
            </a:r>
          </a:p>
          <a:p>
            <a:pPr>
              <a:lnSpc>
                <a:spcPts val="3200"/>
              </a:lnSpc>
            </a:pPr>
            <a:endParaRPr lang="en-US" sz="800" b="1" dirty="0" smtClean="0">
              <a:solidFill>
                <a:srgbClr val="00539C"/>
              </a:solidFill>
              <a:latin typeface="+mj-lt"/>
            </a:endParaRP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 Assertive Alumni Board</a:t>
            </a:r>
          </a:p>
          <a:p>
            <a:pPr>
              <a:lnSpc>
                <a:spcPts val="3200"/>
              </a:lnSpc>
            </a:pPr>
            <a:endParaRPr lang="en-US" sz="3200" b="1" dirty="0" smtClean="0">
              <a:solidFill>
                <a:srgbClr val="00539C"/>
              </a:solidFill>
              <a:latin typeface="+mj-lt"/>
            </a:endParaRP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 Committees formed</a:t>
            </a:r>
          </a:p>
          <a:p>
            <a:pPr>
              <a:lnSpc>
                <a:spcPts val="3200"/>
              </a:lnSpc>
            </a:pPr>
            <a:endParaRPr lang="en-US" sz="3200" b="1" dirty="0" smtClean="0">
              <a:solidFill>
                <a:srgbClr val="00539C"/>
              </a:solidFill>
              <a:latin typeface="+mj-lt"/>
            </a:endParaRP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 Measure engagement level</a:t>
            </a:r>
          </a:p>
          <a:p>
            <a:pPr>
              <a:lnSpc>
                <a:spcPts val="3200"/>
              </a:lnSpc>
            </a:pPr>
            <a:endParaRPr lang="en-US" sz="3200" b="1" dirty="0" smtClean="0">
              <a:solidFill>
                <a:srgbClr val="00539C"/>
              </a:solidFill>
              <a:latin typeface="+mj-lt"/>
            </a:endParaRP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 Raisers Edge software</a:t>
            </a:r>
          </a:p>
          <a:p>
            <a:pPr>
              <a:lnSpc>
                <a:spcPts val="3200"/>
              </a:lnSpc>
            </a:pPr>
            <a:endParaRPr lang="en-US" sz="3200" b="1" dirty="0" smtClean="0">
              <a:solidFill>
                <a:srgbClr val="00539C"/>
              </a:solidFill>
              <a:latin typeface="+mj-lt"/>
            </a:endParaRP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 Grow Regional Alumni Associations</a:t>
            </a:r>
          </a:p>
          <a:p>
            <a:pPr>
              <a:lnSpc>
                <a:spcPts val="3200"/>
              </a:lnSpc>
            </a:pPr>
            <a:endParaRPr lang="en-US" sz="3200" b="1" dirty="0" smtClean="0">
              <a:solidFill>
                <a:srgbClr val="00539C"/>
              </a:solidFill>
              <a:latin typeface="+mj-lt"/>
            </a:endParaRP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 Construction of Alumni/Conference   </a:t>
            </a:r>
          </a:p>
          <a:p>
            <a:pPr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  Center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8288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endParaRPr lang="en-US" sz="3200" b="1" dirty="0" smtClean="0">
              <a:solidFill>
                <a:srgbClr val="00539C"/>
              </a:solidFill>
              <a:latin typeface="+mj-lt"/>
            </a:endParaRPr>
          </a:p>
          <a:p>
            <a:pPr>
              <a:lnSpc>
                <a:spcPts val="3200"/>
              </a:lnSpc>
            </a:pPr>
            <a:endParaRPr lang="en-US" sz="3200" b="1" dirty="0" smtClean="0">
              <a:solidFill>
                <a:srgbClr val="00539C"/>
              </a:solidFill>
              <a:latin typeface="+mj-lt"/>
            </a:endParaRPr>
          </a:p>
          <a:p>
            <a:pPr>
              <a:lnSpc>
                <a:spcPts val="3200"/>
              </a:lnSpc>
            </a:pP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143000"/>
            <a:ext cx="5029200" cy="508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Summary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752600"/>
            <a:ext cx="8305800" cy="4174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539C"/>
                </a:solidFill>
              </a:rPr>
              <a:t> Alumni Association board members actively  </a:t>
            </a:r>
          </a:p>
          <a:p>
            <a:pPr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</a:rPr>
              <a:t>  engaged in the strategic planning process</a:t>
            </a:r>
          </a:p>
          <a:p>
            <a:pPr>
              <a:lnSpc>
                <a:spcPts val="3200"/>
              </a:lnSpc>
            </a:pPr>
            <a:endParaRPr lang="en-US" sz="3200" b="1" dirty="0" smtClean="0">
              <a:solidFill>
                <a:srgbClr val="00539C"/>
              </a:solidFill>
            </a:endParaRP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539C"/>
                </a:solidFill>
              </a:rPr>
              <a:t> Continue to develop the Engagement Model</a:t>
            </a:r>
          </a:p>
          <a:p>
            <a:pPr>
              <a:lnSpc>
                <a:spcPts val="3200"/>
              </a:lnSpc>
            </a:pPr>
            <a:endParaRPr lang="en-US" sz="3200" b="1" dirty="0" smtClean="0">
              <a:solidFill>
                <a:srgbClr val="00539C"/>
              </a:solidFill>
            </a:endParaRP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539C"/>
                </a:solidFill>
              </a:rPr>
              <a:t> Continue to grow and develop Regional </a:t>
            </a:r>
          </a:p>
          <a:p>
            <a:pPr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</a:rPr>
              <a:t>  Alumni Associations</a:t>
            </a:r>
          </a:p>
          <a:p>
            <a:pPr>
              <a:lnSpc>
                <a:spcPts val="3200"/>
              </a:lnSpc>
            </a:pPr>
            <a:endParaRPr lang="en-US" sz="3200" b="1" dirty="0" smtClean="0">
              <a:solidFill>
                <a:srgbClr val="00539C"/>
              </a:solidFill>
            </a:endParaRP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539C"/>
                </a:solidFill>
              </a:rPr>
              <a:t> Construction of Alumni/Conference Center</a:t>
            </a: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6521</TotalTime>
  <Words>145</Words>
  <Application>Microsoft Office PowerPoint</Application>
  <PresentationFormat>On-screen Show (4:3)</PresentationFormat>
  <Paragraphs>65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14_Office Theme</vt:lpstr>
      <vt:lpstr>Slide</vt:lpstr>
      <vt:lpstr>Slide 1</vt:lpstr>
      <vt:lpstr>Slide 2</vt:lpstr>
      <vt:lpstr>Slide 3</vt:lpstr>
      <vt:lpstr>Slide 4</vt:lpstr>
      <vt:lpstr>Slide 5</vt:lpstr>
      <vt:lpstr>Slide 6</vt:lpstr>
    </vt:vector>
  </TitlesOfParts>
  <Company>Indiana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 Goal 2 Stakeholders Conference Presentation</dc:title>
  <dc:creator>user</dc:creator>
  <cp:keywords>Conference 2011, experiential learning</cp:keywords>
  <cp:lastModifiedBy>jlewellyn</cp:lastModifiedBy>
  <cp:revision>462</cp:revision>
  <dcterms:created xsi:type="dcterms:W3CDTF">2008-09-03T09:34:29Z</dcterms:created>
  <dcterms:modified xsi:type="dcterms:W3CDTF">2011-11-16T15:00:10Z</dcterms:modified>
</cp:coreProperties>
</file>