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handoutMasterIdLst>
    <p:handoutMasterId r:id="rId18"/>
  </p:handoutMasterIdLst>
  <p:sldIdLst>
    <p:sldId id="414" r:id="rId2"/>
    <p:sldId id="473" r:id="rId3"/>
    <p:sldId id="495" r:id="rId4"/>
    <p:sldId id="494" r:id="rId5"/>
    <p:sldId id="496" r:id="rId6"/>
    <p:sldId id="474" r:id="rId7"/>
    <p:sldId id="481" r:id="rId8"/>
    <p:sldId id="484" r:id="rId9"/>
    <p:sldId id="486" r:id="rId10"/>
    <p:sldId id="487" r:id="rId11"/>
    <p:sldId id="482" r:id="rId12"/>
    <p:sldId id="488" r:id="rId13"/>
    <p:sldId id="497" r:id="rId14"/>
    <p:sldId id="485" r:id="rId15"/>
    <p:sldId id="476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F5BCB"/>
    <a:srgbClr val="1065E2"/>
    <a:srgbClr val="DFAA27"/>
    <a:srgbClr val="A2D668"/>
    <a:srgbClr val="3366FF"/>
    <a:srgbClr val="0033CC"/>
    <a:srgbClr val="223A58"/>
    <a:srgbClr val="271A88"/>
    <a:srgbClr val="221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8752" autoAdjust="0"/>
  </p:normalViewPr>
  <p:slideViewPr>
    <p:cSldViewPr>
      <p:cViewPr>
        <p:scale>
          <a:sx n="80" d="100"/>
          <a:sy n="80" d="100"/>
        </p:scale>
        <p:origin x="-150" y="-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57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1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en-US" sz="1400" dirty="0"/>
          </a:p>
          <a:p>
            <a:pPr>
              <a:spcBef>
                <a:spcPct val="0"/>
              </a:spcBef>
            </a:pPr>
            <a:endParaRPr lang="en-US" sz="1400" dirty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pic>
        <p:nvPicPr>
          <p:cNvPr id="13" name="Picture 12" descr="marchonlogo.jpg"/>
          <p:cNvPicPr>
            <a:picLocks noChangeAspect="1"/>
          </p:cNvPicPr>
          <p:nvPr/>
        </p:nvPicPr>
        <p:blipFill>
          <a:blip r:embed="rId3" cstate="print"/>
          <a:srcRect r="4615" b="13463"/>
          <a:stretch>
            <a:fillRect/>
          </a:stretch>
        </p:blipFill>
        <p:spPr>
          <a:xfrm>
            <a:off x="4419600" y="4876801"/>
            <a:ext cx="4724400" cy="14169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200" y="3276601"/>
            <a:ext cx="449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Expand and diversify revenue sources to enhance the University’s ability to fulfill its teaching, research,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 and service mission.</a:t>
            </a:r>
            <a:endParaRPr lang="en-US" sz="2400" dirty="0"/>
          </a:p>
        </p:txBody>
      </p:sp>
      <p:pic>
        <p:nvPicPr>
          <p:cNvPr id="14" name="Picture 13" descr="tuttle.jpg"/>
          <p:cNvPicPr>
            <a:picLocks noChangeAspect="1"/>
          </p:cNvPicPr>
          <p:nvPr/>
        </p:nvPicPr>
        <p:blipFill>
          <a:blip r:embed="rId4" cstate="print"/>
          <a:srcRect l="5769" r="13462"/>
          <a:stretch>
            <a:fillRect/>
          </a:stretch>
        </p:blipFill>
        <p:spPr>
          <a:xfrm>
            <a:off x="4648200" y="990600"/>
            <a:ext cx="4267200" cy="35133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058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2011 Awards by Activity Type: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43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%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Public Service  </a:t>
            </a:r>
            <a:endParaRPr lang="en-US" sz="3200" b="1" dirty="0">
              <a:solidFill>
                <a:srgbClr val="00539C"/>
              </a:solidFill>
              <a:latin typeface="+mj-lt"/>
            </a:endParaRP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>
                <a:solidFill>
                  <a:srgbClr val="00539C"/>
                </a:solidFill>
                <a:latin typeface="+mj-lt"/>
              </a:rPr>
              <a:t>32%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Research 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13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%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Academic Support 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8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%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instruction 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4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%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institutional 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support</a:t>
            </a:r>
          </a:p>
          <a:p>
            <a:pPr>
              <a:lnSpc>
                <a:spcPts val="3200"/>
              </a:lnSpc>
            </a:pPr>
            <a:endParaRPr lang="en-US" sz="3200" b="1" dirty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65% included Community Engagement activities</a:t>
            </a:r>
            <a:endParaRPr lang="en-US" sz="3200" b="1" dirty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67% included Experiential Learning</a:t>
            </a:r>
          </a:p>
        </p:txBody>
      </p:sp>
    </p:spTree>
    <p:extLst>
      <p:ext uri="{BB962C8B-B14F-4D97-AF65-F5344CB8AC3E}">
        <p14:creationId xmlns:p14="http://schemas.microsoft.com/office/powerpoint/2010/main" val="1154324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91540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	Strengthen the Engagement of Alumni in the Life of the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8392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Team Members</a:t>
            </a:r>
            <a:r>
              <a:rPr lang="en-US" dirty="0" smtClean="0"/>
              <a:t>: 	Charlie DeMaio(Chair), Alumni Board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Assertive Alumni Board will be the driving force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Expansion of engaged alumni base; engaged alumni  meets 3 of 7 criteria (donor, volunteer, membership, social networks, event attendance, license plate and affinity programs)</a:t>
            </a:r>
          </a:p>
          <a:p>
            <a:pPr marL="1206500" lvl="2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Exceeded 2011 benchmark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Regional Alumni Associations (RAA) is a high priority; hiring full time employee to support;  focus on philanthropic endeavors, cultivation of future donors, and student recruitment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2012 – expansion of six RAA (Chicago, Evansville, Jasper, Wabash Valley, Indianapolis, and Northwest Indiana)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2013 (9); 2014 (12); 2015 (15)</a:t>
            </a:r>
            <a:r>
              <a:rPr lang="en-US" sz="2000" b="1" cap="small" dirty="0">
                <a:latin typeface="Garamond" pitchFamily="18" charset="0"/>
              </a:rPr>
              <a:t> </a:t>
            </a:r>
            <a:endParaRPr lang="en-US" sz="2000" b="1" cap="small" dirty="0" smtClean="0">
              <a:latin typeface="Garamond" pitchFamily="18" charset="0"/>
            </a:endParaRP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cap="small" dirty="0" smtClean="0">
                <a:solidFill>
                  <a:srgbClr val="000000"/>
                </a:solidFill>
              </a:rPr>
              <a:t>March On</a:t>
            </a:r>
            <a:r>
              <a:rPr lang="en-US" sz="2200" i="1" dirty="0" smtClean="0">
                <a:solidFill>
                  <a:srgbClr val="000000"/>
                </a:solidFill>
              </a:rPr>
              <a:t>!</a:t>
            </a:r>
            <a:r>
              <a:rPr lang="en-US" sz="2200" dirty="0" smtClean="0">
                <a:solidFill>
                  <a:srgbClr val="000000"/>
                </a:solidFill>
              </a:rPr>
              <a:t> Campaign </a:t>
            </a:r>
            <a:r>
              <a:rPr lang="en-US" sz="2200" dirty="0">
                <a:solidFill>
                  <a:srgbClr val="000000"/>
                </a:solidFill>
              </a:rPr>
              <a:t>reached and exceed goal of $85M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749300" lvl="1" indent="-457200">
              <a:buFont typeface="Arial" pitchFamily="34" charset="0"/>
              <a:buChar char="•"/>
            </a:pPr>
            <a:endParaRPr lang="en-US" sz="2200" dirty="0" smtClean="0"/>
          </a:p>
          <a:p>
            <a:pPr lvl="0"/>
            <a:endParaRPr lang="en-US" dirty="0" smtClean="0"/>
          </a:p>
          <a:p>
            <a:pPr lvl="0"/>
            <a:r>
              <a:rPr lang="en-US" sz="1700" dirty="0" smtClean="0"/>
              <a:t>		</a:t>
            </a:r>
          </a:p>
          <a:p>
            <a:pPr lvl="0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445669"/>
            <a:ext cx="87630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Cross-Cutting Initiative 2 Activities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081748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Student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Experiential Learning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Community Engagement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Faculty and Staff Success</a:t>
            </a:r>
            <a:endParaRPr lang="en-US" sz="3200" dirty="0" smtClean="0">
              <a:solidFill>
                <a:srgbClr val="00539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7816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Cross Cutting Activities: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Student Recruitment/Alumni Events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Sycamore Send-off</a:t>
            </a:r>
            <a:endParaRPr lang="en-US" sz="3200" b="1" dirty="0">
              <a:solidFill>
                <a:srgbClr val="00539C"/>
              </a:solidFill>
              <a:latin typeface="+mj-lt"/>
            </a:endParaRP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Student Internships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Barnes and Noble-Foundation Building, involvement with Downtown Terre Haute events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Community Service Projects with Regional Alumni Associations</a:t>
            </a:r>
          </a:p>
          <a:p>
            <a:pPr marL="1371600" lvl="2" indent="-457200">
              <a:lnSpc>
                <a:spcPts val="3200"/>
              </a:lnSpc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Faculty Fellows Award</a:t>
            </a:r>
          </a:p>
          <a:p>
            <a:pPr>
              <a:lnSpc>
                <a:spcPts val="3200"/>
              </a:lnSpc>
            </a:pPr>
            <a:endParaRPr lang="en-US" sz="3200" b="1" dirty="0">
              <a:solidFill>
                <a:srgbClr val="00539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4324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337211"/>
            <a:ext cx="8610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Audit Recommendations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79687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 Reconsider Initiative 1 FY14 goals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 Focus on cultivating a culture of  competitive research </a:t>
            </a:r>
            <a:endParaRPr lang="en-US" sz="1600" b="1" dirty="0">
              <a:solidFill>
                <a:srgbClr val="00539C"/>
              </a:solidFill>
              <a:latin typeface="+mj-lt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 Consider expanding the Office of Sponsored Programs’ resources and functions to support researchers throughout a grant’s entire life cycle (development through performance)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 Current athletics fundraising trajectory is appropriate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Consider a new alumni/donor campaign to expand philanthropy and reach for of realistic (but stretch) nearly 12,000 ISUF donors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 FY11 </a:t>
            </a: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transfer represents a 69% increase since 2009 and the FY14 goal of nearly $15.5 million seems reasonable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     Tuition </a:t>
            </a:r>
            <a:r>
              <a:rPr lang="en-US" sz="1600" b="1" dirty="0" smtClean="0">
                <a:solidFill>
                  <a:srgbClr val="00539C"/>
                </a:solidFill>
                <a:latin typeface="+mj-lt"/>
              </a:rPr>
              <a:t>revenue continues to increase and the FY11 goal exceeded—on pace to exceed FY14 goal</a:t>
            </a:r>
          </a:p>
        </p:txBody>
      </p:sp>
    </p:spTree>
    <p:extLst>
      <p:ext uri="{BB962C8B-B14F-4D97-AF65-F5344CB8AC3E}">
        <p14:creationId xmlns:p14="http://schemas.microsoft.com/office/powerpoint/2010/main" val="2914577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534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1642590"/>
            <a:ext cx="4495800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3505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Chair:		</a:t>
            </a:r>
            <a:r>
              <a:rPr lang="en-US" sz="2800" dirty="0" smtClean="0"/>
              <a:t>Jay Gatrell</a:t>
            </a:r>
          </a:p>
          <a:p>
            <a:r>
              <a:rPr lang="en-US" sz="2800" b="1" dirty="0" smtClean="0"/>
              <a:t>Audit Chairs:	</a:t>
            </a:r>
            <a:r>
              <a:rPr lang="en-US" sz="2800" dirty="0" smtClean="0"/>
              <a:t>Brad Sims</a:t>
            </a:r>
            <a:r>
              <a:rPr lang="en-US" sz="2800" dirty="0"/>
              <a:t> </a:t>
            </a:r>
            <a:r>
              <a:rPr lang="en-US" sz="2800" dirty="0" smtClean="0"/>
              <a:t>&amp; Brad Balch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166645"/>
              </p:ext>
            </p:extLst>
          </p:nvPr>
        </p:nvGraphicFramePr>
        <p:xfrm>
          <a:off x="685801" y="1600200"/>
          <a:ext cx="7696199" cy="2739243"/>
        </p:xfrm>
        <a:graphic>
          <a:graphicData uri="http://schemas.openxmlformats.org/drawingml/2006/table">
            <a:tbl>
              <a:tblPr/>
              <a:tblGrid>
                <a:gridCol w="3682844"/>
                <a:gridCol w="1362517"/>
                <a:gridCol w="1325419"/>
                <a:gridCol w="1325419"/>
              </a:tblGrid>
              <a:tr h="684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#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Broad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913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Gross Tuition and Fees (from financial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stmts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$68,086,839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86,096,586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$91,113,237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32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Funds transferred from ISU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Foundation in support of ISU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$8,474,455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$13,781,427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$15,417,256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86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Non-institutional revenue for athletics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$2,914,094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3,423,097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MVC 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45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MVC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Average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13,048,275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14,777,629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TBD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05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82546"/>
              </p:ext>
            </p:extLst>
          </p:nvPr>
        </p:nvGraphicFramePr>
        <p:xfrm>
          <a:off x="685800" y="1639247"/>
          <a:ext cx="7696199" cy="1789753"/>
        </p:xfrm>
        <a:graphic>
          <a:graphicData uri="http://schemas.openxmlformats.org/drawingml/2006/table">
            <a:tbl>
              <a:tblPr/>
              <a:tblGrid>
                <a:gridCol w="3682844"/>
                <a:gridCol w="1422556"/>
                <a:gridCol w="1265380"/>
                <a:gridCol w="1325419"/>
              </a:tblGrid>
              <a:tr h="4764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Goal #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 Initiative 1 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2011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2014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Grants and Contracts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Awards – Per OSP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$9,868,158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$10,248,265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$18,387,926</a:t>
                      </a:r>
                    </a:p>
                    <a:p>
                      <a:pPr algn="ctr" fontAlgn="ctr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($14,000,00)*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Indirect Awards from grants and contracts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Per OSP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$541,561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$651,207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$994,010</a:t>
                      </a:r>
                    </a:p>
                    <a:p>
                      <a:pPr algn="ctr" fontAlgn="ctr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($825,000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76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8276" y="6412468"/>
            <a:ext cx="5515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*Suggested revisions based on current funding climate nationally and observed trends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88603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19016"/>
              </p:ext>
            </p:extLst>
          </p:nvPr>
        </p:nvGraphicFramePr>
        <p:xfrm>
          <a:off x="685800" y="1857337"/>
          <a:ext cx="7696199" cy="2333663"/>
        </p:xfrm>
        <a:graphic>
          <a:graphicData uri="http://schemas.openxmlformats.org/drawingml/2006/table">
            <a:tbl>
              <a:tblPr/>
              <a:tblGrid>
                <a:gridCol w="3682844"/>
                <a:gridCol w="1362517"/>
                <a:gridCol w="1325419"/>
                <a:gridCol w="1325419"/>
              </a:tblGrid>
              <a:tr h="476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#5 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number of Donors to ISU Foundation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9,138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11,883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 of Engaged Alumni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Base started in 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4,360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5,100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 Campaign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28,784,433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$86,730,692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76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647" y="6400385"/>
            <a:ext cx="5515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*Suggested revisions based on current funding climate nationally and observed trends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35612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3716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749300" lvl="1" indent="-292100"/>
            <a:r>
              <a:rPr lang="en-US" sz="2800" dirty="0" smtClean="0">
                <a:solidFill>
                  <a:srgbClr val="000000"/>
                </a:solidFill>
              </a:rPr>
              <a:t>1.		Enhance grant and contract activity</a:t>
            </a:r>
          </a:p>
          <a:p>
            <a:pPr marL="749300" lvl="1" indent="-292100"/>
            <a:endParaRPr lang="en-US" sz="2800" dirty="0" smtClean="0">
              <a:solidFill>
                <a:srgbClr val="000000"/>
              </a:solidFill>
            </a:endParaRPr>
          </a:p>
          <a:p>
            <a:pPr marL="971550" lvl="2" indent="-514350">
              <a:buAutoNum type="arabicPeriod" startAt="2"/>
            </a:pPr>
            <a:r>
              <a:rPr lang="en-US" sz="2800" dirty="0" smtClean="0">
                <a:solidFill>
                  <a:srgbClr val="000000"/>
                </a:solidFill>
              </a:rPr>
              <a:t>Strengthen the engagement of alumni in the life of</a:t>
            </a:r>
          </a:p>
          <a:p>
            <a:pPr marL="971550" lvl="2" indent="-514350"/>
            <a:r>
              <a:rPr lang="en-US" sz="2800" dirty="0" smtClean="0">
                <a:solidFill>
                  <a:srgbClr val="000000"/>
                </a:solidFill>
              </a:rPr>
              <a:t>	the University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91540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	Enhance Grant and Contract </a:t>
            </a:r>
          </a:p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                        Activity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8392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Team Members</a:t>
            </a:r>
            <a:r>
              <a:rPr lang="en-US" dirty="0" smtClean="0"/>
              <a:t>: 	Mark Green (Chair), Dawn Underwood, Kelly Wilkinson, Jay Gatrell</a:t>
            </a:r>
          </a:p>
          <a:p>
            <a:pPr lvl="0">
              <a:tabLst>
                <a:tab pos="344488" algn="l"/>
                <a:tab pos="4462463" algn="l"/>
              </a:tabLst>
            </a:pPr>
            <a:endParaRPr lang="en-US" dirty="0" smtClean="0"/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30 stipends paid to faculty and staff for successful grant proposals with awards exceeding $25,000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Monies allocated to researchers to meet with federal program officers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Progress towards overarching goal of increasing grant revenue is slow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OSP has issued a customer satisfaction survey to full-time faculty and staff at ISU</a:t>
            </a:r>
          </a:p>
          <a:p>
            <a:pPr marL="1206500" lvl="2" indent="-457200">
              <a:buFont typeface="Arial" pitchFamily="34" charset="0"/>
              <a:buChar char="•"/>
            </a:pPr>
            <a:r>
              <a:rPr lang="en-US" sz="2200" dirty="0" smtClean="0"/>
              <a:t>results suggest that time to develop proposals is the primary challenge.</a:t>
            </a:r>
          </a:p>
          <a:p>
            <a:pPr lvl="0"/>
            <a:r>
              <a:rPr lang="en-US" sz="1700" dirty="0" smtClean="0"/>
              <a:t>		</a:t>
            </a:r>
          </a:p>
          <a:p>
            <a:pPr lvl="0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91540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	Enhance Grant and Contract </a:t>
            </a:r>
          </a:p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                        Activity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839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700" dirty="0" smtClean="0"/>
          </a:p>
          <a:p>
            <a:pPr marL="749300" lvl="1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Unbounded Possibilities (UP) proposals included plans for seeking grant and contract funding</a:t>
            </a:r>
          </a:p>
          <a:p>
            <a:pPr marL="1206500" lvl="2" indent="-457200">
              <a:buFont typeface="Arial" pitchFamily="34" charset="0"/>
              <a:buChar char="•"/>
            </a:pPr>
            <a:r>
              <a:rPr lang="en-US" sz="2200" dirty="0" smtClean="0"/>
              <a:t>Roughly 100 specific grants</a:t>
            </a:r>
            <a:r>
              <a:rPr lang="en-US" sz="2200" dirty="0"/>
              <a:t> </a:t>
            </a:r>
            <a:r>
              <a:rPr lang="en-US" sz="2200" dirty="0" smtClean="0"/>
              <a:t>in development or submitted since UP on related projects</a:t>
            </a:r>
          </a:p>
          <a:p>
            <a:pPr lvl="0"/>
            <a:r>
              <a:rPr lang="en-US" sz="1700" dirty="0" smtClean="0"/>
              <a:t>		</a:t>
            </a:r>
          </a:p>
          <a:p>
            <a:pPr lvl="0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445669"/>
            <a:ext cx="87630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Cross-Cutting Initiative 1 Activities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081748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Student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Experiential Learning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Community Engagement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Revenue Generation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Faculty and Staff Success</a:t>
            </a:r>
            <a:endParaRPr lang="en-US" sz="3200" dirty="0" smtClean="0">
              <a:solidFill>
                <a:srgbClr val="00539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6718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537</Words>
  <Application>Microsoft Office PowerPoint</Application>
  <PresentationFormat>On-screen Show (4:3)</PresentationFormat>
  <Paragraphs>166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30 (34 to be exact) days of the 11th Presidency</dc:title>
  <dc:creator>user</dc:creator>
  <cp:lastModifiedBy>jgatrell</cp:lastModifiedBy>
  <cp:revision>411</cp:revision>
  <dcterms:created xsi:type="dcterms:W3CDTF">2008-09-03T09:34:29Z</dcterms:created>
  <dcterms:modified xsi:type="dcterms:W3CDTF">2012-04-10T11:23:50Z</dcterms:modified>
</cp:coreProperties>
</file>