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handoutMasterIdLst>
    <p:handoutMasterId r:id="rId9"/>
  </p:handoutMasterIdLst>
  <p:sldIdLst>
    <p:sldId id="458" r:id="rId2"/>
    <p:sldId id="460" r:id="rId3"/>
    <p:sldId id="409" r:id="rId4"/>
    <p:sldId id="462" r:id="rId5"/>
    <p:sldId id="461" r:id="rId6"/>
    <p:sldId id="463"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539C"/>
    <a:srgbClr val="3366FF"/>
    <a:srgbClr val="0F5BCB"/>
    <a:srgbClr val="1065E2"/>
    <a:srgbClr val="DFAA27"/>
    <a:srgbClr val="A2D668"/>
    <a:srgbClr val="0033CC"/>
    <a:srgbClr val="223A58"/>
    <a:srgbClr val="271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56364" autoAdjust="0"/>
  </p:normalViewPr>
  <p:slideViewPr>
    <p:cSldViewPr>
      <p:cViewPr varScale="1">
        <p:scale>
          <a:sx n="43" d="100"/>
          <a:sy n="43" d="100"/>
        </p:scale>
        <p:origin x="-19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264"/>
    </p:cViewPr>
  </p:sorterViewPr>
  <p:notesViewPr>
    <p:cSldViewPr>
      <p:cViewPr varScale="1">
        <p:scale>
          <a:sx n="67" d="100"/>
          <a:sy n="67" d="100"/>
        </p:scale>
        <p:origin x="-220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Sheet1!$B$3</c:f>
              <c:strCache>
                <c:ptCount val="1"/>
                <c:pt idx="0">
                  <c:v>Grad SCH</c:v>
                </c:pt>
              </c:strCache>
            </c:strRef>
          </c:tx>
          <c:invertIfNegative val="0"/>
          <c:cat>
            <c:strRef>
              <c:f>Sheet1!$A$4:$A$8</c:f>
              <c:strCache>
                <c:ptCount val="5"/>
                <c:pt idx="0">
                  <c:v> CY2007</c:v>
                </c:pt>
                <c:pt idx="1">
                  <c:v>CY2008</c:v>
                </c:pt>
                <c:pt idx="2">
                  <c:v>CY2009</c:v>
                </c:pt>
                <c:pt idx="3">
                  <c:v>CY2010</c:v>
                </c:pt>
                <c:pt idx="4">
                  <c:v>CY2011</c:v>
                </c:pt>
              </c:strCache>
            </c:strRef>
          </c:cat>
          <c:val>
            <c:numRef>
              <c:f>Sheet1!$B$4:$B$8</c:f>
              <c:numCache>
                <c:formatCode>General</c:formatCode>
                <c:ptCount val="5"/>
                <c:pt idx="0">
                  <c:v>13549</c:v>
                </c:pt>
                <c:pt idx="1">
                  <c:v>14360</c:v>
                </c:pt>
                <c:pt idx="2">
                  <c:v>14433</c:v>
                </c:pt>
                <c:pt idx="3">
                  <c:v>15756</c:v>
                </c:pt>
                <c:pt idx="4">
                  <c:v>15222</c:v>
                </c:pt>
              </c:numCache>
            </c:numRef>
          </c:val>
        </c:ser>
        <c:ser>
          <c:idx val="1"/>
          <c:order val="1"/>
          <c:tx>
            <c:strRef>
              <c:f>Sheet1!$C$3</c:f>
              <c:strCache>
                <c:ptCount val="1"/>
                <c:pt idx="0">
                  <c:v>U/G SCH</c:v>
                </c:pt>
              </c:strCache>
            </c:strRef>
          </c:tx>
          <c:invertIfNegative val="0"/>
          <c:cat>
            <c:strRef>
              <c:f>Sheet1!$A$4:$A$8</c:f>
              <c:strCache>
                <c:ptCount val="5"/>
                <c:pt idx="0">
                  <c:v> CY2007</c:v>
                </c:pt>
                <c:pt idx="1">
                  <c:v>CY2008</c:v>
                </c:pt>
                <c:pt idx="2">
                  <c:v>CY2009</c:v>
                </c:pt>
                <c:pt idx="3">
                  <c:v>CY2010</c:v>
                </c:pt>
                <c:pt idx="4">
                  <c:v>CY2011</c:v>
                </c:pt>
              </c:strCache>
            </c:strRef>
          </c:cat>
          <c:val>
            <c:numRef>
              <c:f>Sheet1!$C$4:$C$8</c:f>
              <c:numCache>
                <c:formatCode>General</c:formatCode>
                <c:ptCount val="5"/>
                <c:pt idx="0">
                  <c:v>18513</c:v>
                </c:pt>
                <c:pt idx="1">
                  <c:v>21054</c:v>
                </c:pt>
                <c:pt idx="2">
                  <c:v>22677</c:v>
                </c:pt>
                <c:pt idx="3">
                  <c:v>27673</c:v>
                </c:pt>
                <c:pt idx="4">
                  <c:v>32265</c:v>
                </c:pt>
              </c:numCache>
            </c:numRef>
          </c:val>
        </c:ser>
        <c:dLbls>
          <c:showLegendKey val="0"/>
          <c:showVal val="0"/>
          <c:showCatName val="0"/>
          <c:showSerName val="0"/>
          <c:showPercent val="0"/>
          <c:showBubbleSize val="0"/>
        </c:dLbls>
        <c:gapWidth val="150"/>
        <c:shape val="box"/>
        <c:axId val="80487168"/>
        <c:axId val="80488704"/>
        <c:axId val="0"/>
      </c:bar3DChart>
      <c:catAx>
        <c:axId val="80487168"/>
        <c:scaling>
          <c:orientation val="minMax"/>
        </c:scaling>
        <c:delete val="0"/>
        <c:axPos val="b"/>
        <c:numFmt formatCode="General" sourceLinked="1"/>
        <c:majorTickMark val="out"/>
        <c:minorTickMark val="none"/>
        <c:tickLblPos val="nextTo"/>
        <c:crossAx val="80488704"/>
        <c:crosses val="autoZero"/>
        <c:auto val="1"/>
        <c:lblAlgn val="ctr"/>
        <c:lblOffset val="100"/>
        <c:noMultiLvlLbl val="0"/>
      </c:catAx>
      <c:valAx>
        <c:axId val="80488704"/>
        <c:scaling>
          <c:orientation val="minMax"/>
        </c:scaling>
        <c:delete val="0"/>
        <c:axPos val="l"/>
        <c:majorGridlines/>
        <c:numFmt formatCode="General" sourceLinked="1"/>
        <c:majorTickMark val="out"/>
        <c:minorTickMark val="none"/>
        <c:tickLblPos val="nextTo"/>
        <c:crossAx val="80487168"/>
        <c:crosses val="autoZero"/>
        <c:crossBetween val="between"/>
      </c:valAx>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A88CB9-C698-42DE-B022-9DB4E4E4176B}" type="doc">
      <dgm:prSet loTypeId="urn:microsoft.com/office/officeart/2005/8/layout/hProcess9" loCatId="process" qsTypeId="urn:microsoft.com/office/officeart/2005/8/quickstyle/3d2" qsCatId="3D" csTypeId="urn:microsoft.com/office/officeart/2005/8/colors/accent1_2" csCatId="accent1" phldr="1"/>
      <dgm:spPr/>
      <dgm:t>
        <a:bodyPr/>
        <a:lstStyle/>
        <a:p>
          <a:endParaRPr lang="en-US"/>
        </a:p>
      </dgm:t>
    </dgm:pt>
    <dgm:pt modelId="{1DB9417A-9BBB-4CAA-9FB3-77C0081B1E08}">
      <dgm:prSet custT="1"/>
      <dgm:spPr/>
      <dgm:t>
        <a:bodyPr/>
        <a:lstStyle/>
        <a:p>
          <a:pPr rtl="0"/>
          <a:r>
            <a:rPr lang="en-US" sz="2000" b="1" dirty="0" smtClean="0"/>
            <a:t>Grow enrollment w/o new buildings</a:t>
          </a:r>
          <a:endParaRPr lang="en-US" sz="2000" b="1" dirty="0"/>
        </a:p>
      </dgm:t>
    </dgm:pt>
    <dgm:pt modelId="{5DF87FC9-D7BF-4FF8-B195-F79C3D9F7475}" type="parTrans" cxnId="{FBE8BA3A-AA42-4333-888E-F3420A93E436}">
      <dgm:prSet/>
      <dgm:spPr/>
      <dgm:t>
        <a:bodyPr/>
        <a:lstStyle/>
        <a:p>
          <a:endParaRPr lang="en-US" sz="2400"/>
        </a:p>
      </dgm:t>
    </dgm:pt>
    <dgm:pt modelId="{282A8C45-69F2-455A-B688-584C0A8B2403}" type="sibTrans" cxnId="{FBE8BA3A-AA42-4333-888E-F3420A93E436}">
      <dgm:prSet/>
      <dgm:spPr/>
      <dgm:t>
        <a:bodyPr/>
        <a:lstStyle/>
        <a:p>
          <a:endParaRPr lang="en-US" sz="2400"/>
        </a:p>
      </dgm:t>
    </dgm:pt>
    <dgm:pt modelId="{64266737-9C7C-42EE-B3C3-CA65F6369E6F}">
      <dgm:prSet custT="1"/>
      <dgm:spPr/>
      <dgm:t>
        <a:bodyPr/>
        <a:lstStyle/>
        <a:p>
          <a:pPr rtl="0"/>
          <a:r>
            <a:rPr lang="en-US" sz="2000" b="1" dirty="0" smtClean="0"/>
            <a:t>Serve place-bound Hoosiers</a:t>
          </a:r>
          <a:endParaRPr lang="en-US" sz="2000" dirty="0"/>
        </a:p>
      </dgm:t>
    </dgm:pt>
    <dgm:pt modelId="{3811BD82-5D1B-43FA-BE36-3B5707C87940}" type="parTrans" cxnId="{C4F45409-0B3D-4C10-AB6C-B54ADE39A66A}">
      <dgm:prSet/>
      <dgm:spPr/>
      <dgm:t>
        <a:bodyPr/>
        <a:lstStyle/>
        <a:p>
          <a:endParaRPr lang="en-US" sz="2400"/>
        </a:p>
      </dgm:t>
    </dgm:pt>
    <dgm:pt modelId="{A2E073C2-F37D-42B7-8B85-6519B7936544}" type="sibTrans" cxnId="{C4F45409-0B3D-4C10-AB6C-B54ADE39A66A}">
      <dgm:prSet/>
      <dgm:spPr/>
      <dgm:t>
        <a:bodyPr/>
        <a:lstStyle/>
        <a:p>
          <a:endParaRPr lang="en-US" sz="2400"/>
        </a:p>
      </dgm:t>
    </dgm:pt>
    <dgm:pt modelId="{1451AF92-1189-4929-89A5-C04B6A1A4581}">
      <dgm:prSet custT="1"/>
      <dgm:spPr/>
      <dgm:t>
        <a:bodyPr/>
        <a:lstStyle/>
        <a:p>
          <a:pPr rtl="0"/>
          <a:r>
            <a:rPr lang="en-US" sz="2000" b="1" dirty="0" smtClean="0"/>
            <a:t>Provide flexibility for student success </a:t>
          </a:r>
          <a:endParaRPr lang="en-US" sz="2000" dirty="0"/>
        </a:p>
      </dgm:t>
    </dgm:pt>
    <dgm:pt modelId="{75FB7E1A-BDDD-40AA-B98A-238F1E288026}" type="parTrans" cxnId="{EB37EDF1-77F6-4AF8-B567-0D132D462C02}">
      <dgm:prSet/>
      <dgm:spPr/>
      <dgm:t>
        <a:bodyPr/>
        <a:lstStyle/>
        <a:p>
          <a:endParaRPr lang="en-US" sz="2400"/>
        </a:p>
      </dgm:t>
    </dgm:pt>
    <dgm:pt modelId="{ECCBD9A5-8E48-400B-982D-9F2664A836EA}" type="sibTrans" cxnId="{EB37EDF1-77F6-4AF8-B567-0D132D462C02}">
      <dgm:prSet/>
      <dgm:spPr/>
      <dgm:t>
        <a:bodyPr/>
        <a:lstStyle/>
        <a:p>
          <a:endParaRPr lang="en-US" sz="2400"/>
        </a:p>
      </dgm:t>
    </dgm:pt>
    <dgm:pt modelId="{03ECA247-BF41-4F7B-B383-FB977A991E8D}">
      <dgm:prSet custT="1"/>
      <dgm:spPr/>
      <dgm:t>
        <a:bodyPr/>
        <a:lstStyle/>
        <a:p>
          <a:pPr rtl="0"/>
          <a:r>
            <a:rPr lang="en-US" sz="2000" b="1" dirty="0" smtClean="0"/>
            <a:t>Respond to the market place</a:t>
          </a:r>
          <a:endParaRPr lang="en-US" sz="2000" dirty="0"/>
        </a:p>
      </dgm:t>
    </dgm:pt>
    <dgm:pt modelId="{18A8E0C2-CE1D-45A1-B045-2F8C5B8C8C8B}" type="parTrans" cxnId="{43088CE9-AF57-4917-BEFF-C42C8FCF11E9}">
      <dgm:prSet/>
      <dgm:spPr/>
      <dgm:t>
        <a:bodyPr/>
        <a:lstStyle/>
        <a:p>
          <a:endParaRPr lang="en-US" sz="2400"/>
        </a:p>
      </dgm:t>
    </dgm:pt>
    <dgm:pt modelId="{BC8640DD-0789-42B2-8627-288344A8B9A7}" type="sibTrans" cxnId="{43088CE9-AF57-4917-BEFF-C42C8FCF11E9}">
      <dgm:prSet/>
      <dgm:spPr/>
      <dgm:t>
        <a:bodyPr/>
        <a:lstStyle/>
        <a:p>
          <a:endParaRPr lang="en-US" sz="2400"/>
        </a:p>
      </dgm:t>
    </dgm:pt>
    <dgm:pt modelId="{E44324E6-3334-4E8A-8D19-8355148DDF33}">
      <dgm:prSet custT="1"/>
      <dgm:spPr/>
      <dgm:t>
        <a:bodyPr/>
        <a:lstStyle/>
        <a:p>
          <a:pPr rtl="0"/>
          <a:r>
            <a:rPr lang="en-US" sz="2000" b="1" dirty="0" smtClean="0"/>
            <a:t>Expand reach of programs of distinction</a:t>
          </a:r>
          <a:endParaRPr lang="en-US" sz="2000" dirty="0"/>
        </a:p>
      </dgm:t>
    </dgm:pt>
    <dgm:pt modelId="{016DCA68-32A0-4F05-A4CC-A31A0FC9237B}" type="parTrans" cxnId="{0BEB4450-DEF0-4227-954F-925E775B533C}">
      <dgm:prSet/>
      <dgm:spPr/>
      <dgm:t>
        <a:bodyPr/>
        <a:lstStyle/>
        <a:p>
          <a:endParaRPr lang="en-US" sz="2400"/>
        </a:p>
      </dgm:t>
    </dgm:pt>
    <dgm:pt modelId="{951C7767-14BD-448C-871A-645F195BEF0D}" type="sibTrans" cxnId="{0BEB4450-DEF0-4227-954F-925E775B533C}">
      <dgm:prSet/>
      <dgm:spPr/>
      <dgm:t>
        <a:bodyPr/>
        <a:lstStyle/>
        <a:p>
          <a:endParaRPr lang="en-US" sz="2400"/>
        </a:p>
      </dgm:t>
    </dgm:pt>
    <dgm:pt modelId="{33972D8D-78F8-4727-BCE1-FCFD6530999E}" type="pres">
      <dgm:prSet presAssocID="{8EA88CB9-C698-42DE-B022-9DB4E4E4176B}" presName="CompostProcess" presStyleCnt="0">
        <dgm:presLayoutVars>
          <dgm:dir/>
          <dgm:resizeHandles val="exact"/>
        </dgm:presLayoutVars>
      </dgm:prSet>
      <dgm:spPr/>
      <dgm:t>
        <a:bodyPr/>
        <a:lstStyle/>
        <a:p>
          <a:endParaRPr lang="en-US"/>
        </a:p>
      </dgm:t>
    </dgm:pt>
    <dgm:pt modelId="{7F34AE04-95EB-4721-998B-FD7EEFACB2A7}" type="pres">
      <dgm:prSet presAssocID="{8EA88CB9-C698-42DE-B022-9DB4E4E4176B}" presName="arrow" presStyleLbl="bgShp" presStyleIdx="0" presStyleCnt="1" custLinFactNeighborX="1232"/>
      <dgm:spPr/>
      <dgm:t>
        <a:bodyPr/>
        <a:lstStyle/>
        <a:p>
          <a:endParaRPr lang="en-US"/>
        </a:p>
      </dgm:t>
    </dgm:pt>
    <dgm:pt modelId="{A151359C-DF47-4F68-AEA9-C19722C0DCF6}" type="pres">
      <dgm:prSet presAssocID="{8EA88CB9-C698-42DE-B022-9DB4E4E4176B}" presName="linearProcess" presStyleCnt="0"/>
      <dgm:spPr/>
      <dgm:t>
        <a:bodyPr/>
        <a:lstStyle/>
        <a:p>
          <a:endParaRPr lang="en-US"/>
        </a:p>
      </dgm:t>
    </dgm:pt>
    <dgm:pt modelId="{B0EF77FB-432F-4E95-8B4E-853A205EDC37}" type="pres">
      <dgm:prSet presAssocID="{1DB9417A-9BBB-4CAA-9FB3-77C0081B1E08}" presName="textNode" presStyleLbl="node1" presStyleIdx="0" presStyleCnt="5" custScaleY="172206">
        <dgm:presLayoutVars>
          <dgm:bulletEnabled val="1"/>
        </dgm:presLayoutVars>
      </dgm:prSet>
      <dgm:spPr/>
      <dgm:t>
        <a:bodyPr/>
        <a:lstStyle/>
        <a:p>
          <a:endParaRPr lang="en-US"/>
        </a:p>
      </dgm:t>
    </dgm:pt>
    <dgm:pt modelId="{FF5A0718-FE63-4793-A76D-0EB7DB36FDA8}" type="pres">
      <dgm:prSet presAssocID="{282A8C45-69F2-455A-B688-584C0A8B2403}" presName="sibTrans" presStyleCnt="0"/>
      <dgm:spPr/>
      <dgm:t>
        <a:bodyPr/>
        <a:lstStyle/>
        <a:p>
          <a:endParaRPr lang="en-US"/>
        </a:p>
      </dgm:t>
    </dgm:pt>
    <dgm:pt modelId="{9B1CD82B-926E-4297-B19F-458E46873F3C}" type="pres">
      <dgm:prSet presAssocID="{64266737-9C7C-42EE-B3C3-CA65F6369E6F}" presName="textNode" presStyleLbl="node1" presStyleIdx="1" presStyleCnt="5" custScaleY="172206">
        <dgm:presLayoutVars>
          <dgm:bulletEnabled val="1"/>
        </dgm:presLayoutVars>
      </dgm:prSet>
      <dgm:spPr/>
      <dgm:t>
        <a:bodyPr/>
        <a:lstStyle/>
        <a:p>
          <a:endParaRPr lang="en-US"/>
        </a:p>
      </dgm:t>
    </dgm:pt>
    <dgm:pt modelId="{CBA88C01-6836-4CB4-8255-AB01346CDC4F}" type="pres">
      <dgm:prSet presAssocID="{A2E073C2-F37D-42B7-8B85-6519B7936544}" presName="sibTrans" presStyleCnt="0"/>
      <dgm:spPr/>
      <dgm:t>
        <a:bodyPr/>
        <a:lstStyle/>
        <a:p>
          <a:endParaRPr lang="en-US"/>
        </a:p>
      </dgm:t>
    </dgm:pt>
    <dgm:pt modelId="{0BB9360F-7E0F-403D-B3E0-9319B73E1B98}" type="pres">
      <dgm:prSet presAssocID="{1451AF92-1189-4929-89A5-C04B6A1A4581}" presName="textNode" presStyleLbl="node1" presStyleIdx="2" presStyleCnt="5" custScaleY="164903">
        <dgm:presLayoutVars>
          <dgm:bulletEnabled val="1"/>
        </dgm:presLayoutVars>
      </dgm:prSet>
      <dgm:spPr/>
      <dgm:t>
        <a:bodyPr/>
        <a:lstStyle/>
        <a:p>
          <a:endParaRPr lang="en-US"/>
        </a:p>
      </dgm:t>
    </dgm:pt>
    <dgm:pt modelId="{3712C540-3305-42E9-B0FF-B03778F7AF7B}" type="pres">
      <dgm:prSet presAssocID="{ECCBD9A5-8E48-400B-982D-9F2664A836EA}" presName="sibTrans" presStyleCnt="0"/>
      <dgm:spPr/>
      <dgm:t>
        <a:bodyPr/>
        <a:lstStyle/>
        <a:p>
          <a:endParaRPr lang="en-US"/>
        </a:p>
      </dgm:t>
    </dgm:pt>
    <dgm:pt modelId="{2E86FA44-9BDB-48B3-9D7A-9B7AA6F98364}" type="pres">
      <dgm:prSet presAssocID="{03ECA247-BF41-4F7B-B383-FB977A991E8D}" presName="textNode" presStyleLbl="node1" presStyleIdx="3" presStyleCnt="5" custScaleY="172206">
        <dgm:presLayoutVars>
          <dgm:bulletEnabled val="1"/>
        </dgm:presLayoutVars>
      </dgm:prSet>
      <dgm:spPr/>
      <dgm:t>
        <a:bodyPr/>
        <a:lstStyle/>
        <a:p>
          <a:endParaRPr lang="en-US"/>
        </a:p>
      </dgm:t>
    </dgm:pt>
    <dgm:pt modelId="{2AFBC160-BB1C-45A2-8869-4C018EB1497E}" type="pres">
      <dgm:prSet presAssocID="{BC8640DD-0789-42B2-8627-288344A8B9A7}" presName="sibTrans" presStyleCnt="0"/>
      <dgm:spPr/>
      <dgm:t>
        <a:bodyPr/>
        <a:lstStyle/>
        <a:p>
          <a:endParaRPr lang="en-US"/>
        </a:p>
      </dgm:t>
    </dgm:pt>
    <dgm:pt modelId="{09BAFF4F-6895-4E84-8B28-60CD5230CD76}" type="pres">
      <dgm:prSet presAssocID="{E44324E6-3334-4E8A-8D19-8355148DDF33}" presName="textNode" presStyleLbl="node1" presStyleIdx="4" presStyleCnt="5" custScaleY="164903">
        <dgm:presLayoutVars>
          <dgm:bulletEnabled val="1"/>
        </dgm:presLayoutVars>
      </dgm:prSet>
      <dgm:spPr/>
      <dgm:t>
        <a:bodyPr/>
        <a:lstStyle/>
        <a:p>
          <a:endParaRPr lang="en-US"/>
        </a:p>
      </dgm:t>
    </dgm:pt>
  </dgm:ptLst>
  <dgm:cxnLst>
    <dgm:cxn modelId="{DC2E0BB7-D316-4B52-821F-6E346C52A6B1}" type="presOf" srcId="{1DB9417A-9BBB-4CAA-9FB3-77C0081B1E08}" destId="{B0EF77FB-432F-4E95-8B4E-853A205EDC37}" srcOrd="0" destOrd="0" presId="urn:microsoft.com/office/officeart/2005/8/layout/hProcess9"/>
    <dgm:cxn modelId="{D30B6603-156D-4DE3-A47A-4064BA1C4213}" type="presOf" srcId="{03ECA247-BF41-4F7B-B383-FB977A991E8D}" destId="{2E86FA44-9BDB-48B3-9D7A-9B7AA6F98364}" srcOrd="0" destOrd="0" presId="urn:microsoft.com/office/officeart/2005/8/layout/hProcess9"/>
    <dgm:cxn modelId="{43088CE9-AF57-4917-BEFF-C42C8FCF11E9}" srcId="{8EA88CB9-C698-42DE-B022-9DB4E4E4176B}" destId="{03ECA247-BF41-4F7B-B383-FB977A991E8D}" srcOrd="3" destOrd="0" parTransId="{18A8E0C2-CE1D-45A1-B045-2F8C5B8C8C8B}" sibTransId="{BC8640DD-0789-42B2-8627-288344A8B9A7}"/>
    <dgm:cxn modelId="{AB8E9D08-3E35-428D-8978-23FEF23DAC01}" type="presOf" srcId="{1451AF92-1189-4929-89A5-C04B6A1A4581}" destId="{0BB9360F-7E0F-403D-B3E0-9319B73E1B98}" srcOrd="0" destOrd="0" presId="urn:microsoft.com/office/officeart/2005/8/layout/hProcess9"/>
    <dgm:cxn modelId="{0D1C3396-96D6-4B8C-A05C-8572946E9A59}" type="presOf" srcId="{8EA88CB9-C698-42DE-B022-9DB4E4E4176B}" destId="{33972D8D-78F8-4727-BCE1-FCFD6530999E}" srcOrd="0" destOrd="0" presId="urn:microsoft.com/office/officeart/2005/8/layout/hProcess9"/>
    <dgm:cxn modelId="{0BEB4450-DEF0-4227-954F-925E775B533C}" srcId="{8EA88CB9-C698-42DE-B022-9DB4E4E4176B}" destId="{E44324E6-3334-4E8A-8D19-8355148DDF33}" srcOrd="4" destOrd="0" parTransId="{016DCA68-32A0-4F05-A4CC-A31A0FC9237B}" sibTransId="{951C7767-14BD-448C-871A-645F195BEF0D}"/>
    <dgm:cxn modelId="{C4F45409-0B3D-4C10-AB6C-B54ADE39A66A}" srcId="{8EA88CB9-C698-42DE-B022-9DB4E4E4176B}" destId="{64266737-9C7C-42EE-B3C3-CA65F6369E6F}" srcOrd="1" destOrd="0" parTransId="{3811BD82-5D1B-43FA-BE36-3B5707C87940}" sibTransId="{A2E073C2-F37D-42B7-8B85-6519B7936544}"/>
    <dgm:cxn modelId="{FBE8BA3A-AA42-4333-888E-F3420A93E436}" srcId="{8EA88CB9-C698-42DE-B022-9DB4E4E4176B}" destId="{1DB9417A-9BBB-4CAA-9FB3-77C0081B1E08}" srcOrd="0" destOrd="0" parTransId="{5DF87FC9-D7BF-4FF8-B195-F79C3D9F7475}" sibTransId="{282A8C45-69F2-455A-B688-584C0A8B2403}"/>
    <dgm:cxn modelId="{EFFD4C03-6C34-4FFF-B281-E55A4D2BC204}" type="presOf" srcId="{64266737-9C7C-42EE-B3C3-CA65F6369E6F}" destId="{9B1CD82B-926E-4297-B19F-458E46873F3C}" srcOrd="0" destOrd="0" presId="urn:microsoft.com/office/officeart/2005/8/layout/hProcess9"/>
    <dgm:cxn modelId="{3CD41F4B-4B41-4B01-ADBF-986B4CA95E2A}" type="presOf" srcId="{E44324E6-3334-4E8A-8D19-8355148DDF33}" destId="{09BAFF4F-6895-4E84-8B28-60CD5230CD76}" srcOrd="0" destOrd="0" presId="urn:microsoft.com/office/officeart/2005/8/layout/hProcess9"/>
    <dgm:cxn modelId="{EB37EDF1-77F6-4AF8-B567-0D132D462C02}" srcId="{8EA88CB9-C698-42DE-B022-9DB4E4E4176B}" destId="{1451AF92-1189-4929-89A5-C04B6A1A4581}" srcOrd="2" destOrd="0" parTransId="{75FB7E1A-BDDD-40AA-B98A-238F1E288026}" sibTransId="{ECCBD9A5-8E48-400B-982D-9F2664A836EA}"/>
    <dgm:cxn modelId="{30CC7A17-321A-4272-B1D6-69858425F1D4}" type="presParOf" srcId="{33972D8D-78F8-4727-BCE1-FCFD6530999E}" destId="{7F34AE04-95EB-4721-998B-FD7EEFACB2A7}" srcOrd="0" destOrd="0" presId="urn:microsoft.com/office/officeart/2005/8/layout/hProcess9"/>
    <dgm:cxn modelId="{6BE9B9E4-D204-4593-9767-FC290D91C009}" type="presParOf" srcId="{33972D8D-78F8-4727-BCE1-FCFD6530999E}" destId="{A151359C-DF47-4F68-AEA9-C19722C0DCF6}" srcOrd="1" destOrd="0" presId="urn:microsoft.com/office/officeart/2005/8/layout/hProcess9"/>
    <dgm:cxn modelId="{D50D2AC4-1E17-4A42-88B0-CC6BC5FEA5D0}" type="presParOf" srcId="{A151359C-DF47-4F68-AEA9-C19722C0DCF6}" destId="{B0EF77FB-432F-4E95-8B4E-853A205EDC37}" srcOrd="0" destOrd="0" presId="urn:microsoft.com/office/officeart/2005/8/layout/hProcess9"/>
    <dgm:cxn modelId="{82A6177D-043D-4E55-9BF0-E7EF8751F7F0}" type="presParOf" srcId="{A151359C-DF47-4F68-AEA9-C19722C0DCF6}" destId="{FF5A0718-FE63-4793-A76D-0EB7DB36FDA8}" srcOrd="1" destOrd="0" presId="urn:microsoft.com/office/officeart/2005/8/layout/hProcess9"/>
    <dgm:cxn modelId="{DCF5E429-11BE-4572-A66F-B5EBA189178C}" type="presParOf" srcId="{A151359C-DF47-4F68-AEA9-C19722C0DCF6}" destId="{9B1CD82B-926E-4297-B19F-458E46873F3C}" srcOrd="2" destOrd="0" presId="urn:microsoft.com/office/officeart/2005/8/layout/hProcess9"/>
    <dgm:cxn modelId="{DBFA304D-7F39-4AC4-AE10-59DD38E5E405}" type="presParOf" srcId="{A151359C-DF47-4F68-AEA9-C19722C0DCF6}" destId="{CBA88C01-6836-4CB4-8255-AB01346CDC4F}" srcOrd="3" destOrd="0" presId="urn:microsoft.com/office/officeart/2005/8/layout/hProcess9"/>
    <dgm:cxn modelId="{D83388CF-C461-4C33-959F-8F19CA62D4A3}" type="presParOf" srcId="{A151359C-DF47-4F68-AEA9-C19722C0DCF6}" destId="{0BB9360F-7E0F-403D-B3E0-9319B73E1B98}" srcOrd="4" destOrd="0" presId="urn:microsoft.com/office/officeart/2005/8/layout/hProcess9"/>
    <dgm:cxn modelId="{10F47730-F4E1-4048-B76F-646B137BC726}" type="presParOf" srcId="{A151359C-DF47-4F68-AEA9-C19722C0DCF6}" destId="{3712C540-3305-42E9-B0FF-B03778F7AF7B}" srcOrd="5" destOrd="0" presId="urn:microsoft.com/office/officeart/2005/8/layout/hProcess9"/>
    <dgm:cxn modelId="{4797E169-18AD-4C29-972A-07CD5515EAA0}" type="presParOf" srcId="{A151359C-DF47-4F68-AEA9-C19722C0DCF6}" destId="{2E86FA44-9BDB-48B3-9D7A-9B7AA6F98364}" srcOrd="6" destOrd="0" presId="urn:microsoft.com/office/officeart/2005/8/layout/hProcess9"/>
    <dgm:cxn modelId="{82211CAF-70C3-4630-826C-D92AEB594E2B}" type="presParOf" srcId="{A151359C-DF47-4F68-AEA9-C19722C0DCF6}" destId="{2AFBC160-BB1C-45A2-8869-4C018EB1497E}" srcOrd="7" destOrd="0" presId="urn:microsoft.com/office/officeart/2005/8/layout/hProcess9"/>
    <dgm:cxn modelId="{8422E040-38DD-4B45-825B-5E85EFAD07C1}" type="presParOf" srcId="{A151359C-DF47-4F68-AEA9-C19722C0DCF6}" destId="{09BAFF4F-6895-4E84-8B28-60CD5230CD76}"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4AE04-95EB-4721-998B-FD7EEFACB2A7}">
      <dsp:nvSpPr>
        <dsp:cNvPr id="0" name=""/>
        <dsp:cNvSpPr/>
      </dsp:nvSpPr>
      <dsp:spPr>
        <a:xfrm>
          <a:off x="762017" y="0"/>
          <a:ext cx="7578090" cy="2938522"/>
        </a:xfrm>
        <a:prstGeom prst="rightArrow">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B0EF77FB-432F-4E95-8B4E-853A205EDC37}">
      <dsp:nvSpPr>
        <dsp:cNvPr id="0" name=""/>
        <dsp:cNvSpPr/>
      </dsp:nvSpPr>
      <dsp:spPr>
        <a:xfrm>
          <a:off x="2611" y="457198"/>
          <a:ext cx="1572384" cy="202412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t>Grow enrollment w/o new buildings</a:t>
          </a:r>
          <a:endParaRPr lang="en-US" sz="2000" b="1" kern="1200" dirty="0"/>
        </a:p>
      </dsp:txBody>
      <dsp:txXfrm>
        <a:off x="79368" y="533955"/>
        <a:ext cx="1418870" cy="1870610"/>
      </dsp:txXfrm>
    </dsp:sp>
    <dsp:sp modelId="{9B1CD82B-926E-4297-B19F-458E46873F3C}">
      <dsp:nvSpPr>
        <dsp:cNvPr id="0" name=""/>
        <dsp:cNvSpPr/>
      </dsp:nvSpPr>
      <dsp:spPr>
        <a:xfrm>
          <a:off x="1837059" y="457198"/>
          <a:ext cx="1572384" cy="202412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t>Serve place-bound Hoosiers</a:t>
          </a:r>
          <a:endParaRPr lang="en-US" sz="2000" kern="1200" dirty="0"/>
        </a:p>
      </dsp:txBody>
      <dsp:txXfrm>
        <a:off x="1913816" y="533955"/>
        <a:ext cx="1418870" cy="1870610"/>
      </dsp:txXfrm>
    </dsp:sp>
    <dsp:sp modelId="{0BB9360F-7E0F-403D-B3E0-9319B73E1B98}">
      <dsp:nvSpPr>
        <dsp:cNvPr id="0" name=""/>
        <dsp:cNvSpPr/>
      </dsp:nvSpPr>
      <dsp:spPr>
        <a:xfrm>
          <a:off x="3671507" y="500118"/>
          <a:ext cx="1572384" cy="193828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t>Provide flexibility for student success </a:t>
          </a:r>
          <a:endParaRPr lang="en-US" sz="2000" kern="1200" dirty="0"/>
        </a:p>
      </dsp:txBody>
      <dsp:txXfrm>
        <a:off x="3748264" y="576875"/>
        <a:ext cx="1418870" cy="1784770"/>
      </dsp:txXfrm>
    </dsp:sp>
    <dsp:sp modelId="{2E86FA44-9BDB-48B3-9D7A-9B7AA6F98364}">
      <dsp:nvSpPr>
        <dsp:cNvPr id="0" name=""/>
        <dsp:cNvSpPr/>
      </dsp:nvSpPr>
      <dsp:spPr>
        <a:xfrm>
          <a:off x="5505956" y="457198"/>
          <a:ext cx="1572384" cy="202412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t>Respond to the market place</a:t>
          </a:r>
          <a:endParaRPr lang="en-US" sz="2000" kern="1200" dirty="0"/>
        </a:p>
      </dsp:txBody>
      <dsp:txXfrm>
        <a:off x="5582713" y="533955"/>
        <a:ext cx="1418870" cy="1870610"/>
      </dsp:txXfrm>
    </dsp:sp>
    <dsp:sp modelId="{09BAFF4F-6895-4E84-8B28-60CD5230CD76}">
      <dsp:nvSpPr>
        <dsp:cNvPr id="0" name=""/>
        <dsp:cNvSpPr/>
      </dsp:nvSpPr>
      <dsp:spPr>
        <a:xfrm>
          <a:off x="7340404" y="500118"/>
          <a:ext cx="1572384" cy="193828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t>Expand reach of programs of distinction</a:t>
          </a:r>
          <a:endParaRPr lang="en-US" sz="2000" kern="1200" dirty="0"/>
        </a:p>
      </dsp:txBody>
      <dsp:txXfrm>
        <a:off x="7417161" y="576875"/>
        <a:ext cx="1418870" cy="178477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11/11/2011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p14="http://schemas.microsoft.com/office/powerpoint/2010/main" val="8224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11/11/2011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p14="http://schemas.microsoft.com/office/powerpoint/2010/main" val="301934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Why</a:t>
            </a:r>
            <a:r>
              <a:rPr lang="en-US" baseline="0" dirty="0" smtClean="0"/>
              <a:t> enhance distance education</a:t>
            </a:r>
          </a:p>
          <a:p>
            <a:pPr>
              <a:spcBef>
                <a:spcPct val="0"/>
              </a:spcBef>
            </a:pPr>
            <a:endParaRPr lang="en-US" baseline="0" dirty="0" smtClean="0"/>
          </a:p>
          <a:p>
            <a:pPr>
              <a:spcBef>
                <a:spcPct val="0"/>
              </a:spcBef>
            </a:pPr>
            <a:r>
              <a:rPr lang="en-US" baseline="0" dirty="0" smtClean="0"/>
              <a:t>Distance Education can be seen as a strategy to reach other goals rather than an end unto itself.</a:t>
            </a:r>
          </a:p>
          <a:p>
            <a:pPr>
              <a:spcBef>
                <a:spcPct val="0"/>
              </a:spcBef>
            </a:pPr>
            <a:endParaRPr lang="en-US" baseline="0" dirty="0" smtClean="0"/>
          </a:p>
          <a:p>
            <a:pPr>
              <a:spcBef>
                <a:spcPct val="0"/>
              </a:spcBef>
            </a:pPr>
            <a:r>
              <a:rPr lang="en-US" baseline="0" dirty="0" smtClean="0"/>
              <a:t>Specifically it can :</a:t>
            </a:r>
          </a:p>
          <a:p>
            <a:pPr>
              <a:spcBef>
                <a:spcPct val="0"/>
              </a:spcBef>
            </a:pPr>
            <a:endParaRPr lang="en-US" baseline="0" dirty="0" smtClean="0"/>
          </a:p>
          <a:p>
            <a:pPr>
              <a:spcBef>
                <a:spcPct val="0"/>
              </a:spcBef>
            </a:pPr>
            <a:r>
              <a:rPr lang="en-US" b="1" baseline="0" dirty="0" smtClean="0"/>
              <a:t>Grow Enrollments </a:t>
            </a:r>
            <a:r>
              <a:rPr lang="en-US" baseline="0" dirty="0" smtClean="0"/>
              <a:t>without more buildings and physical plant (affordability)  </a:t>
            </a:r>
          </a:p>
          <a:p>
            <a:pPr>
              <a:spcBef>
                <a:spcPct val="0"/>
              </a:spcBef>
            </a:pPr>
            <a:r>
              <a:rPr lang="en-US" b="1" baseline="0" dirty="0" smtClean="0"/>
              <a:t>Serve Place-bound Hoosiers: </a:t>
            </a:r>
            <a:r>
              <a:rPr lang="en-US" baseline="0" dirty="0" smtClean="0"/>
              <a:t>Helps economic development through improving the workforce and quality of life</a:t>
            </a:r>
            <a:r>
              <a:rPr lang="en-US" dirty="0" smtClean="0"/>
              <a:t> </a:t>
            </a:r>
          </a:p>
          <a:p>
            <a:pPr>
              <a:spcBef>
                <a:spcPct val="0"/>
              </a:spcBef>
            </a:pPr>
            <a:r>
              <a:rPr lang="en-US" b="1" dirty="0" smtClean="0"/>
              <a:t>Provide flexibility:</a:t>
            </a:r>
            <a:r>
              <a:rPr lang="en-US" b="1" baseline="0" dirty="0" smtClean="0"/>
              <a:t> </a:t>
            </a:r>
            <a:r>
              <a:rPr lang="en-US" b="0" baseline="0" dirty="0" smtClean="0"/>
              <a:t>serves students who work, need summer courses or have scheduling conflicts</a:t>
            </a:r>
          </a:p>
          <a:p>
            <a:pPr>
              <a:spcBef>
                <a:spcPct val="0"/>
              </a:spcBef>
            </a:pPr>
            <a:r>
              <a:rPr lang="en-US" b="1" baseline="0" dirty="0" smtClean="0"/>
              <a:t>Respond to the market place: </a:t>
            </a:r>
            <a:r>
              <a:rPr lang="en-US" b="0" baseline="0" dirty="0" smtClean="0"/>
              <a:t>Students expect access to online learning, we provide it or they find it elsewhere (ICN)</a:t>
            </a:r>
          </a:p>
          <a:p>
            <a:pPr>
              <a:spcBef>
                <a:spcPct val="0"/>
              </a:spcBef>
            </a:pPr>
            <a:r>
              <a:rPr lang="en-US" b="1" baseline="0" dirty="0" smtClean="0"/>
              <a:t>Expand reach of programs of distinction: </a:t>
            </a:r>
            <a:r>
              <a:rPr lang="en-US" b="0" baseline="0" dirty="0" smtClean="0"/>
              <a:t>Access to a national and even international student body for unique programs</a:t>
            </a:r>
            <a:endParaRPr lang="en-US" b="0"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The first year has been one of building</a:t>
            </a:r>
          </a:p>
          <a:p>
            <a:pPr marL="628650" lvl="1" indent="-171450">
              <a:spcBef>
                <a:spcPct val="0"/>
              </a:spcBef>
              <a:buFont typeface="Arial" pitchFamily="34" charset="0"/>
              <a:buChar char="•"/>
            </a:pPr>
            <a:r>
              <a:rPr lang="en-US" dirty="0" smtClean="0"/>
              <a:t>Unit formed July</a:t>
            </a:r>
            <a:r>
              <a:rPr lang="en-US" baseline="0" dirty="0" smtClean="0"/>
              <a:t> 2010</a:t>
            </a:r>
          </a:p>
          <a:p>
            <a:pPr marL="628650" lvl="1" indent="-171450">
              <a:spcBef>
                <a:spcPct val="0"/>
              </a:spcBef>
              <a:buFont typeface="Arial" pitchFamily="34" charset="0"/>
              <a:buChar char="•"/>
            </a:pPr>
            <a:r>
              <a:rPr lang="en-US" baseline="0" dirty="0" smtClean="0"/>
              <a:t>Gathering information and planning for first months</a:t>
            </a:r>
          </a:p>
          <a:p>
            <a:pPr marL="628650" lvl="1" indent="-171450">
              <a:spcBef>
                <a:spcPct val="0"/>
              </a:spcBef>
              <a:buFont typeface="Arial" pitchFamily="34" charset="0"/>
              <a:buChar char="•"/>
            </a:pPr>
            <a:r>
              <a:rPr lang="en-US" baseline="0" dirty="0" smtClean="0"/>
              <a:t>Staffing began in earnest in Spring 2011 and continues as various pieces are pulled back together</a:t>
            </a:r>
          </a:p>
          <a:p>
            <a:pPr marL="628650" lvl="1" indent="-171450">
              <a:spcBef>
                <a:spcPct val="0"/>
              </a:spcBef>
              <a:buFont typeface="Arial" pitchFamily="34" charset="0"/>
              <a:buChar char="•"/>
            </a:pPr>
            <a:r>
              <a:rPr lang="en-US" baseline="0" dirty="0" smtClean="0"/>
              <a:t>Data supports heavy focus on improving support to faculty and students</a:t>
            </a:r>
          </a:p>
          <a:p>
            <a:pPr marL="628650" lvl="1" indent="-171450">
              <a:spcBef>
                <a:spcPct val="0"/>
              </a:spcBef>
              <a:buFont typeface="Arial" pitchFamily="34" charset="0"/>
              <a:buChar char="•"/>
            </a:pPr>
            <a:r>
              <a:rPr lang="en-US" baseline="0" dirty="0" smtClean="0"/>
              <a:t>Online teaching significantly different than f2f, needed more P/D opportunities design support</a:t>
            </a:r>
          </a:p>
          <a:p>
            <a:pPr marL="171450" lvl="0" indent="-171450">
              <a:spcBef>
                <a:spcPct val="0"/>
              </a:spcBef>
              <a:buFont typeface="Arial" pitchFamily="34" charset="0"/>
              <a:buChar char="•"/>
            </a:pPr>
            <a:r>
              <a:rPr lang="en-US" baseline="0" dirty="0" smtClean="0"/>
              <a:t>Better utilize our existing programs and courses, recruit and market for programs with capacity more of the right students</a:t>
            </a:r>
          </a:p>
          <a:p>
            <a:pPr marL="171450" lvl="0" indent="-171450">
              <a:spcBef>
                <a:spcPct val="0"/>
              </a:spcBef>
              <a:buFont typeface="Arial" pitchFamily="34" charset="0"/>
              <a:buChar char="•"/>
            </a:pPr>
            <a:r>
              <a:rPr lang="en-US" baseline="0" dirty="0" smtClean="0"/>
              <a:t>Develop new courses and degrees</a:t>
            </a:r>
          </a:p>
          <a:p>
            <a:pPr marL="628650" lvl="1" indent="-171450">
              <a:spcBef>
                <a:spcPct val="0"/>
              </a:spcBef>
              <a:buFont typeface="Arial" pitchFamily="34" charset="0"/>
              <a:buChar char="•"/>
            </a:pPr>
            <a:r>
              <a:rPr lang="en-US" baseline="0" dirty="0" smtClean="0"/>
              <a:t>Move to full degree programs from degree completion by providing FS courses (ICN reduction)</a:t>
            </a:r>
          </a:p>
          <a:p>
            <a:pPr marL="628650" lvl="1" indent="-171450">
              <a:spcBef>
                <a:spcPct val="0"/>
              </a:spcBef>
              <a:buFont typeface="Arial" pitchFamily="34" charset="0"/>
              <a:buChar char="•"/>
            </a:pPr>
            <a:r>
              <a:rPr lang="en-US" baseline="0" dirty="0" smtClean="0"/>
              <a:t>Develop and promote new degree completion opportunities focused on the working adult with significant college</a:t>
            </a:r>
          </a:p>
          <a:p>
            <a:pPr marL="628650" lvl="1" indent="-171450">
              <a:spcBef>
                <a:spcPct val="0"/>
              </a:spcBef>
              <a:buFont typeface="Arial" pitchFamily="34" charset="0"/>
              <a:buChar char="•"/>
            </a:pPr>
            <a:r>
              <a:rPr lang="en-US" baseline="0" dirty="0" smtClean="0"/>
              <a:t>Continue the trend of growing our online professional graduate degrees </a:t>
            </a:r>
            <a:endParaRPr lang="en-US" dirty="0" smtClean="0"/>
          </a:p>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FS</a:t>
            </a:r>
            <a:r>
              <a:rPr lang="en-US" baseline="0" dirty="0" smtClean="0"/>
              <a:t> capacity has been a priority.  We found that A&amp;S faculty didn’t have DE experience needed help to make the transition.</a:t>
            </a:r>
          </a:p>
          <a:p>
            <a:pPr marL="628650" lvl="1" indent="-171450">
              <a:spcBef>
                <a:spcPct val="0"/>
              </a:spcBef>
              <a:buFont typeface="Arial" pitchFamily="34" charset="0"/>
              <a:buChar char="•"/>
            </a:pPr>
            <a:r>
              <a:rPr lang="en-US" baseline="0" dirty="0" smtClean="0"/>
              <a:t>XL, CIRT and FS partnered to design and deliver a multi-week workshop for online teaching and assistance with course development.</a:t>
            </a:r>
          </a:p>
          <a:p>
            <a:pPr marL="628650" lvl="1" indent="-171450">
              <a:spcBef>
                <a:spcPct val="0"/>
              </a:spcBef>
              <a:buFont typeface="Arial" pitchFamily="34" charset="0"/>
              <a:buChar char="•"/>
            </a:pPr>
            <a:r>
              <a:rPr lang="en-US" baseline="0" dirty="0" smtClean="0"/>
              <a:t>Trained 12 faculty members in 2010, have 14 in class now and will have another class of 10 plus for Spring.</a:t>
            </a:r>
          </a:p>
          <a:p>
            <a:pPr marL="171450" lvl="0" indent="-171450">
              <a:spcBef>
                <a:spcPct val="0"/>
              </a:spcBef>
              <a:buFont typeface="Arial" pitchFamily="34" charset="0"/>
              <a:buChar char="•"/>
            </a:pPr>
            <a:r>
              <a:rPr lang="en-US" baseline="0" dirty="0" smtClean="0"/>
              <a:t>New Programs</a:t>
            </a:r>
          </a:p>
          <a:p>
            <a:pPr marL="628650" lvl="1" indent="-171450">
              <a:spcBef>
                <a:spcPct val="0"/>
              </a:spcBef>
              <a:buFont typeface="Arial" pitchFamily="34" charset="0"/>
              <a:buChar char="•"/>
            </a:pPr>
            <a:r>
              <a:rPr lang="en-US" baseline="0" dirty="0" smtClean="0"/>
              <a:t>Launched the ACE program in Fall 2010.  Currently have 50 majors, behind projections working on barriers and better prospect management</a:t>
            </a:r>
          </a:p>
          <a:p>
            <a:pPr marL="628650" lvl="1" indent="-171450">
              <a:spcBef>
                <a:spcPct val="0"/>
              </a:spcBef>
              <a:buFont typeface="Arial" pitchFamily="34" charset="0"/>
              <a:buChar char="•"/>
            </a:pPr>
            <a:r>
              <a:rPr lang="en-US" baseline="0" dirty="0" smtClean="0"/>
              <a:t>Masters of Sports Management transitioned to online to betters serve HS coaches, 11 or 13 courses have been transformed no an all online program.</a:t>
            </a:r>
          </a:p>
          <a:p>
            <a:pPr marL="628650" lvl="1" indent="-171450">
              <a:spcBef>
                <a:spcPct val="0"/>
              </a:spcBef>
              <a:buFont typeface="Arial" pitchFamily="34" charset="0"/>
              <a:buChar char="•"/>
            </a:pPr>
            <a:r>
              <a:rPr lang="en-US" baseline="0" dirty="0" smtClean="0"/>
              <a:t>Procedures and processes</a:t>
            </a:r>
          </a:p>
          <a:p>
            <a:pPr marL="1085850" lvl="2" indent="-171450">
              <a:spcBef>
                <a:spcPct val="0"/>
              </a:spcBef>
              <a:buFont typeface="Arial" pitchFamily="34" charset="0"/>
              <a:buChar char="•"/>
            </a:pPr>
            <a:r>
              <a:rPr lang="en-US" baseline="0" dirty="0" smtClean="0"/>
              <a:t>Dealing with accelerated terms</a:t>
            </a:r>
          </a:p>
          <a:p>
            <a:pPr marL="1085850" lvl="2" indent="-171450">
              <a:spcBef>
                <a:spcPct val="0"/>
              </a:spcBef>
              <a:buFont typeface="Arial" pitchFamily="34" charset="0"/>
              <a:buChar char="•"/>
            </a:pPr>
            <a:r>
              <a:rPr lang="en-US" baseline="0" dirty="0" smtClean="0"/>
              <a:t>Identifying DE students in banner and allowing priority registration (right students)</a:t>
            </a:r>
          </a:p>
          <a:p>
            <a:pPr marL="628650" lvl="1" indent="-171450">
              <a:spcBef>
                <a:spcPct val="0"/>
              </a:spcBef>
              <a:buFont typeface="Arial" pitchFamily="34" charset="0"/>
              <a:buChar char="•"/>
            </a:pPr>
            <a:r>
              <a:rPr lang="en-US" baseline="0" dirty="0" smtClean="0"/>
              <a:t>Student Services</a:t>
            </a:r>
          </a:p>
          <a:p>
            <a:pPr marL="1085850" lvl="2" indent="-171450">
              <a:spcBef>
                <a:spcPct val="0"/>
              </a:spcBef>
              <a:buFont typeface="Arial" pitchFamily="34" charset="0"/>
              <a:buChar char="•"/>
            </a:pPr>
            <a:r>
              <a:rPr lang="en-US" baseline="0" dirty="0" smtClean="0"/>
              <a:t>SS concierge launched last month</a:t>
            </a:r>
          </a:p>
          <a:p>
            <a:pPr marL="1085850" lvl="2" indent="-171450">
              <a:spcBef>
                <a:spcPct val="0"/>
              </a:spcBef>
              <a:buFont typeface="Arial" pitchFamily="34" charset="0"/>
              <a:buChar char="•"/>
            </a:pPr>
            <a:r>
              <a:rPr lang="en-US" baseline="0" dirty="0" smtClean="0"/>
              <a:t>Accessibility issues</a:t>
            </a:r>
          </a:p>
          <a:p>
            <a:pPr marL="1085850" lvl="2" indent="-171450">
              <a:spcBef>
                <a:spcPct val="0"/>
              </a:spcBef>
              <a:buFont typeface="Arial" pitchFamily="34" charset="0"/>
              <a:buChar char="•"/>
            </a:pPr>
            <a:r>
              <a:rPr lang="en-US" baseline="0" dirty="0" smtClean="0"/>
              <a:t>SS Audit complete and are action planning</a:t>
            </a:r>
          </a:p>
          <a:p>
            <a:pPr marL="1085850" lvl="2" indent="-171450">
              <a:spcBef>
                <a:spcPct val="0"/>
              </a:spcBef>
              <a:buFont typeface="Arial" pitchFamily="34" charset="0"/>
              <a:buChar char="•"/>
            </a:pPr>
            <a:r>
              <a:rPr lang="en-US" baseline="0" dirty="0" smtClean="0"/>
              <a:t>DE orientation being developed</a:t>
            </a:r>
          </a:p>
          <a:p>
            <a:pPr marL="628650" lvl="1" indent="-171450">
              <a:spcBef>
                <a:spcPct val="0"/>
              </a:spcBef>
              <a:buFont typeface="Arial" pitchFamily="34" charset="0"/>
              <a:buChar char="•"/>
            </a:pPr>
            <a:r>
              <a:rPr lang="en-US" baseline="0" dirty="0" smtClean="0"/>
              <a:t>Faculty support</a:t>
            </a:r>
          </a:p>
          <a:p>
            <a:pPr marL="1085850" lvl="2" indent="-171450">
              <a:spcBef>
                <a:spcPct val="0"/>
              </a:spcBef>
              <a:buFont typeface="Arial" pitchFamily="34" charset="0"/>
              <a:buChar char="•"/>
            </a:pPr>
            <a:r>
              <a:rPr lang="en-US" baseline="0" dirty="0" smtClean="0"/>
              <a:t>Reorganizing Instructional design model</a:t>
            </a:r>
          </a:p>
          <a:p>
            <a:pPr marL="1085850" lvl="2" indent="-171450">
              <a:spcBef>
                <a:spcPct val="0"/>
              </a:spcBef>
              <a:buFont typeface="Arial" pitchFamily="34" charset="0"/>
              <a:buChar char="•"/>
            </a:pPr>
            <a:r>
              <a:rPr lang="en-US" baseline="0" dirty="0" smtClean="0"/>
              <a:t>Redeploying our student technical support to serve more faculty</a:t>
            </a:r>
          </a:p>
          <a:p>
            <a:pPr marL="1085850" lvl="2" indent="-171450">
              <a:spcBef>
                <a:spcPct val="0"/>
              </a:spcBef>
              <a:buFont typeface="Arial" pitchFamily="34" charset="0"/>
              <a:buChar char="•"/>
            </a:pPr>
            <a:r>
              <a:rPr lang="en-US" baseline="0" dirty="0" smtClean="0"/>
              <a:t>With CIRT providing more faculty DE PD</a:t>
            </a:r>
          </a:p>
          <a:p>
            <a:pPr marL="628650" lvl="1" indent="-171450">
              <a:spcBef>
                <a:spcPct val="0"/>
              </a:spcBef>
              <a:buFont typeface="Arial" pitchFamily="34" charset="0"/>
              <a:buChar char="•"/>
            </a:pPr>
            <a:r>
              <a:rPr lang="en-US" baseline="0" dirty="0" smtClean="0"/>
              <a:t>Marketing</a:t>
            </a:r>
          </a:p>
          <a:p>
            <a:pPr marL="1085850" lvl="2" indent="-171450">
              <a:spcBef>
                <a:spcPct val="0"/>
              </a:spcBef>
              <a:buFont typeface="Arial" pitchFamily="34" charset="0"/>
              <a:buChar char="•"/>
            </a:pPr>
            <a:r>
              <a:rPr lang="en-US" baseline="0" dirty="0" smtClean="0"/>
              <a:t>Contract to redesign DE web as a marketing tool</a:t>
            </a:r>
          </a:p>
          <a:p>
            <a:pPr marL="1085850" lvl="2" indent="-171450">
              <a:spcBef>
                <a:spcPct val="0"/>
              </a:spcBef>
              <a:buFont typeface="Arial" pitchFamily="34" charset="0"/>
              <a:buChar char="•"/>
            </a:pPr>
            <a:r>
              <a:rPr lang="en-US" baseline="0" dirty="0" smtClean="0"/>
              <a:t>Provide more program info in a standard form</a:t>
            </a:r>
          </a:p>
          <a:p>
            <a:pPr marL="628650" lvl="1" indent="-171450">
              <a:spcBef>
                <a:spcPct val="0"/>
              </a:spcBef>
              <a:buFont typeface="Arial" pitchFamily="34" charset="0"/>
              <a:buChar char="•"/>
            </a:pPr>
            <a:r>
              <a:rPr lang="en-US" baseline="0" dirty="0" smtClean="0"/>
              <a:t>DE task force </a:t>
            </a:r>
          </a:p>
          <a:p>
            <a:pPr marL="457200" lvl="1" indent="0">
              <a:spcBef>
                <a:spcPct val="0"/>
              </a:spcBef>
              <a:buFont typeface="Arial" pitchFamily="34" charset="0"/>
              <a:buNone/>
            </a:pPr>
            <a:endParaRPr lang="en-US" baseline="0" dirty="0" smtClean="0"/>
          </a:p>
          <a:p>
            <a:pPr marL="1085850" lvl="2" indent="-171450">
              <a:spcBef>
                <a:spcPct val="0"/>
              </a:spcBef>
              <a:buFont typeface="Arial" pitchFamily="34" charset="0"/>
              <a:buChar char="•"/>
            </a:pPr>
            <a:endParaRPr lang="en-US" baseline="0" dirty="0" smtClean="0"/>
          </a:p>
          <a:p>
            <a:pPr marL="1085850" lvl="2" indent="-171450">
              <a:spcBef>
                <a:spcPct val="0"/>
              </a:spcBef>
              <a:buFont typeface="Arial" pitchFamily="34" charset="0"/>
              <a:buChar char="•"/>
            </a:pPr>
            <a:endParaRPr lang="en-US" baseline="0" dirty="0" smtClean="0"/>
          </a:p>
          <a:p>
            <a:pPr marL="1085850" lvl="2" indent="-171450">
              <a:spcBef>
                <a:spcPct val="0"/>
              </a:spcBef>
              <a:buFont typeface="Arial" pitchFamily="34" charset="0"/>
              <a:buChar char="•"/>
            </a:pPr>
            <a:endParaRPr lang="en-US" baseline="0" dirty="0" smtClean="0"/>
          </a:p>
          <a:p>
            <a:pPr marL="1085850" lvl="2" indent="-171450">
              <a:spcBef>
                <a:spcPct val="0"/>
              </a:spcBef>
              <a:buFont typeface="Arial" pitchFamily="34" charset="0"/>
              <a:buChar char="•"/>
            </a:pPr>
            <a:endParaRPr lang="en-US" baseline="0" dirty="0" smtClean="0"/>
          </a:p>
          <a:p>
            <a:pPr marL="171450" lvl="0" indent="-171450">
              <a:spcBef>
                <a:spcPct val="0"/>
              </a:spcBef>
              <a:buFont typeface="Arial" pitchFamily="34" charset="0"/>
              <a:buChar char="•"/>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We’re on track to meet our Fall 2014 enrollment targets.  The original</a:t>
            </a:r>
            <a:r>
              <a:rPr lang="en-US" baseline="0" dirty="0" smtClean="0"/>
              <a:t> Fall 20</a:t>
            </a:r>
            <a:r>
              <a:rPr lang="en-US" baseline="0" dirty="0" smtClean="0">
                <a:solidFill>
                  <a:schemeClr val="tx1"/>
                </a:solidFill>
              </a:rPr>
              <a:t>1</a:t>
            </a:r>
            <a:r>
              <a:rPr lang="en-US" baseline="0" dirty="0" smtClean="0"/>
              <a:t>1 FTE target was </a:t>
            </a:r>
            <a:r>
              <a:rPr lang="en-US" dirty="0" smtClean="0"/>
              <a:t> </a:t>
            </a:r>
            <a:r>
              <a:rPr lang="en-US" sz="1200" b="0" i="0" u="none" strike="noStrike" kern="1200" dirty="0" smtClean="0">
                <a:solidFill>
                  <a:srgbClr val="FFC000"/>
                </a:solidFill>
                <a:effectLst/>
                <a:latin typeface="+mn-lt"/>
                <a:ea typeface="+mn-ea"/>
                <a:cs typeface="+mn-cs"/>
              </a:rPr>
              <a:t>1202</a:t>
            </a:r>
            <a:r>
              <a:rPr lang="en-US" dirty="0" smtClean="0"/>
              <a:t>  (</a:t>
            </a:r>
            <a:r>
              <a:rPr lang="en-US" sz="1200" b="0" i="0" u="none" strike="noStrike" kern="1200" dirty="0" smtClean="0">
                <a:solidFill>
                  <a:schemeClr val="tx1"/>
                </a:solidFill>
                <a:effectLst/>
                <a:latin typeface="+mn-lt"/>
                <a:ea typeface="+mn-ea"/>
                <a:cs typeface="+mn-cs"/>
              </a:rPr>
              <a:t>3126 headcount)</a:t>
            </a:r>
            <a:r>
              <a:rPr lang="en-US" dirty="0" smtClean="0"/>
              <a:t> as we actually had forecast</a:t>
            </a:r>
            <a:r>
              <a:rPr lang="en-US" baseline="0" dirty="0" smtClean="0"/>
              <a:t> a drop from 2010 because of the huge bump in enrollments in 2010 and because of expected decreases in DE graduate enrollments. We not only kept the big jump in UG enrollments we built on it enough to cover the drop in graduate enrollments.</a:t>
            </a: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 typeface="Arial" pitchFamily="34" charset="0"/>
              <a:buChar char="•"/>
            </a:pPr>
            <a:r>
              <a:rPr lang="en-US" dirty="0" smtClean="0"/>
              <a:t>New environment (DoE) state authorization</a:t>
            </a:r>
          </a:p>
          <a:p>
            <a:pPr>
              <a:spcBef>
                <a:spcPct val="0"/>
              </a:spcBef>
            </a:pPr>
            <a:endParaRPr lang="en-US" dirty="0" smtClean="0"/>
          </a:p>
          <a:p>
            <a:pPr marL="171450" indent="-171450">
              <a:spcBef>
                <a:spcPct val="0"/>
              </a:spcBef>
              <a:buFont typeface="Arial" pitchFamily="34" charset="0"/>
              <a:buChar char="•"/>
            </a:pPr>
            <a:r>
              <a:rPr lang="en-US" dirty="0" smtClean="0"/>
              <a:t>Better job marketing</a:t>
            </a:r>
          </a:p>
          <a:p>
            <a:pPr marL="628650" lvl="1" indent="-171450">
              <a:spcBef>
                <a:spcPct val="0"/>
              </a:spcBef>
              <a:buFont typeface="Arial" pitchFamily="34" charset="0"/>
              <a:buChar char="•"/>
            </a:pPr>
            <a:r>
              <a:rPr lang="en-US" dirty="0" smtClean="0"/>
              <a:t>Web overhaul 1</a:t>
            </a:r>
            <a:r>
              <a:rPr lang="en-US" baseline="30000" dirty="0" smtClean="0"/>
              <a:t>st</a:t>
            </a:r>
            <a:r>
              <a:rPr lang="en-US" dirty="0" smtClean="0"/>
              <a:t> step</a:t>
            </a:r>
          </a:p>
          <a:p>
            <a:pPr marL="628650" lvl="1" indent="-171450">
              <a:spcBef>
                <a:spcPct val="0"/>
              </a:spcBef>
              <a:buFont typeface="Arial" pitchFamily="34" charset="0"/>
              <a:buChar char="•"/>
            </a:pPr>
            <a:r>
              <a:rPr lang="en-US" dirty="0" smtClean="0"/>
              <a:t>Social</a:t>
            </a:r>
            <a:r>
              <a:rPr lang="en-US" baseline="0" dirty="0" smtClean="0"/>
              <a:t> media next venture</a:t>
            </a:r>
          </a:p>
          <a:p>
            <a:pPr marL="171450" lvl="0" indent="-171450">
              <a:spcBef>
                <a:spcPct val="0"/>
              </a:spcBef>
              <a:buFont typeface="Arial" pitchFamily="34" charset="0"/>
              <a:buChar char="•"/>
            </a:pPr>
            <a:r>
              <a:rPr lang="en-US" baseline="0" dirty="0" smtClean="0"/>
              <a:t>Tool and techniques</a:t>
            </a:r>
          </a:p>
          <a:p>
            <a:pPr marL="628650" lvl="1" indent="-171450">
              <a:spcBef>
                <a:spcPct val="0"/>
              </a:spcBef>
              <a:buFont typeface="Arial" pitchFamily="34" charset="0"/>
              <a:buChar char="•"/>
            </a:pPr>
            <a:r>
              <a:rPr lang="en-US" baseline="0" dirty="0" smtClean="0"/>
              <a:t>Education on new pedagogical techniques that increase student engagement without undo burden on faculty</a:t>
            </a:r>
          </a:p>
          <a:p>
            <a:pPr marL="628650" lvl="1" indent="-171450">
              <a:spcBef>
                <a:spcPct val="0"/>
              </a:spcBef>
              <a:buFont typeface="Arial" pitchFamily="34" charset="0"/>
              <a:buChar char="•"/>
            </a:pPr>
            <a:r>
              <a:rPr lang="en-US" baseline="0" dirty="0" smtClean="0"/>
              <a:t>Course quality feedback vehicles</a:t>
            </a:r>
          </a:p>
          <a:p>
            <a:pPr marL="628650" lvl="1" indent="-171450">
              <a:spcBef>
                <a:spcPct val="0"/>
              </a:spcBef>
              <a:buFont typeface="Arial" pitchFamily="34" charset="0"/>
              <a:buChar char="•"/>
            </a:pPr>
            <a:r>
              <a:rPr lang="en-US" baseline="0" dirty="0" smtClean="0"/>
              <a:t>Online services such as tutoring, proctoring</a:t>
            </a:r>
            <a:r>
              <a:rPr lang="en-US" baseline="0" smtClean="0"/>
              <a:t>, etc. </a:t>
            </a:r>
            <a:endParaRPr lang="en-US" baseline="0" dirty="0" smtClean="0"/>
          </a:p>
          <a:p>
            <a:pPr marL="171450" lvl="0" indent="-171450">
              <a:spcBef>
                <a:spcPct val="0"/>
              </a:spcBef>
              <a:buFont typeface="Arial" pitchFamily="34" charset="0"/>
              <a:buChar char="•"/>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11/11/2011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11/11/2011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pic>
        <p:nvPicPr>
          <p:cNvPr id="16" name="Picture 15" descr="ISU_logo.2.jpg"/>
          <p:cNvPicPr>
            <a:picLocks noChangeAspect="1"/>
          </p:cNvPicPr>
          <p:nvPr/>
        </p:nvPicPr>
        <p:blipFill>
          <a:blip r:embed="rId5" cstate="print"/>
          <a:stretch>
            <a:fillRect/>
          </a:stretch>
        </p:blipFill>
        <p:spPr>
          <a:xfrm>
            <a:off x="7010400" y="6267577"/>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
        <p:nvSpPr>
          <p:cNvPr id="10" name="TextBox 9"/>
          <p:cNvSpPr txBox="1"/>
          <p:nvPr/>
        </p:nvSpPr>
        <p:spPr>
          <a:xfrm>
            <a:off x="4648200" y="4572000"/>
            <a:ext cx="4495800" cy="913070"/>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Further Develop Distance Education</a:t>
            </a:r>
            <a:endParaRPr lang="en-US" sz="2400" dirty="0"/>
          </a:p>
        </p:txBody>
      </p:sp>
      <p:sp>
        <p:nvSpPr>
          <p:cNvPr id="12" name="TextBox 11"/>
          <p:cNvSpPr txBox="1"/>
          <p:nvPr/>
        </p:nvSpPr>
        <p:spPr>
          <a:xfrm>
            <a:off x="4648200" y="39624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3 – Initiative 2</a:t>
            </a: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6" name="TextBox 15"/>
          <p:cNvSpPr txBox="1"/>
          <p:nvPr/>
        </p:nvSpPr>
        <p:spPr>
          <a:xfrm>
            <a:off x="3720662" y="1600200"/>
            <a:ext cx="5029200" cy="1356269"/>
          </a:xfrm>
          <a:prstGeom prst="rect">
            <a:avLst/>
          </a:prstGeom>
          <a:noFill/>
        </p:spPr>
        <p:txBody>
          <a:bodyPr wrap="square" rtlCol="0">
            <a:spAutoFit/>
          </a:bodyPr>
          <a:lstStyle/>
          <a:p>
            <a:pPr algn="ctr">
              <a:lnSpc>
                <a:spcPts val="3200"/>
              </a:lnSpc>
            </a:pPr>
            <a:r>
              <a:rPr lang="en-US" sz="4000" b="1" dirty="0" smtClean="0">
                <a:solidFill>
                  <a:srgbClr val="00539C"/>
                </a:solidFill>
                <a:latin typeface="+mj-lt"/>
              </a:rPr>
              <a:t>Introduction</a:t>
            </a:r>
          </a:p>
          <a:p>
            <a:pPr algn="ctr">
              <a:lnSpc>
                <a:spcPts val="3200"/>
              </a:lnSpc>
            </a:pPr>
            <a:r>
              <a:rPr lang="en-US" sz="4000" b="1" dirty="0">
                <a:solidFill>
                  <a:srgbClr val="00539C"/>
                </a:solidFill>
                <a:latin typeface="+mj-lt"/>
              </a:rPr>
              <a:t>&amp;</a:t>
            </a:r>
            <a:endParaRPr lang="en-US" sz="4000" b="1" dirty="0" smtClean="0">
              <a:solidFill>
                <a:srgbClr val="00539C"/>
              </a:solidFill>
              <a:latin typeface="+mj-lt"/>
            </a:endParaRPr>
          </a:p>
          <a:p>
            <a:pPr algn="ctr">
              <a:lnSpc>
                <a:spcPts val="3200"/>
              </a:lnSpc>
            </a:pPr>
            <a:r>
              <a:rPr lang="en-US" sz="4000" b="1" dirty="0" smtClean="0">
                <a:solidFill>
                  <a:srgbClr val="00539C"/>
                </a:solidFill>
                <a:latin typeface="+mj-lt"/>
              </a:rPr>
              <a:t>Purpose</a:t>
            </a:r>
            <a:endParaRPr lang="en-US" sz="3200" dirty="0"/>
          </a:p>
        </p:txBody>
      </p:sp>
      <p:graphicFrame>
        <p:nvGraphicFramePr>
          <p:cNvPr id="14" name="Diagram 13"/>
          <p:cNvGraphicFramePr/>
          <p:nvPr>
            <p:extLst>
              <p:ext uri="{D42A27DB-BD31-4B8C-83A1-F6EECF244321}">
                <p14:modId xmlns:p14="http://schemas.microsoft.com/office/powerpoint/2010/main" val="939155567"/>
              </p:ext>
            </p:extLst>
          </p:nvPr>
        </p:nvGraphicFramePr>
        <p:xfrm>
          <a:off x="228600" y="3352800"/>
          <a:ext cx="8915400" cy="29385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C:\Users\kbrauchle\AppData\Local\Microsoft\Windows\Temporary Internet Files\Content.IE5\FF58943A\MP900439364[1].jpg"/>
          <p:cNvPicPr>
            <a:picLocks noChangeAspect="1" noChangeArrowheads="1"/>
          </p:cNvPicPr>
          <p:nvPr/>
        </p:nvPicPr>
        <p:blipFill>
          <a:blip r:embed="rId8" cstate="print"/>
          <a:srcRect/>
          <a:stretch>
            <a:fillRect/>
          </a:stretch>
        </p:blipFill>
        <p:spPr bwMode="auto">
          <a:xfrm>
            <a:off x="0" y="914400"/>
            <a:ext cx="3352800" cy="2238393"/>
          </a:xfrm>
          <a:prstGeom prst="rect">
            <a:avLst/>
          </a:prstGeom>
          <a:noFill/>
        </p:spPr>
      </p:pic>
      <p:sp>
        <p:nvSpPr>
          <p:cNvPr id="2" name="TextBox 1"/>
          <p:cNvSpPr txBox="1"/>
          <p:nvPr/>
        </p:nvSpPr>
        <p:spPr>
          <a:xfrm>
            <a:off x="914400" y="4343399"/>
            <a:ext cx="8001000" cy="769441"/>
          </a:xfrm>
          <a:prstGeom prst="rect">
            <a:avLst/>
          </a:prstGeom>
          <a:noFill/>
        </p:spPr>
        <p:txBody>
          <a:bodyPr wrap="square" rtlCol="0">
            <a:spAutoFit/>
          </a:bodyPr>
          <a:lstStyle/>
          <a:p>
            <a:r>
              <a:rPr lang="en-US" sz="4400" dirty="0" smtClean="0">
                <a:solidFill>
                  <a:srgbClr val="0000CC"/>
                </a:solidFill>
              </a:rPr>
              <a:t>Distance Education as a Strategy</a:t>
            </a:r>
            <a:endParaRPr lang="en-US" sz="4400" dirty="0">
              <a:solidFill>
                <a:srgbClr val="0000CC"/>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graphicEl>
                                              <a:dgm id="{7F34AE04-95EB-4721-998B-FD7EEFACB2A7}"/>
                                            </p:graphicEl>
                                          </p:spTgt>
                                        </p:tgtEl>
                                        <p:attrNameLst>
                                          <p:attrName>style.visibility</p:attrName>
                                        </p:attrNameLst>
                                      </p:cBhvr>
                                      <p:to>
                                        <p:strVal val="visible"/>
                                      </p:to>
                                    </p:set>
                                    <p:anim calcmode="lin" valueType="num">
                                      <p:cBhvr additive="base">
                                        <p:cTn id="7" dur="500" fill="hold"/>
                                        <p:tgtEl>
                                          <p:spTgt spid="14">
                                            <p:graphicEl>
                                              <a:dgm id="{7F34AE04-95EB-4721-998B-FD7EEFACB2A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graphicEl>
                                              <a:dgm id="{7F34AE04-95EB-4721-998B-FD7EEFACB2A7}"/>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graphicEl>
                                              <a:dgm id="{B0EF77FB-432F-4E95-8B4E-853A205EDC37}"/>
                                            </p:graphicEl>
                                          </p:spTgt>
                                        </p:tgtEl>
                                        <p:attrNameLst>
                                          <p:attrName>style.visibility</p:attrName>
                                        </p:attrNameLst>
                                      </p:cBhvr>
                                      <p:to>
                                        <p:strVal val="visible"/>
                                      </p:to>
                                    </p:set>
                                    <p:anim calcmode="lin" valueType="num">
                                      <p:cBhvr additive="base">
                                        <p:cTn id="19" dur="500" fill="hold"/>
                                        <p:tgtEl>
                                          <p:spTgt spid="14">
                                            <p:graphicEl>
                                              <a:dgm id="{B0EF77FB-432F-4E95-8B4E-853A205EDC37}"/>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graphicEl>
                                              <a:dgm id="{B0EF77FB-432F-4E95-8B4E-853A205EDC37}"/>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graphicEl>
                                              <a:dgm id="{9B1CD82B-926E-4297-B19F-458E46873F3C}"/>
                                            </p:graphicEl>
                                          </p:spTgt>
                                        </p:tgtEl>
                                        <p:attrNameLst>
                                          <p:attrName>style.visibility</p:attrName>
                                        </p:attrNameLst>
                                      </p:cBhvr>
                                      <p:to>
                                        <p:strVal val="visible"/>
                                      </p:to>
                                    </p:set>
                                    <p:anim calcmode="lin" valueType="num">
                                      <p:cBhvr additive="base">
                                        <p:cTn id="25" dur="500" fill="hold"/>
                                        <p:tgtEl>
                                          <p:spTgt spid="14">
                                            <p:graphicEl>
                                              <a:dgm id="{9B1CD82B-926E-4297-B19F-458E46873F3C}"/>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graphicEl>
                                              <a:dgm id="{9B1CD82B-926E-4297-B19F-458E46873F3C}"/>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graphicEl>
                                              <a:dgm id="{0BB9360F-7E0F-403D-B3E0-9319B73E1B98}"/>
                                            </p:graphicEl>
                                          </p:spTgt>
                                        </p:tgtEl>
                                        <p:attrNameLst>
                                          <p:attrName>style.visibility</p:attrName>
                                        </p:attrNameLst>
                                      </p:cBhvr>
                                      <p:to>
                                        <p:strVal val="visible"/>
                                      </p:to>
                                    </p:set>
                                    <p:anim calcmode="lin" valueType="num">
                                      <p:cBhvr additive="base">
                                        <p:cTn id="31" dur="500" fill="hold"/>
                                        <p:tgtEl>
                                          <p:spTgt spid="14">
                                            <p:graphicEl>
                                              <a:dgm id="{0BB9360F-7E0F-403D-B3E0-9319B73E1B98}"/>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graphicEl>
                                              <a:dgm id="{0BB9360F-7E0F-403D-B3E0-9319B73E1B98}"/>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graphicEl>
                                              <a:dgm id="{2E86FA44-9BDB-48B3-9D7A-9B7AA6F98364}"/>
                                            </p:graphicEl>
                                          </p:spTgt>
                                        </p:tgtEl>
                                        <p:attrNameLst>
                                          <p:attrName>style.visibility</p:attrName>
                                        </p:attrNameLst>
                                      </p:cBhvr>
                                      <p:to>
                                        <p:strVal val="visible"/>
                                      </p:to>
                                    </p:set>
                                    <p:anim calcmode="lin" valueType="num">
                                      <p:cBhvr additive="base">
                                        <p:cTn id="37" dur="500" fill="hold"/>
                                        <p:tgtEl>
                                          <p:spTgt spid="14">
                                            <p:graphicEl>
                                              <a:dgm id="{2E86FA44-9BDB-48B3-9D7A-9B7AA6F98364}"/>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graphicEl>
                                              <a:dgm id="{2E86FA44-9BDB-48B3-9D7A-9B7AA6F98364}"/>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graphicEl>
                                              <a:dgm id="{09BAFF4F-6895-4E84-8B28-60CD5230CD76}"/>
                                            </p:graphicEl>
                                          </p:spTgt>
                                        </p:tgtEl>
                                        <p:attrNameLst>
                                          <p:attrName>style.visibility</p:attrName>
                                        </p:attrNameLst>
                                      </p:cBhvr>
                                      <p:to>
                                        <p:strVal val="visible"/>
                                      </p:to>
                                    </p:set>
                                    <p:anim calcmode="lin" valueType="num">
                                      <p:cBhvr additive="base">
                                        <p:cTn id="43" dur="500" fill="hold"/>
                                        <p:tgtEl>
                                          <p:spTgt spid="14">
                                            <p:graphicEl>
                                              <a:dgm id="{09BAFF4F-6895-4E84-8B28-60CD5230CD76}"/>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graphicEl>
                                              <a:dgm id="{09BAFF4F-6895-4E84-8B28-60CD5230CD76}"/>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uiExpand="1">
        <p:bldSub>
          <a:bldDgm bld="one"/>
        </p:bldSub>
      </p:bldGraphic>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8305800" cy="535531"/>
          </a:xfrm>
          <a:prstGeom prst="rect">
            <a:avLst/>
          </a:prstGeom>
          <a:noFill/>
        </p:spPr>
        <p:txBody>
          <a:bodyPr wrap="square" rtlCol="0">
            <a:spAutoFit/>
          </a:bodyPr>
          <a:lstStyle/>
          <a:p>
            <a:pPr algn="ctr">
              <a:lnSpc>
                <a:spcPts val="3200"/>
              </a:lnSpc>
            </a:pPr>
            <a:r>
              <a:rPr lang="en-US" sz="4000" b="1" dirty="0" smtClean="0">
                <a:solidFill>
                  <a:srgbClr val="00539C"/>
                </a:solidFill>
                <a:latin typeface="+mj-lt"/>
              </a:rPr>
              <a:t>Methods</a:t>
            </a:r>
            <a:endParaRPr lang="en-US" sz="3200" dirty="0"/>
          </a:p>
        </p:txBody>
      </p:sp>
      <p:sp>
        <p:nvSpPr>
          <p:cNvPr id="10" name="TextBox 9"/>
          <p:cNvSpPr txBox="1"/>
          <p:nvPr/>
        </p:nvSpPr>
        <p:spPr>
          <a:xfrm>
            <a:off x="762000" y="1600200"/>
            <a:ext cx="7924800" cy="5078313"/>
          </a:xfrm>
          <a:prstGeom prst="rect">
            <a:avLst/>
          </a:prstGeom>
          <a:noFill/>
        </p:spPr>
        <p:txBody>
          <a:bodyPr wrap="square" rtlCol="0">
            <a:spAutoFit/>
          </a:bodyPr>
          <a:lstStyle/>
          <a:p>
            <a:pPr>
              <a:buFont typeface="Arial" pitchFamily="34" charset="0"/>
              <a:buChar char="•"/>
            </a:pPr>
            <a:r>
              <a:rPr lang="en-US" sz="3600" b="1" dirty="0" smtClean="0">
                <a:solidFill>
                  <a:srgbClr val="00539C"/>
                </a:solidFill>
                <a:latin typeface="+mj-lt"/>
              </a:rPr>
              <a:t> </a:t>
            </a:r>
            <a:r>
              <a:rPr lang="en-US" sz="3200" b="1" dirty="0" smtClean="0">
                <a:solidFill>
                  <a:srgbClr val="00539C"/>
                </a:solidFill>
                <a:latin typeface="+mj-lt"/>
              </a:rPr>
              <a:t>Build Infrastructure</a:t>
            </a:r>
          </a:p>
          <a:p>
            <a:pPr lvl="1">
              <a:buFont typeface="Arial" pitchFamily="34" charset="0"/>
              <a:buChar char="•"/>
            </a:pPr>
            <a:r>
              <a:rPr lang="en-US" sz="3200" b="1" dirty="0">
                <a:solidFill>
                  <a:srgbClr val="00539C"/>
                </a:solidFill>
                <a:latin typeface="+mj-lt"/>
              </a:rPr>
              <a:t>Unit/Staff</a:t>
            </a:r>
          </a:p>
          <a:p>
            <a:pPr lvl="1">
              <a:buFont typeface="Arial" pitchFamily="34" charset="0"/>
              <a:buChar char="•"/>
            </a:pPr>
            <a:r>
              <a:rPr lang="en-US" sz="3200" b="1" dirty="0" smtClean="0">
                <a:solidFill>
                  <a:srgbClr val="00539C"/>
                </a:solidFill>
                <a:latin typeface="+mj-lt"/>
              </a:rPr>
              <a:t>Planning</a:t>
            </a:r>
          </a:p>
          <a:p>
            <a:pPr lvl="1">
              <a:buFont typeface="Arial" pitchFamily="34" charset="0"/>
              <a:buChar char="•"/>
            </a:pPr>
            <a:r>
              <a:rPr lang="en-US" sz="3200" b="1" dirty="0" smtClean="0">
                <a:solidFill>
                  <a:srgbClr val="00539C"/>
                </a:solidFill>
                <a:latin typeface="+mj-lt"/>
              </a:rPr>
              <a:t>Student &amp; Faculty Services</a:t>
            </a:r>
          </a:p>
          <a:p>
            <a:pPr lvl="1">
              <a:buFont typeface="Arial" pitchFamily="34" charset="0"/>
              <a:buChar char="•"/>
            </a:pPr>
            <a:r>
              <a:rPr lang="en-US" sz="3200" b="1" dirty="0" smtClean="0">
                <a:solidFill>
                  <a:srgbClr val="00539C"/>
                </a:solidFill>
                <a:latin typeface="+mj-lt"/>
              </a:rPr>
              <a:t>Instructional Capacity</a:t>
            </a:r>
          </a:p>
          <a:p>
            <a:pPr>
              <a:buFont typeface="Arial" pitchFamily="34" charset="0"/>
              <a:buChar char="•"/>
            </a:pPr>
            <a:r>
              <a:rPr lang="en-US" sz="3200" b="1" dirty="0" smtClean="0">
                <a:solidFill>
                  <a:srgbClr val="00539C"/>
                </a:solidFill>
                <a:latin typeface="+mj-lt"/>
              </a:rPr>
              <a:t> Maximize Existing Capacity</a:t>
            </a:r>
          </a:p>
          <a:p>
            <a:pPr>
              <a:buFont typeface="Arial" pitchFamily="34" charset="0"/>
              <a:buChar char="•"/>
            </a:pPr>
            <a:r>
              <a:rPr lang="en-US" sz="3200" b="1" dirty="0" smtClean="0">
                <a:solidFill>
                  <a:srgbClr val="00539C"/>
                </a:solidFill>
                <a:latin typeface="+mj-lt"/>
              </a:rPr>
              <a:t>Develop New programs</a:t>
            </a:r>
          </a:p>
          <a:p>
            <a:pPr lvl="1">
              <a:buFont typeface="Arial" pitchFamily="34" charset="0"/>
              <a:buChar char="•"/>
            </a:pPr>
            <a:r>
              <a:rPr lang="en-US" sz="3200" b="1" dirty="0" smtClean="0">
                <a:solidFill>
                  <a:srgbClr val="00539C"/>
                </a:solidFill>
                <a:latin typeface="+mj-lt"/>
              </a:rPr>
              <a:t>Foundational Studies</a:t>
            </a:r>
          </a:p>
          <a:p>
            <a:pPr lvl="1">
              <a:buFont typeface="Arial" pitchFamily="34" charset="0"/>
              <a:buChar char="•"/>
            </a:pPr>
            <a:r>
              <a:rPr lang="en-US" sz="3200" b="1" dirty="0" smtClean="0">
                <a:solidFill>
                  <a:srgbClr val="00539C"/>
                </a:solidFill>
                <a:latin typeface="+mj-lt"/>
              </a:rPr>
              <a:t>Bachelor’s completion for working adults</a:t>
            </a:r>
          </a:p>
          <a:p>
            <a:pPr lvl="1">
              <a:buFont typeface="Arial" pitchFamily="34" charset="0"/>
              <a:buChar char="•"/>
            </a:pPr>
            <a:r>
              <a:rPr lang="en-US" sz="3200" b="1" dirty="0" smtClean="0">
                <a:solidFill>
                  <a:srgbClr val="00539C"/>
                </a:solidFill>
                <a:latin typeface="+mj-lt"/>
              </a:rPr>
              <a:t>Professional Graduate Programs</a:t>
            </a:r>
            <a:endParaRPr lang="en-US" sz="2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0">
                                            <p:txEl>
                                              <p:pRg st="1" end="1"/>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0">
                                            <p:txEl>
                                              <p:pRg st="2" end="2"/>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0">
                                            <p:txEl>
                                              <p:pRg st="3" end="3"/>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 calcmode="lin" valueType="num">
                                      <p:cBhvr additive="base">
                                        <p:cTn id="31"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0">
                                            <p:txEl>
                                              <p:pRg st="4" end="4"/>
                                            </p:txEl>
                                          </p:spTgt>
                                        </p:tgtEl>
                                        <p:attrNameLst>
                                          <p:attrName>ppt_c</p:attrName>
                                        </p:attrNameLst>
                                      </p:cBhvr>
                                      <p:to>
                                        <a:schemeClr val="bg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 calcmode="lin" valueType="num">
                                      <p:cBhvr additive="base">
                                        <p:cTn id="37"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xEl>
                                              <p:pRg st="6" end="6"/>
                                            </p:txEl>
                                          </p:spTgt>
                                        </p:tgtEl>
                                        <p:attrNameLst>
                                          <p:attrName>style.visibility</p:attrName>
                                        </p:attrNameLst>
                                      </p:cBhvr>
                                      <p:to>
                                        <p:strVal val="visible"/>
                                      </p:to>
                                    </p:set>
                                    <p:anim calcmode="lin" valueType="num">
                                      <p:cBhvr additive="base">
                                        <p:cTn id="43"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
                                            <p:txEl>
                                              <p:pRg st="7" end="7"/>
                                            </p:txEl>
                                          </p:spTgt>
                                        </p:tgtEl>
                                        <p:attrNameLst>
                                          <p:attrName>style.visibility</p:attrName>
                                        </p:attrNameLst>
                                      </p:cBhvr>
                                      <p:to>
                                        <p:strVal val="visible"/>
                                      </p:to>
                                    </p:set>
                                    <p:anim calcmode="lin" valueType="num">
                                      <p:cBhvr additive="base">
                                        <p:cTn id="49"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0">
                                            <p:txEl>
                                              <p:pRg st="7" end="7"/>
                                            </p:txEl>
                                          </p:spTgt>
                                        </p:tgtEl>
                                        <p:attrNameLst>
                                          <p:attrName>ppt_c</p:attrName>
                                        </p:attrNameLst>
                                      </p:cBhvr>
                                      <p:to>
                                        <a:schemeClr val="bg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
                                            <p:txEl>
                                              <p:pRg st="8" end="8"/>
                                            </p:txEl>
                                          </p:spTgt>
                                        </p:tgtEl>
                                        <p:attrNameLst>
                                          <p:attrName>style.visibility</p:attrName>
                                        </p:attrNameLst>
                                      </p:cBhvr>
                                      <p:to>
                                        <p:strVal val="visible"/>
                                      </p:to>
                                    </p:set>
                                    <p:anim calcmode="lin" valueType="num">
                                      <p:cBhvr additive="base">
                                        <p:cTn id="55"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8" end="8"/>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0">
                                            <p:txEl>
                                              <p:pRg st="8" end="8"/>
                                            </p:txEl>
                                          </p:spTgt>
                                        </p:tgtEl>
                                        <p:attrNameLst>
                                          <p:attrName>ppt_c</p:attrName>
                                        </p:attrNameLst>
                                      </p:cBhvr>
                                      <p:to>
                                        <a:schemeClr val="bg2"/>
                                      </p:to>
                                    </p:animClr>
                                  </p:sub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
                                            <p:txEl>
                                              <p:pRg st="9" end="9"/>
                                            </p:txEl>
                                          </p:spTgt>
                                        </p:tgtEl>
                                        <p:attrNameLst>
                                          <p:attrName>style.visibility</p:attrName>
                                        </p:attrNameLst>
                                      </p:cBhvr>
                                      <p:to>
                                        <p:strVal val="visible"/>
                                      </p:to>
                                    </p:set>
                                    <p:anim calcmode="lin" valueType="num">
                                      <p:cBhvr additive="base">
                                        <p:cTn id="61"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txEl>
                                              <p:pRg st="9" end="9"/>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0">
                                            <p:txEl>
                                              <p:pRg st="9" end="9"/>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2286000" y="1295400"/>
            <a:ext cx="5029200" cy="582916"/>
          </a:xfrm>
          <a:prstGeom prst="rect">
            <a:avLst/>
          </a:prstGeom>
          <a:noFill/>
        </p:spPr>
        <p:txBody>
          <a:bodyPr wrap="square" rtlCol="0">
            <a:spAutoFit/>
          </a:bodyPr>
          <a:lstStyle/>
          <a:p>
            <a:pPr algn="ctr">
              <a:lnSpc>
                <a:spcPts val="3200"/>
              </a:lnSpc>
            </a:pPr>
            <a:r>
              <a:rPr lang="en-US" sz="5400" b="1" dirty="0" smtClean="0">
                <a:solidFill>
                  <a:srgbClr val="00539C"/>
                </a:solidFill>
                <a:latin typeface="+mj-lt"/>
              </a:rPr>
              <a:t>Activities</a:t>
            </a:r>
            <a:endParaRPr lang="en-US" sz="4400" b="1" dirty="0"/>
          </a:p>
        </p:txBody>
      </p:sp>
      <p:sp>
        <p:nvSpPr>
          <p:cNvPr id="7" name="TextBox 6"/>
          <p:cNvSpPr txBox="1"/>
          <p:nvPr/>
        </p:nvSpPr>
        <p:spPr>
          <a:xfrm>
            <a:off x="1143000" y="1828801"/>
            <a:ext cx="7543800" cy="3970318"/>
          </a:xfrm>
          <a:prstGeom prst="rect">
            <a:avLst/>
          </a:prstGeom>
          <a:noFill/>
        </p:spPr>
        <p:txBody>
          <a:bodyPr wrap="square" rtlCol="0">
            <a:spAutoFit/>
          </a:bodyPr>
          <a:lstStyle/>
          <a:p>
            <a:pPr>
              <a:buFont typeface="Arial" pitchFamily="34" charset="0"/>
              <a:buChar char="•"/>
            </a:pPr>
            <a:r>
              <a:rPr lang="en-US" sz="3600" b="1" dirty="0" smtClean="0">
                <a:solidFill>
                  <a:srgbClr val="00539C"/>
                </a:solidFill>
                <a:latin typeface="+mj-lt"/>
              </a:rPr>
              <a:t>FS Faculty Development</a:t>
            </a:r>
          </a:p>
          <a:p>
            <a:pPr>
              <a:buFont typeface="Arial" pitchFamily="34" charset="0"/>
              <a:buChar char="•"/>
            </a:pPr>
            <a:r>
              <a:rPr lang="en-US" sz="3600" b="1" dirty="0" smtClean="0">
                <a:solidFill>
                  <a:srgbClr val="00539C"/>
                </a:solidFill>
                <a:latin typeface="+mj-lt"/>
              </a:rPr>
              <a:t>New Programs</a:t>
            </a:r>
          </a:p>
          <a:p>
            <a:pPr>
              <a:buFont typeface="Arial" pitchFamily="34" charset="0"/>
              <a:buChar char="•"/>
            </a:pPr>
            <a:r>
              <a:rPr lang="en-US" sz="3600" b="1" dirty="0" smtClean="0">
                <a:solidFill>
                  <a:srgbClr val="00539C"/>
                </a:solidFill>
                <a:latin typeface="+mj-lt"/>
              </a:rPr>
              <a:t>Procedures and Process</a:t>
            </a:r>
          </a:p>
          <a:p>
            <a:pPr>
              <a:buFont typeface="Arial" pitchFamily="34" charset="0"/>
              <a:buChar char="•"/>
            </a:pPr>
            <a:r>
              <a:rPr lang="en-US" sz="3600" b="1" dirty="0" smtClean="0">
                <a:solidFill>
                  <a:srgbClr val="00539C"/>
                </a:solidFill>
                <a:latin typeface="+mj-lt"/>
              </a:rPr>
              <a:t>Student Services</a:t>
            </a:r>
          </a:p>
          <a:p>
            <a:pPr>
              <a:buFont typeface="Arial" pitchFamily="34" charset="0"/>
              <a:buChar char="•"/>
            </a:pPr>
            <a:r>
              <a:rPr lang="en-US" sz="3600" b="1" dirty="0" smtClean="0">
                <a:solidFill>
                  <a:srgbClr val="00539C"/>
                </a:solidFill>
                <a:latin typeface="+mj-lt"/>
              </a:rPr>
              <a:t>Faculty Support</a:t>
            </a:r>
          </a:p>
          <a:p>
            <a:pPr>
              <a:buFont typeface="Arial" pitchFamily="34" charset="0"/>
              <a:buChar char="•"/>
            </a:pPr>
            <a:r>
              <a:rPr lang="en-US" sz="3600" b="1" dirty="0" smtClean="0">
                <a:solidFill>
                  <a:srgbClr val="00539C"/>
                </a:solidFill>
                <a:latin typeface="+mj-lt"/>
              </a:rPr>
              <a:t>Marketing</a:t>
            </a:r>
          </a:p>
          <a:p>
            <a:pPr>
              <a:buFont typeface="Arial" pitchFamily="34" charset="0"/>
              <a:buChar char="•"/>
            </a:pPr>
            <a:r>
              <a:rPr lang="en-US" sz="3600" b="1" dirty="0" smtClean="0">
                <a:solidFill>
                  <a:srgbClr val="00539C"/>
                </a:solidFill>
                <a:latin typeface="+mj-lt"/>
              </a:rPr>
              <a:t>Standards</a:t>
            </a:r>
            <a:endParaRPr lang="en-US" sz="28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0" end="0"/>
                                            </p:txEl>
                                          </p:spTgt>
                                        </p:tgtEl>
                                        <p:attrNameLst>
                                          <p:attrName>ppt_c</p:attrName>
                                        </p:attrNameLst>
                                      </p:cBhvr>
                                      <p:to>
                                        <a:srgbClr val="CCCCFF"/>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1" end="1"/>
                                            </p:txEl>
                                          </p:spTgt>
                                        </p:tgtEl>
                                        <p:attrNameLst>
                                          <p:attrName>ppt_c</p:attrName>
                                        </p:attrNameLst>
                                      </p:cBhvr>
                                      <p:to>
                                        <a:srgbClr val="CCCCFF"/>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2" end="2"/>
                                            </p:txEl>
                                          </p:spTgt>
                                        </p:tgtEl>
                                        <p:attrNameLst>
                                          <p:attrName>ppt_c</p:attrName>
                                        </p:attrNameLst>
                                      </p:cBhvr>
                                      <p:to>
                                        <a:srgbClr val="CCCCFF"/>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3" end="3"/>
                                            </p:txEl>
                                          </p:spTgt>
                                        </p:tgtEl>
                                        <p:attrNameLst>
                                          <p:attrName>ppt_c</p:attrName>
                                        </p:attrNameLst>
                                      </p:cBhvr>
                                      <p:to>
                                        <a:srgbClr val="CCCCFF"/>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4" end="4"/>
                                            </p:txEl>
                                          </p:spTgt>
                                        </p:tgtEl>
                                        <p:attrNameLst>
                                          <p:attrName>ppt_c</p:attrName>
                                        </p:attrNameLst>
                                      </p:cBhvr>
                                      <p:to>
                                        <a:srgbClr val="CCCCFF"/>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5" end="5"/>
                                            </p:txEl>
                                          </p:spTgt>
                                        </p:tgtEl>
                                        <p:attrNameLst>
                                          <p:attrName>ppt_c</p:attrName>
                                        </p:attrNameLst>
                                      </p:cBhvr>
                                      <p:to>
                                        <a:srgbClr val="CCCCFF"/>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6" end="6"/>
                                            </p:txEl>
                                          </p:spTgt>
                                        </p:tgtEl>
                                        <p:attrNameLst>
                                          <p:attrName>ppt_c</p:attrName>
                                        </p:attrNameLst>
                                      </p:cBhvr>
                                      <p:to>
                                        <a:srgbClr val="CC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graphicFrame>
        <p:nvGraphicFramePr>
          <p:cNvPr id="10" name="Table 9"/>
          <p:cNvGraphicFramePr>
            <a:graphicFrameLocks noGrp="1"/>
          </p:cNvGraphicFramePr>
          <p:nvPr/>
        </p:nvGraphicFramePr>
        <p:xfrm>
          <a:off x="381000" y="1143000"/>
          <a:ext cx="8610599" cy="1995645"/>
        </p:xfrm>
        <a:graphic>
          <a:graphicData uri="http://schemas.openxmlformats.org/drawingml/2006/table">
            <a:tbl>
              <a:tblPr firstRow="1" bandRow="1">
                <a:tableStyleId>{5C22544A-7EE6-4342-B048-85BDC9FD1C3A}</a:tableStyleId>
              </a:tblPr>
              <a:tblGrid>
                <a:gridCol w="2895599"/>
                <a:gridCol w="1128042"/>
                <a:gridCol w="1126624"/>
                <a:gridCol w="1126621"/>
                <a:gridCol w="1126621"/>
                <a:gridCol w="1207092"/>
              </a:tblGrid>
              <a:tr h="395445">
                <a:tc>
                  <a:txBody>
                    <a:bodyPr/>
                    <a:lstStyle/>
                    <a:p>
                      <a:r>
                        <a:rPr lang="en-US" dirty="0" smtClean="0"/>
                        <a:t>BENCHMARKS</a:t>
                      </a:r>
                      <a:endParaRPr lang="en-US" dirty="0"/>
                    </a:p>
                  </a:txBody>
                  <a:tcPr/>
                </a:tc>
                <a:tc>
                  <a:txBody>
                    <a:bodyPr/>
                    <a:lstStyle/>
                    <a:p>
                      <a:r>
                        <a:rPr lang="en-US" dirty="0" smtClean="0"/>
                        <a:t>Fall 2010</a:t>
                      </a:r>
                      <a:endParaRPr lang="en-US" dirty="0"/>
                    </a:p>
                  </a:txBody>
                  <a:tcPr/>
                </a:tc>
                <a:tc>
                  <a:txBody>
                    <a:bodyPr/>
                    <a:lstStyle/>
                    <a:p>
                      <a:r>
                        <a:rPr lang="en-US" dirty="0" smtClean="0"/>
                        <a:t>Fall 2011</a:t>
                      </a:r>
                      <a:endParaRPr lang="en-US" dirty="0"/>
                    </a:p>
                  </a:txBody>
                  <a:tcPr/>
                </a:tc>
                <a:tc>
                  <a:txBody>
                    <a:bodyPr/>
                    <a:lstStyle/>
                    <a:p>
                      <a:r>
                        <a:rPr lang="en-US" dirty="0" smtClean="0"/>
                        <a:t>Fall 2012</a:t>
                      </a:r>
                      <a:endParaRPr lang="en-US" dirty="0"/>
                    </a:p>
                  </a:txBody>
                  <a:tcPr/>
                </a:tc>
                <a:tc>
                  <a:txBody>
                    <a:bodyPr/>
                    <a:lstStyle/>
                    <a:p>
                      <a:r>
                        <a:rPr lang="en-US" dirty="0" smtClean="0"/>
                        <a:t>Fall 2013</a:t>
                      </a:r>
                      <a:endParaRPr lang="en-US" dirty="0"/>
                    </a:p>
                  </a:txBody>
                  <a:tcPr/>
                </a:tc>
                <a:tc>
                  <a:txBody>
                    <a:bodyPr/>
                    <a:lstStyle/>
                    <a:p>
                      <a:r>
                        <a:rPr lang="en-US" dirty="0" smtClean="0"/>
                        <a:t>Fall 2014</a:t>
                      </a:r>
                      <a:endParaRPr lang="en-US" dirty="0"/>
                    </a:p>
                  </a:txBody>
                  <a:tcPr/>
                </a:tc>
              </a:tr>
              <a:tr h="417114">
                <a:tc>
                  <a:txBody>
                    <a:bodyPr/>
                    <a:lstStyle/>
                    <a:p>
                      <a:r>
                        <a:rPr lang="en-US" dirty="0" smtClean="0"/>
                        <a:t>Total DE Students</a:t>
                      </a:r>
                      <a:endParaRPr lang="en-US" dirty="0"/>
                    </a:p>
                  </a:txBody>
                  <a:tcPr/>
                </a:tc>
                <a:tc>
                  <a:txBody>
                    <a:bodyPr/>
                    <a:lstStyle/>
                    <a:p>
                      <a:r>
                        <a:rPr lang="en-US" dirty="0" smtClean="0"/>
                        <a:t>3389</a:t>
                      </a:r>
                      <a:endParaRPr lang="en-US" dirty="0"/>
                    </a:p>
                  </a:txBody>
                  <a:tcPr/>
                </a:tc>
                <a:tc>
                  <a:txBody>
                    <a:bodyPr/>
                    <a:lstStyle/>
                    <a:p>
                      <a:r>
                        <a:rPr lang="en-US" dirty="0" smtClean="0"/>
                        <a:t>3592</a:t>
                      </a:r>
                      <a:endParaRPr lang="en-US" dirty="0"/>
                    </a:p>
                  </a:txBody>
                  <a:tcPr/>
                </a:tc>
                <a:tc>
                  <a:txBody>
                    <a:bodyPr/>
                    <a:lstStyle/>
                    <a:p>
                      <a:r>
                        <a:rPr lang="en-US" dirty="0" smtClean="0"/>
                        <a:t>3610</a:t>
                      </a:r>
                      <a:endParaRPr lang="en-US" dirty="0"/>
                    </a:p>
                  </a:txBody>
                  <a:tcPr/>
                </a:tc>
                <a:tc>
                  <a:txBody>
                    <a:bodyPr/>
                    <a:lstStyle/>
                    <a:p>
                      <a:r>
                        <a:rPr lang="en-US" dirty="0" smtClean="0"/>
                        <a:t>3819</a:t>
                      </a:r>
                      <a:endParaRPr lang="en-US" dirty="0"/>
                    </a:p>
                  </a:txBody>
                  <a:tcPr/>
                </a:tc>
                <a:tc>
                  <a:txBody>
                    <a:bodyPr/>
                    <a:lstStyle/>
                    <a:p>
                      <a:r>
                        <a:rPr lang="en-US" dirty="0" smtClean="0"/>
                        <a:t>4028</a:t>
                      </a:r>
                      <a:endParaRPr lang="en-US" dirty="0"/>
                    </a:p>
                  </a:txBody>
                  <a:tcPr/>
                </a:tc>
              </a:tr>
              <a:tr h="395445">
                <a:tc>
                  <a:txBody>
                    <a:bodyPr/>
                    <a:lstStyle/>
                    <a:p>
                      <a:r>
                        <a:rPr lang="en-US" dirty="0" smtClean="0"/>
                        <a:t>DE U/G degrees</a:t>
                      </a:r>
                      <a:r>
                        <a:rPr lang="en-US" baseline="0" dirty="0" smtClean="0"/>
                        <a:t> completed*</a:t>
                      </a:r>
                      <a:endParaRPr lang="en-US" dirty="0"/>
                    </a:p>
                  </a:txBody>
                  <a:tcPr/>
                </a:tc>
                <a:tc>
                  <a:txBody>
                    <a:bodyPr/>
                    <a:lstStyle/>
                    <a:p>
                      <a:r>
                        <a:rPr lang="en-US" dirty="0" smtClean="0"/>
                        <a:t>143</a:t>
                      </a:r>
                      <a:endParaRPr lang="en-US" dirty="0"/>
                    </a:p>
                  </a:txBody>
                  <a:tcPr/>
                </a:tc>
                <a:tc>
                  <a:txBody>
                    <a:bodyPr/>
                    <a:lstStyle/>
                    <a:p>
                      <a:r>
                        <a:rPr lang="en-US" dirty="0" smtClean="0"/>
                        <a:t>150</a:t>
                      </a:r>
                      <a:endParaRPr lang="en-US" dirty="0"/>
                    </a:p>
                  </a:txBody>
                  <a:tcPr/>
                </a:tc>
                <a:tc>
                  <a:txBody>
                    <a:bodyPr/>
                    <a:lstStyle/>
                    <a:p>
                      <a:r>
                        <a:rPr lang="en-US" dirty="0" smtClean="0"/>
                        <a:t>155</a:t>
                      </a:r>
                      <a:endParaRPr lang="en-US" dirty="0"/>
                    </a:p>
                  </a:txBody>
                  <a:tcPr/>
                </a:tc>
                <a:tc>
                  <a:txBody>
                    <a:bodyPr/>
                    <a:lstStyle/>
                    <a:p>
                      <a:r>
                        <a:rPr lang="en-US" dirty="0" smtClean="0"/>
                        <a:t>165</a:t>
                      </a:r>
                      <a:endParaRPr lang="en-US" dirty="0"/>
                    </a:p>
                  </a:txBody>
                  <a:tcPr/>
                </a:tc>
                <a:tc>
                  <a:txBody>
                    <a:bodyPr/>
                    <a:lstStyle/>
                    <a:p>
                      <a:r>
                        <a:rPr lang="en-US" dirty="0" smtClean="0"/>
                        <a:t>175</a:t>
                      </a:r>
                      <a:endParaRPr lang="en-US" dirty="0"/>
                    </a:p>
                  </a:txBody>
                  <a:tcPr/>
                </a:tc>
              </a:tr>
              <a:tr h="392196">
                <a:tc>
                  <a:txBody>
                    <a:bodyPr/>
                    <a:lstStyle/>
                    <a:p>
                      <a:r>
                        <a:rPr lang="en-US" dirty="0" smtClean="0"/>
                        <a:t>DE Grad degrees completed*</a:t>
                      </a:r>
                      <a:endParaRPr lang="en-US" dirty="0"/>
                    </a:p>
                  </a:txBody>
                  <a:tcPr/>
                </a:tc>
                <a:tc>
                  <a:txBody>
                    <a:bodyPr/>
                    <a:lstStyle/>
                    <a:p>
                      <a:r>
                        <a:rPr lang="en-US" dirty="0" smtClean="0"/>
                        <a:t>228</a:t>
                      </a:r>
                      <a:endParaRPr lang="en-US" dirty="0"/>
                    </a:p>
                  </a:txBody>
                  <a:tcPr/>
                </a:tc>
                <a:tc>
                  <a:txBody>
                    <a:bodyPr/>
                    <a:lstStyle/>
                    <a:p>
                      <a:r>
                        <a:rPr lang="en-US" dirty="0" smtClean="0"/>
                        <a:t>235</a:t>
                      </a:r>
                      <a:endParaRPr lang="en-US" dirty="0"/>
                    </a:p>
                  </a:txBody>
                  <a:tcPr/>
                </a:tc>
                <a:tc>
                  <a:txBody>
                    <a:bodyPr/>
                    <a:lstStyle/>
                    <a:p>
                      <a:r>
                        <a:rPr lang="en-US" dirty="0" smtClean="0"/>
                        <a:t>242</a:t>
                      </a:r>
                      <a:endParaRPr lang="en-US" dirty="0"/>
                    </a:p>
                  </a:txBody>
                  <a:tcPr/>
                </a:tc>
                <a:tc>
                  <a:txBody>
                    <a:bodyPr/>
                    <a:lstStyle/>
                    <a:p>
                      <a:r>
                        <a:rPr lang="en-US" dirty="0" smtClean="0"/>
                        <a:t>245</a:t>
                      </a:r>
                      <a:endParaRPr lang="en-US" dirty="0"/>
                    </a:p>
                  </a:txBody>
                  <a:tcPr/>
                </a:tc>
                <a:tc>
                  <a:txBody>
                    <a:bodyPr/>
                    <a:lstStyle/>
                    <a:p>
                      <a:r>
                        <a:rPr lang="en-US" dirty="0" smtClean="0"/>
                        <a:t>250</a:t>
                      </a:r>
                      <a:endParaRPr lang="en-US" dirty="0"/>
                    </a:p>
                  </a:txBody>
                  <a:tcPr/>
                </a:tc>
              </a:tr>
              <a:tr h="395445">
                <a:tc>
                  <a:txBody>
                    <a:bodyPr/>
                    <a:lstStyle/>
                    <a:p>
                      <a:r>
                        <a:rPr lang="en-US" dirty="0" smtClean="0"/>
                        <a:t>Distance FTE</a:t>
                      </a:r>
                      <a:endParaRPr lang="en-US" dirty="0"/>
                    </a:p>
                  </a:txBody>
                  <a:tcPr/>
                </a:tc>
                <a:tc>
                  <a:txBody>
                    <a:bodyPr/>
                    <a:lstStyle/>
                    <a:p>
                      <a:r>
                        <a:rPr lang="en-US" dirty="0" smtClean="0"/>
                        <a:t>1281</a:t>
                      </a:r>
                      <a:endParaRPr lang="en-US" dirty="0"/>
                    </a:p>
                  </a:txBody>
                  <a:tcPr/>
                </a:tc>
                <a:tc>
                  <a:txBody>
                    <a:bodyPr/>
                    <a:lstStyle/>
                    <a:p>
                      <a:r>
                        <a:rPr lang="en-US" dirty="0" smtClean="0"/>
                        <a:t>1350</a:t>
                      </a:r>
                      <a:endParaRPr lang="en-US" dirty="0"/>
                    </a:p>
                  </a:txBody>
                  <a:tcPr/>
                </a:tc>
                <a:tc>
                  <a:txBody>
                    <a:bodyPr/>
                    <a:lstStyle/>
                    <a:p>
                      <a:r>
                        <a:rPr lang="en-US" dirty="0" smtClean="0"/>
                        <a:t>1413</a:t>
                      </a:r>
                      <a:endParaRPr lang="en-US" dirty="0"/>
                    </a:p>
                  </a:txBody>
                  <a:tcPr/>
                </a:tc>
                <a:tc>
                  <a:txBody>
                    <a:bodyPr/>
                    <a:lstStyle/>
                    <a:p>
                      <a:r>
                        <a:rPr lang="en-US" dirty="0" smtClean="0"/>
                        <a:t>1504</a:t>
                      </a:r>
                      <a:endParaRPr lang="en-US" dirty="0"/>
                    </a:p>
                  </a:txBody>
                  <a:tcPr/>
                </a:tc>
                <a:tc>
                  <a:txBody>
                    <a:bodyPr/>
                    <a:lstStyle/>
                    <a:p>
                      <a:r>
                        <a:rPr lang="en-US" dirty="0" smtClean="0"/>
                        <a:t>1595</a:t>
                      </a:r>
                      <a:endParaRPr lang="en-US" dirty="0"/>
                    </a:p>
                  </a:txBody>
                  <a:tcPr/>
                </a:tc>
              </a:tr>
            </a:tbl>
          </a:graphicData>
        </a:graphic>
      </p:graphicFrame>
      <p:sp>
        <p:nvSpPr>
          <p:cNvPr id="12" name="TextBox 11"/>
          <p:cNvSpPr txBox="1"/>
          <p:nvPr/>
        </p:nvSpPr>
        <p:spPr>
          <a:xfrm>
            <a:off x="381000" y="3200400"/>
            <a:ext cx="2057400" cy="307777"/>
          </a:xfrm>
          <a:prstGeom prst="rect">
            <a:avLst/>
          </a:prstGeom>
          <a:noFill/>
        </p:spPr>
        <p:txBody>
          <a:bodyPr wrap="square" rtlCol="0">
            <a:spAutoFit/>
          </a:bodyPr>
          <a:lstStyle/>
          <a:p>
            <a:r>
              <a:rPr lang="en-US" sz="1400" dirty="0" smtClean="0"/>
              <a:t>* Calendar year</a:t>
            </a:r>
            <a:endParaRPr lang="en-US" sz="1400" dirty="0"/>
          </a:p>
        </p:txBody>
      </p:sp>
      <p:graphicFrame>
        <p:nvGraphicFramePr>
          <p:cNvPr id="15" name="Chart 14"/>
          <p:cNvGraphicFramePr/>
          <p:nvPr/>
        </p:nvGraphicFramePr>
        <p:xfrm>
          <a:off x="2362200" y="3124200"/>
          <a:ext cx="4972050" cy="33432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10"/>
                                        </p:tgtEl>
                                        <p:attrNameLst>
                                          <p:attrName>ppt_x</p:attrName>
                                        </p:attrNameLst>
                                      </p:cBhvr>
                                      <p:tavLst>
                                        <p:tav tm="0">
                                          <p:val>
                                            <p:strVal val="ppt_x"/>
                                          </p:val>
                                        </p:tav>
                                        <p:tav tm="100000">
                                          <p:val>
                                            <p:strVal val="ppt_x"/>
                                          </p:val>
                                        </p:tav>
                                      </p:tavLst>
                                    </p:anim>
                                    <p:anim calcmode="lin" valueType="num">
                                      <p:cBhvr additive="base">
                                        <p:cTn id="7" dur="500"/>
                                        <p:tgtEl>
                                          <p:spTgt spid="10"/>
                                        </p:tgtEl>
                                        <p:attrNameLst>
                                          <p:attrName>ppt_y</p:attrName>
                                        </p:attrNameLst>
                                      </p:cBhvr>
                                      <p:tavLst>
                                        <p:tav tm="0">
                                          <p:val>
                                            <p:strVal val="ppt_y"/>
                                          </p:val>
                                        </p:tav>
                                        <p:tav tm="100000">
                                          <p:val>
                                            <p:strVal val="1+ppt_h/2"/>
                                          </p:val>
                                        </p:tav>
                                      </p:tavLst>
                                    </p:anim>
                                    <p:set>
                                      <p:cBhvr>
                                        <p:cTn id="8" dur="1" fill="hold">
                                          <p:stCondLst>
                                            <p:cond delay="499"/>
                                          </p:stCondLst>
                                        </p:cTn>
                                        <p:tgtEl>
                                          <p:spTgt spid="1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Graphic spid="1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1981200" y="1143000"/>
            <a:ext cx="50292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Summary</a:t>
            </a:r>
            <a:endParaRPr lang="en-US" sz="2400" dirty="0"/>
          </a:p>
        </p:txBody>
      </p:sp>
      <p:sp>
        <p:nvSpPr>
          <p:cNvPr id="7" name="TextBox 6"/>
          <p:cNvSpPr txBox="1"/>
          <p:nvPr/>
        </p:nvSpPr>
        <p:spPr>
          <a:xfrm>
            <a:off x="381000" y="1828800"/>
            <a:ext cx="8534400" cy="4442242"/>
          </a:xfrm>
          <a:prstGeom prst="rect">
            <a:avLst/>
          </a:prstGeom>
          <a:noFill/>
        </p:spPr>
        <p:txBody>
          <a:bodyPr wrap="square" rtlCol="0">
            <a:spAutoFit/>
          </a:bodyPr>
          <a:lstStyle/>
          <a:p>
            <a:pPr>
              <a:buFont typeface="Arial" pitchFamily="34" charset="0"/>
              <a:buChar char="•"/>
            </a:pPr>
            <a:r>
              <a:rPr lang="en-US" sz="3200" b="1" dirty="0" smtClean="0">
                <a:solidFill>
                  <a:srgbClr val="00539C"/>
                </a:solidFill>
                <a:latin typeface="+mj-lt"/>
              </a:rPr>
              <a:t>Significant progress</a:t>
            </a:r>
          </a:p>
          <a:p>
            <a:pPr lvl="1">
              <a:buFont typeface="Arial" pitchFamily="34" charset="0"/>
              <a:buChar char="•"/>
            </a:pPr>
            <a:r>
              <a:rPr lang="en-US" sz="3200" b="1" dirty="0" smtClean="0">
                <a:solidFill>
                  <a:srgbClr val="00539C"/>
                </a:solidFill>
                <a:latin typeface="+mj-lt"/>
              </a:rPr>
              <a:t>Basic infrastructure development</a:t>
            </a:r>
          </a:p>
          <a:p>
            <a:pPr lvl="1">
              <a:buFont typeface="Arial" pitchFamily="34" charset="0"/>
              <a:buChar char="•"/>
            </a:pPr>
            <a:r>
              <a:rPr lang="en-US" sz="3200" b="1" dirty="0" smtClean="0">
                <a:solidFill>
                  <a:srgbClr val="00539C"/>
                </a:solidFill>
                <a:latin typeface="+mj-lt"/>
              </a:rPr>
              <a:t>Faculty and student services</a:t>
            </a:r>
          </a:p>
          <a:p>
            <a:pPr lvl="1">
              <a:buFont typeface="Arial" pitchFamily="34" charset="0"/>
              <a:buChar char="•"/>
            </a:pPr>
            <a:r>
              <a:rPr lang="en-US" sz="3200" b="1" dirty="0" smtClean="0">
                <a:solidFill>
                  <a:srgbClr val="00539C"/>
                </a:solidFill>
                <a:latin typeface="+mj-lt"/>
              </a:rPr>
              <a:t>Expansion of Foundational Studies online</a:t>
            </a:r>
          </a:p>
          <a:p>
            <a:pPr>
              <a:buFont typeface="Arial" pitchFamily="34" charset="0"/>
              <a:buChar char="•"/>
            </a:pPr>
            <a:r>
              <a:rPr lang="en-US" sz="3200" b="1" dirty="0" smtClean="0">
                <a:solidFill>
                  <a:srgbClr val="00539C"/>
                </a:solidFill>
                <a:latin typeface="+mj-lt"/>
              </a:rPr>
              <a:t>Opportunities for advancement</a:t>
            </a:r>
          </a:p>
          <a:p>
            <a:pPr lvl="1">
              <a:buFont typeface="Arial" pitchFamily="34" charset="0"/>
              <a:buChar char="•"/>
            </a:pPr>
            <a:r>
              <a:rPr lang="en-US" sz="3200" b="1" dirty="0" smtClean="0">
                <a:solidFill>
                  <a:srgbClr val="00539C"/>
                </a:solidFill>
                <a:latin typeface="+mj-lt"/>
              </a:rPr>
              <a:t>Marketing of existing and new programs</a:t>
            </a:r>
          </a:p>
          <a:p>
            <a:pPr lvl="1">
              <a:buFont typeface="Arial" pitchFamily="34" charset="0"/>
              <a:buChar char="•"/>
            </a:pPr>
            <a:r>
              <a:rPr lang="en-US" sz="3200" b="1" dirty="0" smtClean="0">
                <a:solidFill>
                  <a:srgbClr val="00539C"/>
                </a:solidFill>
                <a:latin typeface="+mj-lt"/>
              </a:rPr>
              <a:t>Reading and responding to new environment</a:t>
            </a:r>
          </a:p>
          <a:p>
            <a:pPr lvl="1">
              <a:buFont typeface="Arial" pitchFamily="34" charset="0"/>
              <a:buChar char="•"/>
            </a:pPr>
            <a:r>
              <a:rPr lang="en-US" sz="3200" b="1" dirty="0" smtClean="0">
                <a:solidFill>
                  <a:srgbClr val="00539C"/>
                </a:solidFill>
                <a:latin typeface="+mj-lt"/>
              </a:rPr>
              <a:t>Adoption of new tools and techniques</a:t>
            </a:r>
            <a:endParaRPr lang="en-US" sz="2400" b="1" dirty="0" smtClean="0">
              <a:solidFill>
                <a:srgbClr val="00539C"/>
              </a:solidFill>
              <a:latin typeface="+mj-lt"/>
            </a:endParaRPr>
          </a:p>
          <a:p>
            <a:pPr lvl="1">
              <a:lnSpc>
                <a:spcPts val="3200"/>
              </a:lnSpc>
            </a:pPr>
            <a:r>
              <a:rPr lang="en-US" sz="2400" b="1" dirty="0" smtClean="0">
                <a:solidFill>
                  <a:srgbClr val="00539C"/>
                </a:solidFill>
                <a:latin typeface="+mj-lt"/>
              </a:rPr>
              <a:t> </a:t>
            </a:r>
            <a:endParaRPr lang="en-US" sz="2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0" end="0"/>
                                            </p:txEl>
                                          </p:spTgt>
                                        </p:tgtEl>
                                        <p:attrNameLst>
                                          <p:attrName>ppt_c</p:attrName>
                                        </p:attrNameLst>
                                      </p:cBhvr>
                                      <p:to>
                                        <a:srgbClr val="CCCCFF"/>
                                      </p:to>
                                    </p:animClr>
                                  </p:subTnLst>
                                </p:cTn>
                              </p:par>
                              <p:par>
                                <p:cTn id="9" presetID="2" presetClass="entr" presetSubtype="4"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1" end="1"/>
                                            </p:txEl>
                                          </p:spTgt>
                                        </p:tgtEl>
                                        <p:attrNameLst>
                                          <p:attrName>ppt_c</p:attrName>
                                        </p:attrNameLst>
                                      </p:cBhvr>
                                      <p:to>
                                        <a:srgbClr val="CCCCFF"/>
                                      </p:to>
                                    </p:animClr>
                                  </p:subTnLst>
                                </p:cTn>
                              </p:par>
                              <p:par>
                                <p:cTn id="13" presetID="2" presetClass="entr" presetSubtype="4" fill="hold" grpId="0"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2" end="2"/>
                                            </p:txEl>
                                          </p:spTgt>
                                        </p:tgtEl>
                                        <p:attrNameLst>
                                          <p:attrName>ppt_c</p:attrName>
                                        </p:attrNameLst>
                                      </p:cBhvr>
                                      <p:to>
                                        <a:srgbClr val="CCCCFF"/>
                                      </p:to>
                                    </p:animClr>
                                  </p:subTnLst>
                                </p:cTn>
                              </p:par>
                              <p:par>
                                <p:cTn id="17" presetID="2" presetClass="entr" presetSubtype="4" fill="hold" grpId="0"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3" end="3"/>
                                            </p:txEl>
                                          </p:spTgt>
                                        </p:tgtEl>
                                        <p:attrNameLst>
                                          <p:attrName>ppt_c</p:attrName>
                                        </p:attrNameLst>
                                      </p:cBhvr>
                                      <p:to>
                                        <a:srgbClr val="CCCCFF"/>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4" end="4"/>
                                            </p:txEl>
                                          </p:spTgt>
                                        </p:tgtEl>
                                        <p:attrNameLst>
                                          <p:attrName>ppt_c</p:attrName>
                                        </p:attrNameLst>
                                      </p:cBhvr>
                                      <p:to>
                                        <a:srgbClr val="CCCCFF"/>
                                      </p:to>
                                    </p:animClr>
                                  </p:subTnLst>
                                </p:cTn>
                              </p:par>
                              <p:par>
                                <p:cTn id="27" presetID="2" presetClass="entr" presetSubtype="4" fill="hold" grpId="0"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 calcmode="lin" valueType="num">
                                      <p:cBhvr additive="base">
                                        <p:cTn id="2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5" end="5"/>
                                            </p:txEl>
                                          </p:spTgt>
                                        </p:tgtEl>
                                        <p:attrNameLst>
                                          <p:attrName>ppt_c</p:attrName>
                                        </p:attrNameLst>
                                      </p:cBhvr>
                                      <p:to>
                                        <a:srgbClr val="CCCCFF"/>
                                      </p:to>
                                    </p:animClr>
                                  </p:subTnLst>
                                </p:cTn>
                              </p:par>
                              <p:par>
                                <p:cTn id="31" presetID="2" presetClass="entr" presetSubtype="4" fill="hold" grpId="0" nodeType="with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 calcmode="lin" valueType="num">
                                      <p:cBhvr additive="base">
                                        <p:cTn id="3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6" end="6"/>
                                            </p:txEl>
                                          </p:spTgt>
                                        </p:tgtEl>
                                        <p:attrNameLst>
                                          <p:attrName>ppt_c</p:attrName>
                                        </p:attrNameLst>
                                      </p:cBhvr>
                                      <p:to>
                                        <a:srgbClr val="CCCCFF"/>
                                      </p:to>
                                    </p:animClr>
                                  </p:subTnLst>
                                </p:cTn>
                              </p:par>
                              <p:par>
                                <p:cTn id="35" presetID="2" presetClass="entr" presetSubtype="4" fill="hold" grpId="0" nodeType="with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 calcmode="lin" valueType="num">
                                      <p:cBhvr additive="base">
                                        <p:cTn id="37"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7" end="7"/>
                                            </p:txEl>
                                          </p:spTgt>
                                        </p:tgtEl>
                                        <p:attrNameLst>
                                          <p:attrName>ppt_c</p:attrName>
                                        </p:attrNameLst>
                                      </p:cBhvr>
                                      <p:to>
                                        <a:srgbClr val="CCCCFF"/>
                                      </p:to>
                                    </p:animClr>
                                  </p:subTnLst>
                                </p:cTn>
                              </p:par>
                              <p:par>
                                <p:cTn id="39" presetID="2" presetClass="entr" presetSubtype="4" fill="hold" grpId="0" nodeType="withEffect">
                                  <p:stCondLst>
                                    <p:cond delay="0"/>
                                  </p:stCondLst>
                                  <p:childTnLst>
                                    <p:set>
                                      <p:cBhvr>
                                        <p:cTn id="40" dur="1" fill="hold">
                                          <p:stCondLst>
                                            <p:cond delay="0"/>
                                          </p:stCondLst>
                                        </p:cTn>
                                        <p:tgtEl>
                                          <p:spTgt spid="7">
                                            <p:txEl>
                                              <p:pRg st="8" end="8"/>
                                            </p:txEl>
                                          </p:spTgt>
                                        </p:tgtEl>
                                        <p:attrNameLst>
                                          <p:attrName>style.visibility</p:attrName>
                                        </p:attrNameLst>
                                      </p:cBhvr>
                                      <p:to>
                                        <p:strVal val="visible"/>
                                      </p:to>
                                    </p:set>
                                    <p:anim calcmode="lin" valueType="num">
                                      <p:cBhvr additive="base">
                                        <p:cTn id="41"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8" end="8"/>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7">
                                            <p:txEl>
                                              <p:pRg st="8" end="8"/>
                                            </p:txEl>
                                          </p:spTgt>
                                        </p:tgtEl>
                                        <p:attrNameLst>
                                          <p:attrName>ppt_c</p:attrName>
                                        </p:attrNameLst>
                                      </p:cBhvr>
                                      <p:to>
                                        <a:srgbClr val="CC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7241</TotalTime>
  <Words>761</Words>
  <Application>Microsoft Office PowerPoint</Application>
  <PresentationFormat>On-screen Show (4:3)</PresentationFormat>
  <Paragraphs>141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14_Office Theme</vt:lpstr>
      <vt:lpstr>PowerPoint Presentation</vt:lpstr>
      <vt:lpstr>PowerPoint Presentation</vt:lpstr>
      <vt:lpstr>PowerPoint Presentation</vt:lpstr>
      <vt:lpstr>PowerPoint Presentation</vt:lpstr>
      <vt:lpstr>PowerPoint Presentation</vt:lpstr>
      <vt:lpstr>PowerPoint Presentation</vt:lpstr>
    </vt:vector>
  </TitlesOfParts>
  <Company>Indiana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2 Stakeholders Conference Presentation</dc:title>
  <dc:creator>user</dc:creator>
  <cp:keywords>Conference 2011, experiential learning</cp:keywords>
  <cp:lastModifiedBy>Windows User</cp:lastModifiedBy>
  <cp:revision>471</cp:revision>
  <dcterms:created xsi:type="dcterms:W3CDTF">2008-09-03T09:34:29Z</dcterms:created>
  <dcterms:modified xsi:type="dcterms:W3CDTF">2011-11-11T17:58:10Z</dcterms:modified>
  <cp:contentStatus/>
</cp:coreProperties>
</file>