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0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A5FF3-B8DD-474C-B89E-67A069EB72D3}" type="datetimeFigureOut">
              <a:rPr lang="en-US" smtClean="0"/>
              <a:t>2/19/2015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AC6B5-D01C-450A-9917-8A0929B7D610}" type="slidenum">
              <a:rPr lang="en-US" smtClean="0"/>
              <a:t>‹#›</a:t>
            </a:fld>
            <a:endParaRPr lang="en-US"/>
          </a:p>
        </p:txBody>
      </p:sp>
    </p:spTree>
    <p:extLst>
      <p:ext uri="{BB962C8B-B14F-4D97-AF65-F5344CB8AC3E}">
        <p14:creationId xmlns:p14="http://schemas.microsoft.com/office/powerpoint/2010/main" val="241653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Good</a:t>
            </a:r>
            <a:r>
              <a:rPr lang="en-US" baseline="0" dirty="0" smtClean="0"/>
              <a:t> morning – thanks</a:t>
            </a:r>
          </a:p>
          <a:p>
            <a:pPr>
              <a:spcBef>
                <a:spcPct val="0"/>
              </a:spcBef>
            </a:pPr>
            <a:endParaRPr lang="en-US" baseline="0" dirty="0" smtClean="0"/>
          </a:p>
          <a:p>
            <a:pPr>
              <a:spcBef>
                <a:spcPct val="0"/>
              </a:spcBef>
            </a:pPr>
            <a:r>
              <a:rPr lang="en-US" baseline="0" dirty="0" smtClean="0"/>
              <a:t>Getting close to lunch</a:t>
            </a:r>
          </a:p>
          <a:p>
            <a:pPr>
              <a:spcBef>
                <a:spcPct val="0"/>
              </a:spcBef>
            </a:pPr>
            <a:endParaRPr lang="en-US" baseline="0" dirty="0" smtClean="0"/>
          </a:p>
          <a:p>
            <a:pPr>
              <a:spcBef>
                <a:spcPct val="0"/>
              </a:spcBef>
            </a:pPr>
            <a:r>
              <a:rPr lang="en-US" baseline="0" dirty="0" smtClean="0"/>
              <a:t>New</a:t>
            </a:r>
          </a:p>
          <a:p>
            <a:pPr>
              <a:spcBef>
                <a:spcPct val="0"/>
              </a:spcBef>
            </a:pPr>
            <a:endParaRPr lang="en-US" baseline="0" dirty="0" smtClean="0"/>
          </a:p>
          <a:p>
            <a:pPr>
              <a:spcBef>
                <a:spcPct val="0"/>
              </a:spcBef>
            </a:pPr>
            <a:r>
              <a:rPr lang="en-US" baseline="0" dirty="0" smtClean="0"/>
              <a:t>Gathering and Using</a:t>
            </a: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extLst>
      <p:ext uri="{BB962C8B-B14F-4D97-AF65-F5344CB8AC3E}">
        <p14:creationId xmlns:p14="http://schemas.microsoft.com/office/powerpoint/2010/main" val="11599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303659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93853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52681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235713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D4E8C2-898B-724E-95CC-EE818EFEC72D}"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2529526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D4E8C2-898B-724E-95CC-EE818EFEC72D}"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48488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D4E8C2-898B-724E-95CC-EE818EFEC72D}" type="datetimeFigureOut">
              <a:rPr lang="en-US" smtClean="0"/>
              <a:t>2/19/2015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290158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D4E8C2-898B-724E-95CC-EE818EFEC72D}" type="datetimeFigureOut">
              <a:rPr lang="en-US" smtClean="0"/>
              <a:t>2/19/2015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345338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4E8C2-898B-724E-95CC-EE818EFEC72D}" type="datetimeFigureOut">
              <a:rPr lang="en-US" smtClean="0"/>
              <a:t>2/19/2015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108846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4E8C2-898B-724E-95CC-EE818EFEC72D}"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302279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4E8C2-898B-724E-95CC-EE818EFEC72D}"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133861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4E8C2-898B-724E-95CC-EE818EFEC72D}" type="datetimeFigureOut">
              <a:rPr lang="en-US" smtClean="0"/>
              <a:t>2/19/2015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81753-2F40-6C4A-AEB2-6E55034980A5}" type="slidenum">
              <a:rPr lang="en-US" smtClean="0"/>
              <a:t>‹#›</a:t>
            </a:fld>
            <a:endParaRPr lang="en-US"/>
          </a:p>
        </p:txBody>
      </p:sp>
    </p:spTree>
    <p:extLst>
      <p:ext uri="{BB962C8B-B14F-4D97-AF65-F5344CB8AC3E}">
        <p14:creationId xmlns:p14="http://schemas.microsoft.com/office/powerpoint/2010/main" val="2659394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90800" y="2895601"/>
            <a:ext cx="6553200" cy="907197"/>
          </a:xfrm>
          <a:prstGeom prst="rect">
            <a:avLst/>
          </a:prstGeom>
          <a:solidFill>
            <a:srgbClr val="0F5BCB">
              <a:alpha val="96000"/>
            </a:srgbClr>
          </a:solidFill>
          <a:ln w="38100">
            <a:solidFill>
              <a:schemeClr val="tx2"/>
            </a:solidFill>
          </a:ln>
        </p:spPr>
        <p:txBody>
          <a:bodyPr wrap="square" lIns="0" tIns="91440" rIns="0" bIns="182880" rtlCol="0" anchor="ctr" anchorCtr="1">
            <a:noAutofit/>
          </a:bodyPr>
          <a:lstStyle/>
          <a:p>
            <a:pPr algn="ctr"/>
            <a:r>
              <a:rPr lang="en-US" sz="4800" i="1" spc="-90" dirty="0" smtClean="0">
                <a:solidFill>
                  <a:prstClr val="white"/>
                </a:solidFill>
                <a:latin typeface="FrankRuehl" panose="020E0503060101010101" pitchFamily="34" charset="-79"/>
                <a:cs typeface="FrankRuehl" panose="020E0503060101010101" pitchFamily="34" charset="-79"/>
              </a:rPr>
              <a:t>The </a:t>
            </a:r>
            <a:r>
              <a:rPr lang="en-US" sz="4800" i="1" spc="-250" dirty="0" smtClean="0">
                <a:solidFill>
                  <a:prstClr val="white"/>
                </a:solidFill>
                <a:latin typeface="FrankRuehl" panose="020E0503060101010101" pitchFamily="34" charset="-79"/>
                <a:cs typeface="FrankRuehl" panose="020E0503060101010101" pitchFamily="34" charset="-79"/>
              </a:rPr>
              <a:t>Pa</a:t>
            </a:r>
            <a:r>
              <a:rPr lang="en-US" sz="4800" i="1" spc="-90" dirty="0" smtClean="0">
                <a:solidFill>
                  <a:prstClr val="white"/>
                </a:solidFill>
                <a:latin typeface="FrankRuehl" panose="020E0503060101010101" pitchFamily="34" charset="-79"/>
                <a:cs typeface="FrankRuehl" panose="020E0503060101010101" pitchFamily="34" charset="-79"/>
              </a:rPr>
              <a:t>thway to </a:t>
            </a:r>
            <a:r>
              <a:rPr lang="en-US" sz="4800" i="1" spc="-400" dirty="0" smtClean="0">
                <a:solidFill>
                  <a:prstClr val="white"/>
                </a:solidFill>
                <a:latin typeface="FrankRuehl" panose="020E0503060101010101" pitchFamily="34" charset="-79"/>
                <a:cs typeface="FrankRuehl" panose="020E0503060101010101" pitchFamily="34" charset="-79"/>
              </a:rPr>
              <a:t>Su</a:t>
            </a:r>
            <a:r>
              <a:rPr lang="en-US" sz="4800" i="1" spc="-90" dirty="0" smtClean="0">
                <a:solidFill>
                  <a:prstClr val="white"/>
                </a:solidFill>
                <a:latin typeface="FrankRuehl" panose="020E0503060101010101" pitchFamily="34" charset="-79"/>
                <a:cs typeface="FrankRuehl" panose="020E0503060101010101" pitchFamily="34" charset="-79"/>
              </a:rPr>
              <a:t>ccess</a:t>
            </a:r>
            <a:endParaRPr lang="en-US" sz="4800" i="1" spc="-90" dirty="0">
              <a:solidFill>
                <a:prstClr val="white"/>
              </a:solidFill>
              <a:latin typeface="FrankRuehl" panose="020E0503060101010101" pitchFamily="34" charset="-79"/>
              <a:cs typeface="FrankRuehl" panose="020E0503060101010101" pitchFamily="34" charset="-79"/>
            </a:endParaRPr>
          </a:p>
        </p:txBody>
      </p:sp>
      <p:sp>
        <p:nvSpPr>
          <p:cNvPr id="10" name="TextBox 9"/>
          <p:cNvSpPr txBox="1"/>
          <p:nvPr/>
        </p:nvSpPr>
        <p:spPr>
          <a:xfrm>
            <a:off x="4648200" y="4572000"/>
            <a:ext cx="4495800" cy="1733808"/>
          </a:xfrm>
          <a:prstGeom prst="rect">
            <a:avLst/>
          </a:prstGeom>
          <a:noFill/>
        </p:spPr>
        <p:txBody>
          <a:bodyPr wrap="square" rtlCol="0">
            <a:spAutoFit/>
          </a:bodyPr>
          <a:lstStyle/>
          <a:p>
            <a:pPr algn="ctr">
              <a:lnSpc>
                <a:spcPts val="3200"/>
              </a:lnSpc>
            </a:pPr>
            <a:r>
              <a:rPr lang="en-US" sz="2400" b="1" dirty="0" smtClean="0">
                <a:solidFill>
                  <a:srgbClr val="00539C"/>
                </a:solidFill>
                <a:latin typeface="+mj-lt"/>
              </a:rPr>
              <a:t>Expand Distance</a:t>
            </a:r>
          </a:p>
          <a:p>
            <a:pPr algn="ctr">
              <a:lnSpc>
                <a:spcPts val="3200"/>
              </a:lnSpc>
            </a:pPr>
            <a:r>
              <a:rPr lang="en-US" sz="2400" b="1" dirty="0" smtClean="0">
                <a:solidFill>
                  <a:srgbClr val="00539C"/>
                </a:solidFill>
                <a:latin typeface="+mj-lt"/>
              </a:rPr>
              <a:t> Education</a:t>
            </a:r>
          </a:p>
          <a:p>
            <a:pPr algn="ctr">
              <a:lnSpc>
                <a:spcPts val="3200"/>
              </a:lnSpc>
            </a:pPr>
            <a:r>
              <a:rPr lang="en-US" sz="2400" b="1" dirty="0" smtClean="0">
                <a:solidFill>
                  <a:srgbClr val="00539C"/>
                </a:solidFill>
                <a:latin typeface="+mj-lt"/>
              </a:rPr>
              <a:t> Offerings</a:t>
            </a:r>
          </a:p>
          <a:p>
            <a:pPr algn="ctr">
              <a:lnSpc>
                <a:spcPts val="3200"/>
              </a:lnSpc>
            </a:pPr>
            <a:endParaRPr lang="en-US" sz="2400" dirty="0"/>
          </a:p>
        </p:txBody>
      </p:sp>
      <p:sp>
        <p:nvSpPr>
          <p:cNvPr id="12" name="TextBox 11"/>
          <p:cNvSpPr txBox="1"/>
          <p:nvPr/>
        </p:nvSpPr>
        <p:spPr>
          <a:xfrm>
            <a:off x="4648200" y="3962400"/>
            <a:ext cx="44958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Goal 3 – Initiative 2</a:t>
            </a:r>
            <a:endParaRPr lang="en-US" sz="2400" dirty="0"/>
          </a:p>
        </p:txBody>
      </p:sp>
      <p:pic>
        <p:nvPicPr>
          <p:cNvPr id="2" name="Picture 1"/>
          <p:cNvPicPr>
            <a:picLocks noChangeAspect="1"/>
          </p:cNvPicPr>
          <p:nvPr/>
        </p:nvPicPr>
        <p:blipFill>
          <a:blip r:embed="rId5"/>
          <a:stretch>
            <a:fillRect/>
          </a:stretch>
        </p:blipFill>
        <p:spPr>
          <a:xfrm>
            <a:off x="6896100" y="6250723"/>
            <a:ext cx="1905000" cy="447675"/>
          </a:xfrm>
          <a:prstGeom prst="rect">
            <a:avLst/>
          </a:prstGeom>
        </p:spPr>
      </p:pic>
    </p:spTree>
    <p:extLst>
      <p:ext uri="{BB962C8B-B14F-4D97-AF65-F5344CB8AC3E}">
        <p14:creationId xmlns:p14="http://schemas.microsoft.com/office/powerpoint/2010/main" val="79811569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a:solidFill>
                  <a:schemeClr val="bg1"/>
                </a:solidFill>
              </a:rPr>
              <a:t>Missed opportunities</a:t>
            </a:r>
          </a:p>
        </p:txBody>
      </p:sp>
      <p:sp>
        <p:nvSpPr>
          <p:cNvPr id="6" name="Content Placeholder 5"/>
          <p:cNvSpPr>
            <a:spLocks noGrp="1"/>
          </p:cNvSpPr>
          <p:nvPr>
            <p:ph idx="1"/>
          </p:nvPr>
        </p:nvSpPr>
        <p:spPr>
          <a:xfrm>
            <a:off x="327545" y="1948543"/>
            <a:ext cx="8543499" cy="3875314"/>
          </a:xfrm>
        </p:spPr>
        <p:txBody>
          <a:bodyPr/>
          <a:lstStyle/>
          <a:p>
            <a:r>
              <a:rPr lang="en-US" dirty="0" smtClean="0">
                <a:solidFill>
                  <a:schemeClr val="bg1"/>
                </a:solidFill>
              </a:rPr>
              <a:t>Data limitations may have slowed implementation</a:t>
            </a:r>
          </a:p>
          <a:p>
            <a:r>
              <a:rPr lang="en-US" dirty="0" smtClean="0">
                <a:solidFill>
                  <a:schemeClr val="bg1"/>
                </a:solidFill>
              </a:rPr>
              <a:t>Infrastructure and program growth were necessary first steps</a:t>
            </a:r>
          </a:p>
          <a:p>
            <a:r>
              <a:rPr lang="en-US" dirty="0" smtClean="0">
                <a:solidFill>
                  <a:schemeClr val="bg1"/>
                </a:solidFill>
              </a:rPr>
              <a:t>Additional resources may have sped the process but would have also created organizational friction</a:t>
            </a:r>
            <a:endParaRPr lang="en-US" dirty="0">
              <a:solidFill>
                <a:schemeClr val="bg1"/>
              </a:solidFill>
            </a:endParaRPr>
          </a:p>
        </p:txBody>
      </p:sp>
    </p:spTree>
    <p:extLst>
      <p:ext uri="{BB962C8B-B14F-4D97-AF65-F5344CB8AC3E}">
        <p14:creationId xmlns:p14="http://schemas.microsoft.com/office/powerpoint/2010/main" val="667721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fontScale="90000"/>
          </a:bodyPr>
          <a:lstStyle/>
          <a:p>
            <a:r>
              <a:rPr lang="en-US" dirty="0" smtClean="0">
                <a:solidFill>
                  <a:schemeClr val="bg1"/>
                </a:solidFill>
              </a:rPr>
              <a:t>Baseline Recommendation</a:t>
            </a:r>
            <a:br>
              <a:rPr lang="en-US" dirty="0" smtClean="0">
                <a:solidFill>
                  <a:schemeClr val="bg1"/>
                </a:solidFill>
              </a:rPr>
            </a:br>
            <a:endParaRPr lang="en-US" dirty="0">
              <a:solidFill>
                <a:schemeClr val="bg1"/>
              </a:solidFill>
            </a:endParaRPr>
          </a:p>
        </p:txBody>
      </p:sp>
      <p:sp>
        <p:nvSpPr>
          <p:cNvPr id="6" name="Content Placeholder 5"/>
          <p:cNvSpPr>
            <a:spLocks noGrp="1"/>
          </p:cNvSpPr>
          <p:nvPr>
            <p:ph idx="1"/>
          </p:nvPr>
        </p:nvSpPr>
        <p:spPr>
          <a:xfrm>
            <a:off x="457200" y="1948543"/>
            <a:ext cx="8229600" cy="3875314"/>
          </a:xfrm>
        </p:spPr>
        <p:txBody>
          <a:bodyPr>
            <a:normAutofit/>
          </a:bodyPr>
          <a:lstStyle/>
          <a:p>
            <a:pPr marL="0" indent="0">
              <a:buNone/>
            </a:pPr>
            <a:r>
              <a:rPr lang="en-US" dirty="0" smtClean="0">
                <a:solidFill>
                  <a:schemeClr val="bg1"/>
                </a:solidFill>
              </a:rPr>
              <a:t>Extended Learning clearly has primary responsibility for management and leadership of online programs. Ongoing expenditures for marketing, recruiting and faculty development should be included in base budgets rather than annual strategic planning proposals.</a:t>
            </a:r>
            <a:endParaRPr lang="en-US" dirty="0"/>
          </a:p>
        </p:txBody>
      </p:sp>
    </p:spTree>
    <p:extLst>
      <p:ext uri="{BB962C8B-B14F-4D97-AF65-F5344CB8AC3E}">
        <p14:creationId xmlns:p14="http://schemas.microsoft.com/office/powerpoint/2010/main" val="1446914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a:solidFill>
                  <a:schemeClr val="bg1"/>
                </a:solidFill>
              </a:rPr>
              <a:t>Opportunities for Collaborations</a:t>
            </a:r>
          </a:p>
        </p:txBody>
      </p:sp>
      <p:sp>
        <p:nvSpPr>
          <p:cNvPr id="6" name="Content Placeholder 5"/>
          <p:cNvSpPr>
            <a:spLocks noGrp="1"/>
          </p:cNvSpPr>
          <p:nvPr>
            <p:ph idx="1"/>
          </p:nvPr>
        </p:nvSpPr>
        <p:spPr>
          <a:xfrm>
            <a:off x="457200" y="1948543"/>
            <a:ext cx="8229600" cy="3875314"/>
          </a:xfrm>
        </p:spPr>
        <p:txBody>
          <a:bodyPr/>
          <a:lstStyle/>
          <a:p>
            <a:r>
              <a:rPr lang="en-US" dirty="0" smtClean="0">
                <a:solidFill>
                  <a:schemeClr val="bg1"/>
                </a:solidFill>
              </a:rPr>
              <a:t>Crossover with enrollment management for on-campus transfers could be expanded</a:t>
            </a:r>
          </a:p>
          <a:p>
            <a:r>
              <a:rPr lang="en-US" dirty="0" smtClean="0">
                <a:solidFill>
                  <a:schemeClr val="bg1"/>
                </a:solidFill>
              </a:rPr>
              <a:t>Marketing and recruitment initiatives for online graduate programs could easily be expanded to all graduate programs</a:t>
            </a:r>
            <a:endParaRPr lang="en-US" dirty="0">
              <a:solidFill>
                <a:schemeClr val="bg1"/>
              </a:solidFill>
            </a:endParaRPr>
          </a:p>
        </p:txBody>
      </p:sp>
    </p:spTree>
    <p:extLst>
      <p:ext uri="{BB962C8B-B14F-4D97-AF65-F5344CB8AC3E}">
        <p14:creationId xmlns:p14="http://schemas.microsoft.com/office/powerpoint/2010/main" val="1715095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smtClean="0">
                <a:solidFill>
                  <a:schemeClr val="bg1"/>
                </a:solidFill>
              </a:rPr>
              <a:t>Questions?</a:t>
            </a:r>
            <a:endParaRPr lang="en-US" dirty="0">
              <a:solidFill>
                <a:schemeClr val="bg1"/>
              </a:solidFill>
            </a:endParaRPr>
          </a:p>
        </p:txBody>
      </p:sp>
      <p:sp>
        <p:nvSpPr>
          <p:cNvPr id="6" name="Content Placeholder 5"/>
          <p:cNvSpPr>
            <a:spLocks noGrp="1"/>
          </p:cNvSpPr>
          <p:nvPr>
            <p:ph idx="1"/>
          </p:nvPr>
        </p:nvSpPr>
        <p:spPr>
          <a:xfrm>
            <a:off x="457200" y="1948543"/>
            <a:ext cx="8229600" cy="3875314"/>
          </a:xfrm>
        </p:spPr>
        <p:txBody>
          <a:bodyPr/>
          <a:lstStyle/>
          <a:p>
            <a:pPr marL="0" indent="0" algn="ctr">
              <a:buNone/>
            </a:pPr>
            <a:endParaRPr lang="en-US" dirty="0" smtClean="0">
              <a:solidFill>
                <a:schemeClr val="bg1"/>
              </a:solidFill>
            </a:endParaRPr>
          </a:p>
          <a:p>
            <a:pPr marL="0" indent="0" algn="ctr">
              <a:buNone/>
            </a:pPr>
            <a:r>
              <a:rPr lang="en-US" dirty="0" smtClean="0">
                <a:solidFill>
                  <a:schemeClr val="bg1"/>
                </a:solidFill>
              </a:rPr>
              <a:t>Expand Distance Education Offerings</a:t>
            </a:r>
          </a:p>
          <a:p>
            <a:pPr marL="0" indent="0" algn="ctr">
              <a:buNone/>
            </a:pPr>
            <a:r>
              <a:rPr lang="en-US" dirty="0" smtClean="0">
                <a:solidFill>
                  <a:schemeClr val="bg1"/>
                </a:solidFill>
              </a:rPr>
              <a:t>Ken Brauchle</a:t>
            </a:r>
          </a:p>
          <a:p>
            <a:pPr marL="0" indent="0" algn="ctr">
              <a:buNone/>
            </a:pPr>
            <a:r>
              <a:rPr lang="en-US" dirty="0" smtClean="0">
                <a:solidFill>
                  <a:schemeClr val="bg1"/>
                </a:solidFill>
              </a:rPr>
              <a:t>Ken.Brauchle@indstate.edu</a:t>
            </a:r>
            <a:endParaRPr lang="en-US" dirty="0">
              <a:solidFill>
                <a:schemeClr val="bg1"/>
              </a:solidFill>
            </a:endParaRPr>
          </a:p>
        </p:txBody>
      </p:sp>
    </p:spTree>
    <p:extLst>
      <p:ext uri="{BB962C8B-B14F-4D97-AF65-F5344CB8AC3E}">
        <p14:creationId xmlns:p14="http://schemas.microsoft.com/office/powerpoint/2010/main" val="702902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fontScale="90000"/>
          </a:bodyPr>
          <a:lstStyle/>
          <a:p>
            <a:r>
              <a:rPr lang="en-US" dirty="0" smtClean="0">
                <a:solidFill>
                  <a:schemeClr val="bg1">
                    <a:lumMod val="95000"/>
                  </a:schemeClr>
                </a:solidFill>
              </a:rPr>
              <a:t>Accomplishments </a:t>
            </a:r>
            <a:r>
              <a:rPr lang="en-US" dirty="0">
                <a:solidFill>
                  <a:schemeClr val="bg1">
                    <a:lumMod val="95000"/>
                  </a:schemeClr>
                </a:solidFill>
              </a:rPr>
              <a:t>Since </a:t>
            </a:r>
            <a:r>
              <a:rPr lang="en-US" dirty="0" smtClean="0">
                <a:solidFill>
                  <a:schemeClr val="bg1">
                    <a:lumMod val="95000"/>
                  </a:schemeClr>
                </a:solidFill>
              </a:rPr>
              <a:t/>
            </a:r>
            <a:br>
              <a:rPr lang="en-US" dirty="0" smtClean="0">
                <a:solidFill>
                  <a:schemeClr val="bg1">
                    <a:lumMod val="95000"/>
                  </a:schemeClr>
                </a:solidFill>
              </a:rPr>
            </a:br>
            <a:r>
              <a:rPr lang="en-US" dirty="0" smtClean="0">
                <a:solidFill>
                  <a:schemeClr val="bg1">
                    <a:lumMod val="95000"/>
                  </a:schemeClr>
                </a:solidFill>
              </a:rPr>
              <a:t>2013-14 </a:t>
            </a:r>
            <a:r>
              <a:rPr lang="en-US" dirty="0">
                <a:solidFill>
                  <a:schemeClr val="bg1">
                    <a:lumMod val="95000"/>
                  </a:schemeClr>
                </a:solidFill>
              </a:rPr>
              <a:t>Report</a:t>
            </a:r>
          </a:p>
        </p:txBody>
      </p:sp>
      <p:sp>
        <p:nvSpPr>
          <p:cNvPr id="6" name="Content Placeholder 5"/>
          <p:cNvSpPr>
            <a:spLocks noGrp="1"/>
          </p:cNvSpPr>
          <p:nvPr>
            <p:ph idx="1"/>
          </p:nvPr>
        </p:nvSpPr>
        <p:spPr>
          <a:xfrm>
            <a:off x="457200" y="1948543"/>
            <a:ext cx="8229600" cy="3875314"/>
          </a:xfrm>
        </p:spPr>
        <p:txBody>
          <a:bodyPr>
            <a:normAutofit/>
          </a:bodyPr>
          <a:lstStyle/>
          <a:p>
            <a:r>
              <a:rPr lang="en-US" dirty="0" smtClean="0">
                <a:solidFill>
                  <a:schemeClr val="bg1"/>
                </a:solidFill>
              </a:rPr>
              <a:t>44 Faculty members completed OICC </a:t>
            </a:r>
          </a:p>
          <a:p>
            <a:r>
              <a:rPr lang="en-US" dirty="0" smtClean="0">
                <a:solidFill>
                  <a:schemeClr val="bg1"/>
                </a:solidFill>
              </a:rPr>
              <a:t>DemandEngine assessment complete</a:t>
            </a:r>
          </a:p>
          <a:p>
            <a:pPr lvl="1"/>
            <a:r>
              <a:rPr lang="en-US" dirty="0" smtClean="0">
                <a:solidFill>
                  <a:schemeClr val="bg1"/>
                </a:solidFill>
              </a:rPr>
              <a:t>Branded Indiana State Online </a:t>
            </a:r>
          </a:p>
          <a:p>
            <a:pPr lvl="1"/>
            <a:r>
              <a:rPr lang="en-US" dirty="0" smtClean="0">
                <a:solidFill>
                  <a:schemeClr val="bg1"/>
                </a:solidFill>
              </a:rPr>
              <a:t>Enrollment Management (EM) Plan Created</a:t>
            </a:r>
          </a:p>
          <a:p>
            <a:pPr lvl="1"/>
            <a:r>
              <a:rPr lang="en-US" dirty="0" smtClean="0">
                <a:solidFill>
                  <a:schemeClr val="bg1"/>
                </a:solidFill>
              </a:rPr>
              <a:t>EM system overhauled and being implemented</a:t>
            </a:r>
          </a:p>
          <a:p>
            <a:r>
              <a:rPr lang="en-US" dirty="0" smtClean="0">
                <a:solidFill>
                  <a:schemeClr val="bg1"/>
                </a:solidFill>
              </a:rPr>
              <a:t>General Studies, B.A.S. and Psychology online</a:t>
            </a:r>
          </a:p>
          <a:p>
            <a:r>
              <a:rPr lang="en-US" dirty="0" smtClean="0">
                <a:solidFill>
                  <a:schemeClr val="bg1"/>
                </a:solidFill>
              </a:rPr>
              <a:t>Online (-D) HC up 12% Fall 14 &amp; 17% Spring 15</a:t>
            </a:r>
          </a:p>
          <a:p>
            <a:pPr lvl="1"/>
            <a:endParaRPr lang="en-US" dirty="0">
              <a:solidFill>
                <a:schemeClr val="bg1"/>
              </a:solidFill>
            </a:endParaRPr>
          </a:p>
        </p:txBody>
      </p:sp>
    </p:spTree>
    <p:extLst>
      <p:ext uri="{BB962C8B-B14F-4D97-AF65-F5344CB8AC3E}">
        <p14:creationId xmlns:p14="http://schemas.microsoft.com/office/powerpoint/2010/main" val="2030073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a:solidFill>
                  <a:schemeClr val="bg1">
                    <a:lumMod val="95000"/>
                  </a:schemeClr>
                </a:solidFill>
              </a:rPr>
              <a:t>Benchmark Table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1321584"/>
              </p:ext>
            </p:extLst>
          </p:nvPr>
        </p:nvGraphicFramePr>
        <p:xfrm>
          <a:off x="457200" y="2047008"/>
          <a:ext cx="8427027" cy="3397828"/>
        </p:xfrm>
        <a:graphic>
          <a:graphicData uri="http://schemas.openxmlformats.org/drawingml/2006/table">
            <a:tbl>
              <a:tblPr>
                <a:tableStyleId>{5C22544A-7EE6-4342-B048-85BDC9FD1C3A}</a:tableStyleId>
              </a:tblPr>
              <a:tblGrid>
                <a:gridCol w="3406669"/>
                <a:gridCol w="717194"/>
                <a:gridCol w="717194"/>
                <a:gridCol w="717194"/>
                <a:gridCol w="717194"/>
                <a:gridCol w="717194"/>
                <a:gridCol w="717194"/>
                <a:gridCol w="717194"/>
              </a:tblGrid>
              <a:tr h="242702">
                <a:tc>
                  <a:txBody>
                    <a:bodyPr/>
                    <a:lstStyle/>
                    <a:p>
                      <a:pPr algn="l" fontAlgn="b"/>
                      <a:r>
                        <a:rPr lang="en-US" sz="900" u="none" strike="noStrike" dirty="0">
                          <a:effectLst/>
                        </a:rPr>
                        <a:t>New</a:t>
                      </a:r>
                      <a:endParaRPr lang="en-US" sz="900" b="0" i="0" u="none" strike="noStrike" dirty="0">
                        <a:solidFill>
                          <a:srgbClr val="000000"/>
                        </a:solidFill>
                        <a:effectLst/>
                        <a:latin typeface="Calibri"/>
                      </a:endParaRPr>
                    </a:p>
                  </a:txBody>
                  <a:tcPr marL="8341" marR="8341" marT="8341" marB="0" anchor="b"/>
                </a:tc>
                <a:tc>
                  <a:txBody>
                    <a:bodyPr/>
                    <a:lstStyle/>
                    <a:p>
                      <a:pPr algn="l" fontAlgn="b"/>
                      <a:r>
                        <a:rPr lang="en-US" sz="900" u="none" strike="noStrike">
                          <a:effectLst/>
                        </a:rPr>
                        <a:t>Fall 2013</a:t>
                      </a:r>
                      <a:endParaRPr lang="en-US" sz="900" b="0" i="0" u="none" strike="noStrike">
                        <a:solidFill>
                          <a:srgbClr val="000000"/>
                        </a:solidFill>
                        <a:effectLst/>
                        <a:latin typeface="Calibri"/>
                      </a:endParaRPr>
                    </a:p>
                  </a:txBody>
                  <a:tcPr marL="8341" marR="8341" marT="8341" marB="0" anchor="b"/>
                </a:tc>
                <a:tc>
                  <a:txBody>
                    <a:bodyPr/>
                    <a:lstStyle/>
                    <a:p>
                      <a:pPr algn="l" fontAlgn="b"/>
                      <a:r>
                        <a:rPr lang="en-US" sz="900" u="none" strike="noStrike">
                          <a:effectLst/>
                        </a:rPr>
                        <a:t>Fall 2014</a:t>
                      </a:r>
                      <a:endParaRPr lang="en-US" sz="900" b="0" i="0" u="none" strike="noStrike">
                        <a:solidFill>
                          <a:srgbClr val="000000"/>
                        </a:solidFill>
                        <a:effectLst/>
                        <a:latin typeface="Calibri"/>
                      </a:endParaRPr>
                    </a:p>
                  </a:txBody>
                  <a:tcPr marL="8341" marR="8341" marT="8341" marB="0" anchor="b"/>
                </a:tc>
                <a:tc>
                  <a:txBody>
                    <a:bodyPr/>
                    <a:lstStyle/>
                    <a:p>
                      <a:pPr algn="l" fontAlgn="b"/>
                      <a:r>
                        <a:rPr lang="en-US" sz="900" u="none" strike="noStrike">
                          <a:effectLst/>
                        </a:rPr>
                        <a:t>Fall 2015</a:t>
                      </a:r>
                      <a:endParaRPr lang="en-US" sz="900" b="0" i="0" u="none" strike="noStrike">
                        <a:solidFill>
                          <a:srgbClr val="000000"/>
                        </a:solidFill>
                        <a:effectLst/>
                        <a:latin typeface="Calibri"/>
                      </a:endParaRPr>
                    </a:p>
                  </a:txBody>
                  <a:tcPr marL="8341" marR="8341" marT="8341" marB="0" anchor="b"/>
                </a:tc>
                <a:tc>
                  <a:txBody>
                    <a:bodyPr/>
                    <a:lstStyle/>
                    <a:p>
                      <a:pPr algn="l" fontAlgn="b"/>
                      <a:r>
                        <a:rPr lang="en-US" sz="900" u="none" strike="noStrike">
                          <a:effectLst/>
                        </a:rPr>
                        <a:t>Fall 2016</a:t>
                      </a:r>
                      <a:endParaRPr lang="en-US" sz="900" b="0" i="0" u="none" strike="noStrike">
                        <a:solidFill>
                          <a:srgbClr val="000000"/>
                        </a:solidFill>
                        <a:effectLst/>
                        <a:latin typeface="Calibri"/>
                      </a:endParaRPr>
                    </a:p>
                  </a:txBody>
                  <a:tcPr marL="8341" marR="8341" marT="8341" marB="0" anchor="b"/>
                </a:tc>
                <a:tc>
                  <a:txBody>
                    <a:bodyPr/>
                    <a:lstStyle/>
                    <a:p>
                      <a:pPr algn="l" fontAlgn="b"/>
                      <a:r>
                        <a:rPr lang="en-US" sz="900" u="none" strike="noStrike">
                          <a:effectLst/>
                        </a:rPr>
                        <a:t>Fall 2017</a:t>
                      </a:r>
                      <a:endParaRPr lang="en-US" sz="900" b="0" i="0" u="none" strike="noStrike">
                        <a:solidFill>
                          <a:srgbClr val="000000"/>
                        </a:solidFill>
                        <a:effectLst/>
                        <a:latin typeface="Calibri"/>
                      </a:endParaRPr>
                    </a:p>
                  </a:txBody>
                  <a:tcPr marL="8341" marR="8341" marT="8341" marB="0" anchor="b"/>
                </a:tc>
                <a:tc>
                  <a:txBody>
                    <a:bodyPr/>
                    <a:lstStyle/>
                    <a:p>
                      <a:pPr algn="l" fontAlgn="b"/>
                      <a:r>
                        <a:rPr lang="en-US" sz="900" u="none" strike="noStrike">
                          <a:effectLst/>
                        </a:rPr>
                        <a:t>Fall 2018</a:t>
                      </a:r>
                      <a:endParaRPr lang="en-US" sz="900" b="0" i="0" u="none" strike="noStrike">
                        <a:solidFill>
                          <a:srgbClr val="000000"/>
                        </a:solidFill>
                        <a:effectLst/>
                        <a:latin typeface="Calibri"/>
                      </a:endParaRPr>
                    </a:p>
                  </a:txBody>
                  <a:tcPr marL="8341" marR="8341" marT="8341" marB="0" anchor="b"/>
                </a:tc>
                <a:tc>
                  <a:txBody>
                    <a:bodyPr/>
                    <a:lstStyle/>
                    <a:p>
                      <a:pPr algn="l" fontAlgn="b"/>
                      <a:r>
                        <a:rPr lang="en-US" sz="900" u="none" strike="noStrike">
                          <a:effectLst/>
                        </a:rPr>
                        <a:t>Fall 2019</a:t>
                      </a:r>
                      <a:endParaRPr lang="en-US" sz="900" b="0" i="0" u="none" strike="noStrike">
                        <a:solidFill>
                          <a:srgbClr val="000000"/>
                        </a:solidFill>
                        <a:effectLst/>
                        <a:latin typeface="Calibri"/>
                      </a:endParaRPr>
                    </a:p>
                  </a:txBody>
                  <a:tcPr marL="8341" marR="8341" marT="8341" marB="0" anchor="b"/>
                </a:tc>
              </a:tr>
              <a:tr h="242702">
                <a:tc>
                  <a:txBody>
                    <a:bodyPr/>
                    <a:lstStyle/>
                    <a:p>
                      <a:pPr algn="l" fontAlgn="b"/>
                      <a:r>
                        <a:rPr lang="en-US" sz="900" u="none" strike="noStrike">
                          <a:effectLst/>
                        </a:rPr>
                        <a:t>Total Undergraduate Distance Education Headcount</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2756</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3311</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3613</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3952</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4317</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4713</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5140</a:t>
                      </a:r>
                      <a:endParaRPr lang="en-US" sz="900" b="0" i="0" u="none" strike="noStrike">
                        <a:solidFill>
                          <a:srgbClr val="000000"/>
                        </a:solidFill>
                        <a:effectLst/>
                        <a:latin typeface="Calibri"/>
                      </a:endParaRPr>
                    </a:p>
                  </a:txBody>
                  <a:tcPr marL="8341" marR="8341" marT="8341" marB="0" anchor="b"/>
                </a:tc>
              </a:tr>
              <a:tr h="242702">
                <a:tc>
                  <a:txBody>
                    <a:bodyPr/>
                    <a:lstStyle/>
                    <a:p>
                      <a:pPr algn="l" fontAlgn="b"/>
                      <a:r>
                        <a:rPr lang="en-US" sz="900" u="none" strike="noStrike">
                          <a:effectLst/>
                        </a:rPr>
                        <a:t>Total Graduate Distance Education Headcount</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1081</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1223</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1347</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1480</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1622</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1775</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1942</a:t>
                      </a:r>
                      <a:endParaRPr lang="en-US" sz="900" b="0" i="0" u="none" strike="noStrike">
                        <a:solidFill>
                          <a:srgbClr val="000000"/>
                        </a:solidFill>
                        <a:effectLst/>
                        <a:latin typeface="Calibri"/>
                      </a:endParaRPr>
                    </a:p>
                  </a:txBody>
                  <a:tcPr marL="8341" marR="8341" marT="8341" marB="0" anchor="b"/>
                </a:tc>
              </a:tr>
              <a:tr h="242702">
                <a:tc>
                  <a:txBody>
                    <a:bodyPr/>
                    <a:lstStyle/>
                    <a:p>
                      <a:pPr algn="l" fontAlgn="b"/>
                      <a:r>
                        <a:rPr lang="en-US" sz="900" u="none" strike="noStrike">
                          <a:effectLst/>
                        </a:rPr>
                        <a:t>Total Undergraduate Distance Education FTE</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945</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1153</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1286</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1444</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1623</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1825</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2044</a:t>
                      </a:r>
                      <a:endParaRPr lang="en-US" sz="900" b="0" i="0" u="none" strike="noStrike">
                        <a:solidFill>
                          <a:srgbClr val="000000"/>
                        </a:solidFill>
                        <a:effectLst/>
                        <a:latin typeface="Calibri"/>
                      </a:endParaRPr>
                    </a:p>
                  </a:txBody>
                  <a:tcPr marL="8341" marR="8341" marT="8341" marB="0" anchor="b"/>
                </a:tc>
              </a:tr>
              <a:tr h="242702">
                <a:tc>
                  <a:txBody>
                    <a:bodyPr/>
                    <a:lstStyle/>
                    <a:p>
                      <a:pPr algn="l" fontAlgn="b"/>
                      <a:r>
                        <a:rPr lang="en-US" sz="900" u="none" strike="noStrike">
                          <a:effectLst/>
                        </a:rPr>
                        <a:t>Total Graduate Distance Education FTE</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523</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549</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606</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668</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734</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806</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884</a:t>
                      </a:r>
                      <a:endParaRPr lang="en-US" sz="900" b="0" i="0" u="none" strike="noStrike">
                        <a:solidFill>
                          <a:srgbClr val="000000"/>
                        </a:solidFill>
                        <a:effectLst/>
                        <a:latin typeface="Calibri"/>
                      </a:endParaRPr>
                    </a:p>
                  </a:txBody>
                  <a:tcPr marL="8341" marR="8341" marT="8341" marB="0" anchor="b"/>
                </a:tc>
              </a:tr>
              <a:tr h="242702">
                <a:tc>
                  <a:txBody>
                    <a:bodyPr/>
                    <a:lstStyle/>
                    <a:p>
                      <a:pPr algn="l" fontAlgn="b"/>
                      <a:r>
                        <a:rPr lang="en-US" sz="900" u="none" strike="noStrike" dirty="0">
                          <a:effectLst/>
                        </a:rPr>
                        <a:t>Total Undergraduate Distance Program Student Headcount</a:t>
                      </a:r>
                      <a:endParaRPr lang="en-US" sz="900" b="0" i="0" u="none" strike="noStrike" dirty="0">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a:effectLst/>
                        </a:rPr>
                        <a:t>743</a:t>
                      </a:r>
                      <a:endParaRPr lang="en-US" sz="900" b="0" i="0" u="none" strike="noStrike">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a:effectLst/>
                        </a:rPr>
                        <a:t>787</a:t>
                      </a:r>
                      <a:endParaRPr lang="en-US" sz="900" b="0" i="0" u="none" strike="noStrike">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a:effectLst/>
                        </a:rPr>
                        <a:t>963</a:t>
                      </a:r>
                      <a:endParaRPr lang="en-US" sz="900" b="0" i="0" u="none" strike="noStrike">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a:effectLst/>
                        </a:rPr>
                        <a:t>1196</a:t>
                      </a:r>
                      <a:endParaRPr lang="en-US" sz="900" b="0" i="0" u="none" strike="noStrike">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a:effectLst/>
                        </a:rPr>
                        <a:t>1478</a:t>
                      </a:r>
                      <a:endParaRPr lang="en-US" sz="900" b="0" i="0" u="none" strike="noStrike">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a:effectLst/>
                        </a:rPr>
                        <a:t>1817</a:t>
                      </a:r>
                      <a:endParaRPr lang="en-US" sz="900" b="0" i="0" u="none" strike="noStrike">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dirty="0">
                          <a:effectLst/>
                        </a:rPr>
                        <a:t>2186</a:t>
                      </a:r>
                      <a:endParaRPr lang="en-US" sz="900" b="0" i="0" u="none" strike="noStrike" dirty="0">
                        <a:solidFill>
                          <a:srgbClr val="000000"/>
                        </a:solidFill>
                        <a:effectLst/>
                        <a:latin typeface="Calibri"/>
                      </a:endParaRPr>
                    </a:p>
                  </a:txBody>
                  <a:tcPr marL="8341" marR="8341" marT="8341" marB="0" anchor="b">
                    <a:solidFill>
                      <a:srgbClr val="FFFF00"/>
                    </a:solidFill>
                  </a:tcPr>
                </a:tc>
              </a:tr>
              <a:tr h="242702">
                <a:tc>
                  <a:txBody>
                    <a:bodyPr/>
                    <a:lstStyle/>
                    <a:p>
                      <a:pPr algn="l" fontAlgn="b"/>
                      <a:r>
                        <a:rPr lang="en-US" sz="900" u="none" strike="noStrike" dirty="0">
                          <a:effectLst/>
                        </a:rPr>
                        <a:t>Total Graduate Distance Program Student Headcount</a:t>
                      </a:r>
                      <a:endParaRPr lang="en-US" sz="900" b="0" i="0" u="none" strike="noStrike" dirty="0">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dirty="0">
                          <a:effectLst/>
                        </a:rPr>
                        <a:t>798</a:t>
                      </a:r>
                      <a:endParaRPr lang="en-US" sz="900" b="0" i="0" u="none" strike="noStrike" dirty="0">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a:effectLst/>
                        </a:rPr>
                        <a:t>944</a:t>
                      </a:r>
                      <a:endParaRPr lang="en-US" sz="900" b="0" i="0" u="none" strike="noStrike">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a:effectLst/>
                        </a:rPr>
                        <a:t>1054</a:t>
                      </a:r>
                      <a:endParaRPr lang="en-US" sz="900" b="0" i="0" u="none" strike="noStrike">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a:effectLst/>
                        </a:rPr>
                        <a:t>1175</a:t>
                      </a:r>
                      <a:endParaRPr lang="en-US" sz="900" b="0" i="0" u="none" strike="noStrike">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dirty="0">
                          <a:effectLst/>
                        </a:rPr>
                        <a:t>1308</a:t>
                      </a:r>
                      <a:endParaRPr lang="en-US" sz="900" b="0" i="0" u="none" strike="noStrike" dirty="0">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dirty="0">
                          <a:effectLst/>
                        </a:rPr>
                        <a:t>1455</a:t>
                      </a:r>
                      <a:endParaRPr lang="en-US" sz="900" b="0" i="0" u="none" strike="noStrike" dirty="0">
                        <a:solidFill>
                          <a:srgbClr val="000000"/>
                        </a:solidFill>
                        <a:effectLst/>
                        <a:latin typeface="Calibri"/>
                      </a:endParaRPr>
                    </a:p>
                  </a:txBody>
                  <a:tcPr marL="8341" marR="8341" marT="8341" marB="0" anchor="b">
                    <a:solidFill>
                      <a:srgbClr val="FFFF00"/>
                    </a:solidFill>
                  </a:tcPr>
                </a:tc>
                <a:tc>
                  <a:txBody>
                    <a:bodyPr/>
                    <a:lstStyle/>
                    <a:p>
                      <a:pPr algn="r" fontAlgn="b"/>
                      <a:r>
                        <a:rPr lang="en-US" sz="900" u="none" strike="noStrike" dirty="0">
                          <a:effectLst/>
                        </a:rPr>
                        <a:t>1616</a:t>
                      </a:r>
                      <a:endParaRPr lang="en-US" sz="900" b="0" i="0" u="none" strike="noStrike" dirty="0">
                        <a:solidFill>
                          <a:srgbClr val="000000"/>
                        </a:solidFill>
                        <a:effectLst/>
                        <a:latin typeface="Calibri"/>
                      </a:endParaRPr>
                    </a:p>
                  </a:txBody>
                  <a:tcPr marL="8341" marR="8341" marT="8341" marB="0" anchor="b">
                    <a:solidFill>
                      <a:srgbClr val="FFFF00"/>
                    </a:solidFill>
                  </a:tcPr>
                </a:tc>
              </a:tr>
              <a:tr h="242702">
                <a:tc>
                  <a:txBody>
                    <a:bodyPr/>
                    <a:lstStyle/>
                    <a:p>
                      <a:pPr algn="l" fontAlgn="b"/>
                      <a:r>
                        <a:rPr lang="en-US" sz="900" u="none" strike="noStrike" dirty="0">
                          <a:effectLst/>
                        </a:rPr>
                        <a:t>Total Undergraduate Distance Program Student  FTE</a:t>
                      </a:r>
                      <a:endParaRPr lang="en-US" sz="900" b="0" i="0" u="none" strike="noStrike" dirty="0">
                        <a:solidFill>
                          <a:srgbClr val="000000"/>
                        </a:solidFill>
                        <a:effectLst/>
                        <a:latin typeface="Calibri"/>
                      </a:endParaRPr>
                    </a:p>
                  </a:txBody>
                  <a:tcPr marL="8341" marR="8341" marT="8341" marB="0" anchor="b"/>
                </a:tc>
                <a:tc>
                  <a:txBody>
                    <a:bodyPr/>
                    <a:lstStyle/>
                    <a:p>
                      <a:pPr algn="r" fontAlgn="b"/>
                      <a:r>
                        <a:rPr lang="en-US" sz="900" u="none" strike="noStrike" dirty="0">
                          <a:effectLst/>
                        </a:rPr>
                        <a:t>395</a:t>
                      </a:r>
                      <a:endParaRPr lang="en-US" sz="900" b="0" i="0" u="none" strike="noStrike" dirty="0">
                        <a:solidFill>
                          <a:srgbClr val="000000"/>
                        </a:solidFill>
                        <a:effectLst/>
                        <a:latin typeface="Calibri"/>
                      </a:endParaRPr>
                    </a:p>
                  </a:txBody>
                  <a:tcPr marL="8341" marR="8341" marT="8341" marB="0" anchor="b"/>
                </a:tc>
                <a:tc>
                  <a:txBody>
                    <a:bodyPr/>
                    <a:lstStyle/>
                    <a:p>
                      <a:pPr algn="r" fontAlgn="b"/>
                      <a:r>
                        <a:rPr lang="en-US" sz="900" u="none" strike="noStrike" dirty="0">
                          <a:effectLst/>
                        </a:rPr>
                        <a:t>432</a:t>
                      </a:r>
                      <a:endParaRPr lang="en-US" sz="900" b="0" i="0" u="none" strike="noStrike" dirty="0">
                        <a:solidFill>
                          <a:srgbClr val="000000"/>
                        </a:solidFill>
                        <a:effectLst/>
                        <a:latin typeface="Calibri"/>
                      </a:endParaRPr>
                    </a:p>
                  </a:txBody>
                  <a:tcPr marL="8341" marR="8341" marT="8341" marB="0" anchor="b"/>
                </a:tc>
                <a:tc>
                  <a:txBody>
                    <a:bodyPr/>
                    <a:lstStyle/>
                    <a:p>
                      <a:pPr algn="r" fontAlgn="b"/>
                      <a:r>
                        <a:rPr lang="en-US" sz="900" u="none" strike="noStrike" dirty="0">
                          <a:effectLst/>
                        </a:rPr>
                        <a:t>529</a:t>
                      </a:r>
                      <a:endParaRPr lang="en-US" sz="900" b="0" i="0" u="none" strike="noStrike" dirty="0">
                        <a:solidFill>
                          <a:srgbClr val="000000"/>
                        </a:solidFill>
                        <a:effectLst/>
                        <a:latin typeface="Calibri"/>
                      </a:endParaRPr>
                    </a:p>
                  </a:txBody>
                  <a:tcPr marL="8341" marR="8341" marT="8341" marB="0" anchor="b"/>
                </a:tc>
                <a:tc>
                  <a:txBody>
                    <a:bodyPr/>
                    <a:lstStyle/>
                    <a:p>
                      <a:pPr algn="r" fontAlgn="b"/>
                      <a:r>
                        <a:rPr lang="en-US" sz="900" u="none" strike="noStrike" dirty="0">
                          <a:effectLst/>
                        </a:rPr>
                        <a:t>656</a:t>
                      </a:r>
                      <a:endParaRPr lang="en-US" sz="900" b="0" i="0" u="none" strike="noStrike" dirty="0">
                        <a:solidFill>
                          <a:srgbClr val="000000"/>
                        </a:solidFill>
                        <a:effectLst/>
                        <a:latin typeface="Calibri"/>
                      </a:endParaRPr>
                    </a:p>
                  </a:txBody>
                  <a:tcPr marL="8341" marR="8341" marT="8341" marB="0" anchor="b"/>
                </a:tc>
                <a:tc>
                  <a:txBody>
                    <a:bodyPr/>
                    <a:lstStyle/>
                    <a:p>
                      <a:pPr algn="r" fontAlgn="b"/>
                      <a:r>
                        <a:rPr lang="en-US" sz="900" u="none" strike="noStrike" dirty="0">
                          <a:effectLst/>
                        </a:rPr>
                        <a:t>812</a:t>
                      </a:r>
                      <a:endParaRPr lang="en-US" sz="900" b="0" i="0" u="none" strike="noStrike" dirty="0">
                        <a:solidFill>
                          <a:srgbClr val="000000"/>
                        </a:solidFill>
                        <a:effectLst/>
                        <a:latin typeface="Calibri"/>
                      </a:endParaRPr>
                    </a:p>
                  </a:txBody>
                  <a:tcPr marL="8341" marR="8341" marT="8341" marB="0" anchor="b"/>
                </a:tc>
                <a:tc>
                  <a:txBody>
                    <a:bodyPr/>
                    <a:lstStyle/>
                    <a:p>
                      <a:pPr algn="r" fontAlgn="b"/>
                      <a:r>
                        <a:rPr lang="en-US" sz="900" u="none" strike="noStrike">
                          <a:effectLst/>
                        </a:rPr>
                        <a:t>998</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1200</a:t>
                      </a:r>
                      <a:endParaRPr lang="en-US" sz="900" b="0" i="0" u="none" strike="noStrike">
                        <a:solidFill>
                          <a:srgbClr val="000000"/>
                        </a:solidFill>
                        <a:effectLst/>
                        <a:latin typeface="Calibri"/>
                      </a:endParaRPr>
                    </a:p>
                  </a:txBody>
                  <a:tcPr marL="8341" marR="8341" marT="8341" marB="0" anchor="b"/>
                </a:tc>
              </a:tr>
              <a:tr h="242702">
                <a:tc>
                  <a:txBody>
                    <a:bodyPr/>
                    <a:lstStyle/>
                    <a:p>
                      <a:pPr algn="l" fontAlgn="b"/>
                      <a:r>
                        <a:rPr lang="en-US" sz="900" u="none" strike="noStrike">
                          <a:effectLst/>
                        </a:rPr>
                        <a:t>Total Graduate Distance Program Student FTE</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393</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446</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498</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555</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618</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687</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763</a:t>
                      </a:r>
                      <a:endParaRPr lang="en-US" sz="900" b="0" i="0" u="none" strike="noStrike">
                        <a:solidFill>
                          <a:srgbClr val="000000"/>
                        </a:solidFill>
                        <a:effectLst/>
                        <a:latin typeface="Calibri"/>
                      </a:endParaRPr>
                    </a:p>
                  </a:txBody>
                  <a:tcPr marL="8341" marR="8341" marT="8341" marB="0" anchor="b"/>
                </a:tc>
              </a:tr>
              <a:tr h="242702">
                <a:tc>
                  <a:txBody>
                    <a:bodyPr/>
                    <a:lstStyle/>
                    <a:p>
                      <a:pPr algn="l" fontAlgn="b"/>
                      <a:r>
                        <a:rPr lang="en-US" sz="900" u="none" strike="noStrike">
                          <a:effectLst/>
                        </a:rPr>
                        <a:t>One-Year Retention of First-Time Transfer Cohort in Distance Program</a:t>
                      </a:r>
                      <a:endParaRPr lang="en-US" sz="900" b="0" i="0" u="none" strike="noStrike">
                        <a:solidFill>
                          <a:srgbClr val="000000"/>
                        </a:solidFill>
                        <a:effectLst/>
                        <a:latin typeface="Calibri"/>
                      </a:endParaRPr>
                    </a:p>
                  </a:txBody>
                  <a:tcPr marL="8341" marR="8341" marT="8341" marB="0" anchor="b"/>
                </a:tc>
                <a:tc>
                  <a:txBody>
                    <a:bodyPr/>
                    <a:lstStyle/>
                    <a:p>
                      <a:pPr algn="l" fontAlgn="b"/>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76%</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78%</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79%</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80%</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81%</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82%</a:t>
                      </a:r>
                      <a:endParaRPr lang="en-US" sz="900" b="0" i="0" u="none" strike="noStrike">
                        <a:solidFill>
                          <a:srgbClr val="000000"/>
                        </a:solidFill>
                        <a:effectLst/>
                        <a:latin typeface="Calibri"/>
                      </a:endParaRPr>
                    </a:p>
                  </a:txBody>
                  <a:tcPr marL="8341" marR="8341" marT="8341" marB="0" anchor="b"/>
                </a:tc>
              </a:tr>
              <a:tr h="242702">
                <a:tc>
                  <a:txBody>
                    <a:bodyPr/>
                    <a:lstStyle/>
                    <a:p>
                      <a:pPr algn="l" fontAlgn="b"/>
                      <a:r>
                        <a:rPr lang="en-US" sz="900" u="none" strike="noStrike">
                          <a:effectLst/>
                        </a:rPr>
                        <a:t>Total Undergraduate Distance Degrees</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185</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180</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220</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274</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338</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416</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500</a:t>
                      </a:r>
                      <a:endParaRPr lang="en-US" sz="900" b="0" i="0" u="none" strike="noStrike">
                        <a:solidFill>
                          <a:srgbClr val="000000"/>
                        </a:solidFill>
                        <a:effectLst/>
                        <a:latin typeface="Calibri"/>
                      </a:endParaRPr>
                    </a:p>
                  </a:txBody>
                  <a:tcPr marL="8341" marR="8341" marT="8341" marB="0" anchor="b"/>
                </a:tc>
              </a:tr>
              <a:tr h="242702">
                <a:tc>
                  <a:txBody>
                    <a:bodyPr/>
                    <a:lstStyle/>
                    <a:p>
                      <a:pPr algn="l" fontAlgn="b"/>
                      <a:r>
                        <a:rPr lang="en-US" sz="900" u="none" strike="noStrike">
                          <a:effectLst/>
                        </a:rPr>
                        <a:t>Total Graduate Distance Degrees</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244</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240</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268</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dirty="0">
                          <a:effectLst/>
                        </a:rPr>
                        <a:t>299</a:t>
                      </a:r>
                      <a:endParaRPr lang="en-US" sz="900" b="0" i="0" u="none" strike="noStrike" dirty="0">
                        <a:solidFill>
                          <a:srgbClr val="000000"/>
                        </a:solidFill>
                        <a:effectLst/>
                        <a:latin typeface="Calibri"/>
                      </a:endParaRPr>
                    </a:p>
                  </a:txBody>
                  <a:tcPr marL="8341" marR="8341" marT="8341" marB="0" anchor="b"/>
                </a:tc>
                <a:tc>
                  <a:txBody>
                    <a:bodyPr/>
                    <a:lstStyle/>
                    <a:p>
                      <a:pPr algn="r" fontAlgn="b"/>
                      <a:r>
                        <a:rPr lang="en-US" sz="900" u="none" strike="noStrike">
                          <a:effectLst/>
                        </a:rPr>
                        <a:t>333</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370</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411</a:t>
                      </a:r>
                      <a:endParaRPr lang="en-US" sz="900" b="0" i="0" u="none" strike="noStrike">
                        <a:solidFill>
                          <a:srgbClr val="000000"/>
                        </a:solidFill>
                        <a:effectLst/>
                        <a:latin typeface="Calibri"/>
                      </a:endParaRPr>
                    </a:p>
                  </a:txBody>
                  <a:tcPr marL="8341" marR="8341" marT="8341" marB="0" anchor="b"/>
                </a:tc>
              </a:tr>
              <a:tr h="242702">
                <a:tc>
                  <a:txBody>
                    <a:bodyPr/>
                    <a:lstStyle/>
                    <a:p>
                      <a:pPr algn="l" fontAlgn="b"/>
                      <a:r>
                        <a:rPr lang="en-US" sz="900" u="none" strike="noStrike">
                          <a:effectLst/>
                        </a:rPr>
                        <a:t>Indiana Resident Undergraduate Distance Degrees</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83</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105</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128</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160</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197</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242</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292</a:t>
                      </a:r>
                      <a:endParaRPr lang="en-US" sz="900" b="0" i="0" u="none" strike="noStrike">
                        <a:solidFill>
                          <a:srgbClr val="000000"/>
                        </a:solidFill>
                        <a:effectLst/>
                        <a:latin typeface="Calibri"/>
                      </a:endParaRPr>
                    </a:p>
                  </a:txBody>
                  <a:tcPr marL="8341" marR="8341" marT="8341" marB="0" anchor="b"/>
                </a:tc>
              </a:tr>
              <a:tr h="242702">
                <a:tc>
                  <a:txBody>
                    <a:bodyPr/>
                    <a:lstStyle/>
                    <a:p>
                      <a:pPr algn="l" fontAlgn="b"/>
                      <a:r>
                        <a:rPr lang="en-US" sz="900" u="none" strike="noStrike">
                          <a:effectLst/>
                        </a:rPr>
                        <a:t>Indiana Resident Graduate Distance Degrees</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125</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144</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161</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179</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200</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a:effectLst/>
                        </a:rPr>
                        <a:t>222</a:t>
                      </a:r>
                      <a:endParaRPr lang="en-US" sz="900" b="0" i="0" u="none" strike="noStrike">
                        <a:solidFill>
                          <a:srgbClr val="000000"/>
                        </a:solidFill>
                        <a:effectLst/>
                        <a:latin typeface="Calibri"/>
                      </a:endParaRPr>
                    </a:p>
                  </a:txBody>
                  <a:tcPr marL="8341" marR="8341" marT="8341" marB="0" anchor="b"/>
                </a:tc>
                <a:tc>
                  <a:txBody>
                    <a:bodyPr/>
                    <a:lstStyle/>
                    <a:p>
                      <a:pPr algn="r" fontAlgn="b"/>
                      <a:r>
                        <a:rPr lang="en-US" sz="900" u="none" strike="noStrike" dirty="0">
                          <a:effectLst/>
                        </a:rPr>
                        <a:t>246</a:t>
                      </a:r>
                      <a:endParaRPr lang="en-US" sz="900" b="0" i="0" u="none" strike="noStrike" dirty="0">
                        <a:solidFill>
                          <a:srgbClr val="000000"/>
                        </a:solidFill>
                        <a:effectLst/>
                        <a:latin typeface="Calibri"/>
                      </a:endParaRPr>
                    </a:p>
                  </a:txBody>
                  <a:tcPr marL="8341" marR="8341" marT="8341" marB="0" anchor="b"/>
                </a:tc>
              </a:tr>
            </a:tbl>
          </a:graphicData>
        </a:graphic>
      </p:graphicFrame>
    </p:spTree>
    <p:extLst>
      <p:ext uri="{BB962C8B-B14F-4D97-AF65-F5344CB8AC3E}">
        <p14:creationId xmlns:p14="http://schemas.microsoft.com/office/powerpoint/2010/main" val="1016052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smtClean="0">
                <a:solidFill>
                  <a:schemeClr val="bg1"/>
                </a:solidFill>
              </a:rPr>
              <a:t>Benchmark Progress Detail</a:t>
            </a:r>
            <a:endParaRPr lang="en-US" dirty="0">
              <a:solidFill>
                <a:schemeClr val="bg1"/>
              </a:solidFill>
            </a:endParaRPr>
          </a:p>
        </p:txBody>
      </p:sp>
      <p:sp>
        <p:nvSpPr>
          <p:cNvPr id="6" name="Content Placeholder 5"/>
          <p:cNvSpPr>
            <a:spLocks noGrp="1"/>
          </p:cNvSpPr>
          <p:nvPr>
            <p:ph idx="1"/>
          </p:nvPr>
        </p:nvSpPr>
        <p:spPr>
          <a:xfrm>
            <a:off x="457200" y="1948543"/>
            <a:ext cx="8229600" cy="3875314"/>
          </a:xfrm>
        </p:spPr>
        <p:txBody>
          <a:bodyPr/>
          <a:lstStyle/>
          <a:p>
            <a:r>
              <a:rPr lang="en-US" dirty="0" smtClean="0">
                <a:solidFill>
                  <a:schemeClr val="bg1"/>
                </a:solidFill>
              </a:rPr>
              <a:t>Progress slower than desired</a:t>
            </a:r>
          </a:p>
          <a:p>
            <a:pPr lvl="1"/>
            <a:r>
              <a:rPr lang="en-US" dirty="0" smtClean="0">
                <a:solidFill>
                  <a:schemeClr val="bg1"/>
                </a:solidFill>
              </a:rPr>
              <a:t>Program limitations</a:t>
            </a:r>
          </a:p>
          <a:p>
            <a:pPr lvl="1"/>
            <a:r>
              <a:rPr lang="en-US" dirty="0" smtClean="0">
                <a:solidFill>
                  <a:schemeClr val="bg1"/>
                </a:solidFill>
              </a:rPr>
              <a:t>Enrollment Management limitations</a:t>
            </a:r>
          </a:p>
          <a:p>
            <a:r>
              <a:rPr lang="en-US" dirty="0" smtClean="0">
                <a:solidFill>
                  <a:schemeClr val="bg1"/>
                </a:solidFill>
              </a:rPr>
              <a:t>New in 2015 because of revised definitions</a:t>
            </a:r>
          </a:p>
          <a:p>
            <a:r>
              <a:rPr lang="en-US" dirty="0" smtClean="0">
                <a:solidFill>
                  <a:schemeClr val="bg1"/>
                </a:solidFill>
              </a:rPr>
              <a:t>Incorporate aggressive growth targets for U/G</a:t>
            </a:r>
            <a:endParaRPr lang="en-US" dirty="0">
              <a:solidFill>
                <a:schemeClr val="bg1"/>
              </a:solidFill>
            </a:endParaRPr>
          </a:p>
        </p:txBody>
      </p:sp>
    </p:spTree>
    <p:extLst>
      <p:ext uri="{BB962C8B-B14F-4D97-AF65-F5344CB8AC3E}">
        <p14:creationId xmlns:p14="http://schemas.microsoft.com/office/powerpoint/2010/main" val="1151707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a:solidFill>
                  <a:schemeClr val="bg1"/>
                </a:solidFill>
              </a:rPr>
              <a:t>Budget Summary</a:t>
            </a:r>
          </a:p>
        </p:txBody>
      </p:sp>
      <p:sp>
        <p:nvSpPr>
          <p:cNvPr id="6" name="Content Placeholder 5"/>
          <p:cNvSpPr>
            <a:spLocks noGrp="1"/>
          </p:cNvSpPr>
          <p:nvPr>
            <p:ph idx="1"/>
          </p:nvPr>
        </p:nvSpPr>
        <p:spPr>
          <a:xfrm>
            <a:off x="457200" y="1948543"/>
            <a:ext cx="8229600" cy="3875314"/>
          </a:xfrm>
        </p:spPr>
        <p:txBody>
          <a:bodyPr/>
          <a:lstStyle/>
          <a:p>
            <a:r>
              <a:rPr lang="en-US" dirty="0" smtClean="0">
                <a:solidFill>
                  <a:schemeClr val="bg1"/>
                </a:solidFill>
              </a:rPr>
              <a:t>FY 2015 Budget: $68,857</a:t>
            </a:r>
            <a:r>
              <a:rPr lang="en-US" dirty="0" smtClean="0"/>
              <a:t> </a:t>
            </a:r>
            <a:endParaRPr lang="en-US" dirty="0">
              <a:solidFill>
                <a:schemeClr val="bg1"/>
              </a:solidFill>
            </a:endParaRPr>
          </a:p>
          <a:p>
            <a:r>
              <a:rPr lang="en-US" dirty="0">
                <a:solidFill>
                  <a:schemeClr val="bg1"/>
                </a:solidFill>
              </a:rPr>
              <a:t>Expenses as of report date</a:t>
            </a:r>
          </a:p>
          <a:p>
            <a:pPr lvl="1"/>
            <a:r>
              <a:rPr lang="en-US" dirty="0" smtClean="0">
                <a:solidFill>
                  <a:schemeClr val="bg1"/>
                </a:solidFill>
              </a:rPr>
              <a:t>$41,455 expended</a:t>
            </a:r>
            <a:endParaRPr lang="en-US" dirty="0">
              <a:solidFill>
                <a:schemeClr val="bg1"/>
              </a:solidFill>
            </a:endParaRPr>
          </a:p>
          <a:p>
            <a:pPr lvl="1"/>
            <a:r>
              <a:rPr lang="en-US" dirty="0" smtClean="0">
                <a:solidFill>
                  <a:schemeClr val="bg1"/>
                </a:solidFill>
              </a:rPr>
              <a:t>$16,400 encumbered</a:t>
            </a:r>
            <a:endParaRPr lang="en-US" dirty="0">
              <a:solidFill>
                <a:schemeClr val="bg1"/>
              </a:solidFill>
            </a:endParaRPr>
          </a:p>
          <a:p>
            <a:r>
              <a:rPr lang="en-US" dirty="0">
                <a:solidFill>
                  <a:schemeClr val="bg1"/>
                </a:solidFill>
              </a:rPr>
              <a:t>Anticipated remainder June </a:t>
            </a:r>
            <a:r>
              <a:rPr lang="en-US" dirty="0" smtClean="0">
                <a:solidFill>
                  <a:schemeClr val="bg1"/>
                </a:solidFill>
              </a:rPr>
              <a:t>30 &lt; $0</a:t>
            </a:r>
            <a:endParaRPr lang="en-US" dirty="0">
              <a:solidFill>
                <a:schemeClr val="bg1"/>
              </a:solidFill>
            </a:endParaRPr>
          </a:p>
          <a:p>
            <a:endParaRPr lang="en-US" dirty="0"/>
          </a:p>
        </p:txBody>
      </p:sp>
    </p:spTree>
    <p:extLst>
      <p:ext uri="{BB962C8B-B14F-4D97-AF65-F5344CB8AC3E}">
        <p14:creationId xmlns:p14="http://schemas.microsoft.com/office/powerpoint/2010/main" val="3767261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1295400"/>
            <a:ext cx="8229600" cy="500742"/>
          </a:xfrm>
        </p:spPr>
        <p:txBody>
          <a:bodyPr>
            <a:normAutofit fontScale="90000"/>
          </a:bodyPr>
          <a:lstStyle/>
          <a:p>
            <a:r>
              <a:rPr lang="en-US" dirty="0" smtClean="0">
                <a:solidFill>
                  <a:schemeClr val="bg1"/>
                </a:solidFill>
              </a:rPr>
              <a:t>Accomplishments Since Plan Inception</a:t>
            </a:r>
            <a:endParaRPr lang="en-US" dirty="0">
              <a:solidFill>
                <a:schemeClr val="bg1"/>
              </a:solidFill>
            </a:endParaRPr>
          </a:p>
        </p:txBody>
      </p:sp>
      <p:sp>
        <p:nvSpPr>
          <p:cNvPr id="6" name="Content Placeholder 5"/>
          <p:cNvSpPr>
            <a:spLocks noGrp="1"/>
          </p:cNvSpPr>
          <p:nvPr>
            <p:ph idx="1"/>
          </p:nvPr>
        </p:nvSpPr>
        <p:spPr>
          <a:xfrm>
            <a:off x="457200" y="2481943"/>
            <a:ext cx="8229600" cy="3341913"/>
          </a:xfrm>
        </p:spPr>
        <p:txBody>
          <a:bodyPr>
            <a:normAutofit/>
          </a:bodyPr>
          <a:lstStyle/>
          <a:p>
            <a:r>
              <a:rPr lang="en-US" dirty="0" smtClean="0">
                <a:solidFill>
                  <a:schemeClr val="bg1"/>
                </a:solidFill>
              </a:rPr>
              <a:t>Vastly improved student </a:t>
            </a:r>
            <a:r>
              <a:rPr lang="en-US" dirty="0">
                <a:solidFill>
                  <a:schemeClr val="bg1"/>
                </a:solidFill>
              </a:rPr>
              <a:t>&amp; faculty </a:t>
            </a:r>
            <a:r>
              <a:rPr lang="en-US" dirty="0" smtClean="0">
                <a:solidFill>
                  <a:schemeClr val="bg1"/>
                </a:solidFill>
              </a:rPr>
              <a:t>services</a:t>
            </a:r>
          </a:p>
          <a:p>
            <a:r>
              <a:rPr lang="en-US" dirty="0" smtClean="0">
                <a:solidFill>
                  <a:schemeClr val="bg1"/>
                </a:solidFill>
              </a:rPr>
              <a:t>Trained over 150 faculty members in OICC</a:t>
            </a:r>
          </a:p>
          <a:p>
            <a:r>
              <a:rPr lang="en-US" dirty="0" smtClean="0">
                <a:solidFill>
                  <a:schemeClr val="bg1"/>
                </a:solidFill>
              </a:rPr>
              <a:t>Received approval for online in 49 states</a:t>
            </a:r>
          </a:p>
          <a:p>
            <a:r>
              <a:rPr lang="en-US" dirty="0" smtClean="0">
                <a:solidFill>
                  <a:schemeClr val="bg1"/>
                </a:solidFill>
              </a:rPr>
              <a:t>Fourteen online degrees added (39 total)</a:t>
            </a:r>
          </a:p>
          <a:p>
            <a:r>
              <a:rPr lang="en-US" dirty="0" smtClean="0">
                <a:solidFill>
                  <a:schemeClr val="bg1"/>
                </a:solidFill>
              </a:rPr>
              <a:t>Online enrollment management overhauled </a:t>
            </a:r>
          </a:p>
          <a:p>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985446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smtClean="0">
                <a:solidFill>
                  <a:schemeClr val="bg1"/>
                </a:solidFill>
              </a:rPr>
              <a:t>Looking Ahead - Recommendations</a:t>
            </a:r>
            <a:endParaRPr lang="en-US" dirty="0">
              <a:solidFill>
                <a:schemeClr val="bg1"/>
              </a:solidFill>
            </a:endParaRPr>
          </a:p>
        </p:txBody>
      </p:sp>
      <p:sp>
        <p:nvSpPr>
          <p:cNvPr id="6" name="Content Placeholder 5"/>
          <p:cNvSpPr>
            <a:spLocks noGrp="1"/>
          </p:cNvSpPr>
          <p:nvPr>
            <p:ph idx="1"/>
          </p:nvPr>
        </p:nvSpPr>
        <p:spPr>
          <a:xfrm>
            <a:off x="457200" y="1948543"/>
            <a:ext cx="8229600" cy="3875314"/>
          </a:xfrm>
        </p:spPr>
        <p:txBody>
          <a:bodyPr/>
          <a:lstStyle/>
          <a:p>
            <a:r>
              <a:rPr lang="en-US" dirty="0" smtClean="0">
                <a:solidFill>
                  <a:schemeClr val="bg1"/>
                </a:solidFill>
              </a:rPr>
              <a:t>Expand market research</a:t>
            </a:r>
          </a:p>
          <a:p>
            <a:r>
              <a:rPr lang="en-US" dirty="0" smtClean="0">
                <a:solidFill>
                  <a:schemeClr val="bg1"/>
                </a:solidFill>
              </a:rPr>
              <a:t>Improve CRM system</a:t>
            </a:r>
          </a:p>
          <a:p>
            <a:r>
              <a:rPr lang="en-US" dirty="0" smtClean="0">
                <a:solidFill>
                  <a:schemeClr val="bg1"/>
                </a:solidFill>
              </a:rPr>
              <a:t>Evaluate recruiting system</a:t>
            </a:r>
          </a:p>
          <a:p>
            <a:r>
              <a:rPr lang="en-US" dirty="0" smtClean="0">
                <a:solidFill>
                  <a:schemeClr val="bg1"/>
                </a:solidFill>
              </a:rPr>
              <a:t>Expand online student services</a:t>
            </a:r>
          </a:p>
          <a:p>
            <a:r>
              <a:rPr lang="en-US" dirty="0" smtClean="0">
                <a:solidFill>
                  <a:schemeClr val="bg1"/>
                </a:solidFill>
              </a:rPr>
              <a:t>Baseline marketing and recruitment budgets</a:t>
            </a:r>
          </a:p>
          <a:p>
            <a:r>
              <a:rPr lang="en-US" dirty="0" smtClean="0">
                <a:solidFill>
                  <a:schemeClr val="bg1"/>
                </a:solidFill>
              </a:rPr>
              <a:t>Expand number of “starts” beyond 3 </a:t>
            </a:r>
            <a:endParaRPr lang="en-US" dirty="0">
              <a:solidFill>
                <a:schemeClr val="bg1"/>
              </a:solidFill>
            </a:endParaRPr>
          </a:p>
        </p:txBody>
      </p:sp>
    </p:spTree>
    <p:extLst>
      <p:ext uri="{BB962C8B-B14F-4D97-AF65-F5344CB8AC3E}">
        <p14:creationId xmlns:p14="http://schemas.microsoft.com/office/powerpoint/2010/main" val="1140792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a:solidFill>
                  <a:schemeClr val="bg1"/>
                </a:solidFill>
              </a:rPr>
              <a:t>Foreseeable Roadblocks</a:t>
            </a:r>
          </a:p>
        </p:txBody>
      </p:sp>
      <p:sp>
        <p:nvSpPr>
          <p:cNvPr id="6" name="Content Placeholder 5"/>
          <p:cNvSpPr>
            <a:spLocks noGrp="1"/>
          </p:cNvSpPr>
          <p:nvPr>
            <p:ph idx="1"/>
          </p:nvPr>
        </p:nvSpPr>
        <p:spPr>
          <a:xfrm>
            <a:off x="457199" y="1948543"/>
            <a:ext cx="8386549" cy="3875314"/>
          </a:xfrm>
        </p:spPr>
        <p:txBody>
          <a:bodyPr/>
          <a:lstStyle/>
          <a:p>
            <a:r>
              <a:rPr lang="en-US" dirty="0" smtClean="0">
                <a:solidFill>
                  <a:schemeClr val="bg1"/>
                </a:solidFill>
              </a:rPr>
              <a:t>Cost per student will increase as numbers grow</a:t>
            </a:r>
          </a:p>
          <a:p>
            <a:r>
              <a:rPr lang="en-US" dirty="0" smtClean="0">
                <a:solidFill>
                  <a:schemeClr val="bg1"/>
                </a:solidFill>
              </a:rPr>
              <a:t>Additional staff or outside services needed</a:t>
            </a:r>
          </a:p>
          <a:p>
            <a:r>
              <a:rPr lang="en-US" dirty="0" smtClean="0">
                <a:solidFill>
                  <a:schemeClr val="bg1"/>
                </a:solidFill>
              </a:rPr>
              <a:t>Additional faculty will be required</a:t>
            </a:r>
          </a:p>
          <a:p>
            <a:r>
              <a:rPr lang="en-US" dirty="0" smtClean="0">
                <a:solidFill>
                  <a:schemeClr val="bg1"/>
                </a:solidFill>
              </a:rPr>
              <a:t>Current data systems may not support</a:t>
            </a:r>
          </a:p>
          <a:p>
            <a:r>
              <a:rPr lang="en-US" dirty="0" smtClean="0">
                <a:solidFill>
                  <a:schemeClr val="bg1"/>
                </a:solidFill>
              </a:rPr>
              <a:t>Can we manage 2 calendars with 1 faculty</a:t>
            </a:r>
            <a:endParaRPr lang="en-US" dirty="0">
              <a:solidFill>
                <a:schemeClr val="bg1"/>
              </a:solidFill>
            </a:endParaRPr>
          </a:p>
        </p:txBody>
      </p:sp>
    </p:spTree>
    <p:extLst>
      <p:ext uri="{BB962C8B-B14F-4D97-AF65-F5344CB8AC3E}">
        <p14:creationId xmlns:p14="http://schemas.microsoft.com/office/powerpoint/2010/main" val="3989723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a:solidFill>
                  <a:schemeClr val="bg1"/>
                </a:solidFill>
              </a:rPr>
              <a:t>New points of emphasis</a:t>
            </a:r>
          </a:p>
        </p:txBody>
      </p:sp>
      <p:sp>
        <p:nvSpPr>
          <p:cNvPr id="6" name="Content Placeholder 5"/>
          <p:cNvSpPr>
            <a:spLocks noGrp="1"/>
          </p:cNvSpPr>
          <p:nvPr>
            <p:ph idx="1"/>
          </p:nvPr>
        </p:nvSpPr>
        <p:spPr>
          <a:xfrm>
            <a:off x="457200" y="1948543"/>
            <a:ext cx="8229600" cy="3875314"/>
          </a:xfrm>
        </p:spPr>
        <p:txBody>
          <a:bodyPr/>
          <a:lstStyle/>
          <a:p>
            <a:pPr marL="0" indent="0">
              <a:buNone/>
            </a:pPr>
            <a:r>
              <a:rPr lang="en-US" dirty="0" smtClean="0">
                <a:solidFill>
                  <a:schemeClr val="bg1"/>
                </a:solidFill>
              </a:rPr>
              <a:t>The  increased scale of the desired growth requires different tactics. We will need significant changes in our processes/systems within two years. Our current focus is on quantifying those changes.</a:t>
            </a:r>
            <a:endParaRPr lang="en-US" dirty="0">
              <a:solidFill>
                <a:schemeClr val="bg1"/>
              </a:solidFill>
            </a:endParaRPr>
          </a:p>
        </p:txBody>
      </p:sp>
    </p:spTree>
    <p:extLst>
      <p:ext uri="{BB962C8B-B14F-4D97-AF65-F5344CB8AC3E}">
        <p14:creationId xmlns:p14="http://schemas.microsoft.com/office/powerpoint/2010/main" val="2935291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2417</TotalTime>
  <Words>556</Words>
  <Application>Microsoft Office PowerPoint</Application>
  <PresentationFormat>On-screen Show (4:3)</PresentationFormat>
  <Paragraphs>180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Accomplishments Since  2013-14 Report</vt:lpstr>
      <vt:lpstr>Benchmark Table</vt:lpstr>
      <vt:lpstr>Benchmark Progress Detail</vt:lpstr>
      <vt:lpstr>Budget Summary</vt:lpstr>
      <vt:lpstr>Accomplishments Since Plan Inception</vt:lpstr>
      <vt:lpstr>Looking Ahead - Recommendations</vt:lpstr>
      <vt:lpstr>Foreseeable Roadblocks</vt:lpstr>
      <vt:lpstr>New points of emphasis</vt:lpstr>
      <vt:lpstr>Missed opportunities</vt:lpstr>
      <vt:lpstr>Baseline Recommendation </vt:lpstr>
      <vt:lpstr>Opportunities for Collaborations</vt:lpstr>
      <vt:lpstr>Questions?</vt:lpstr>
    </vt:vector>
  </TitlesOfParts>
  <Company>Indiana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Ted Wilson</dc:creator>
  <cp:lastModifiedBy>Windows User</cp:lastModifiedBy>
  <cp:revision>36</cp:revision>
  <dcterms:created xsi:type="dcterms:W3CDTF">2014-01-14T15:45:19Z</dcterms:created>
  <dcterms:modified xsi:type="dcterms:W3CDTF">2015-02-19T20:16:54Z</dcterms:modified>
</cp:coreProperties>
</file>