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8"/>
  </p:notesMasterIdLst>
  <p:handoutMasterIdLst>
    <p:handoutMasterId r:id="rId9"/>
  </p:handoutMasterIdLst>
  <p:sldIdLst>
    <p:sldId id="458" r:id="rId2"/>
    <p:sldId id="460" r:id="rId3"/>
    <p:sldId id="409" r:id="rId4"/>
    <p:sldId id="461" r:id="rId5"/>
    <p:sldId id="462" r:id="rId6"/>
    <p:sldId id="463" r:id="rId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39C"/>
    <a:srgbClr val="3366FF"/>
    <a:srgbClr val="0F5BCB"/>
    <a:srgbClr val="1065E2"/>
    <a:srgbClr val="DFAA27"/>
    <a:srgbClr val="A2D668"/>
    <a:srgbClr val="0000CC"/>
    <a:srgbClr val="0033CC"/>
    <a:srgbClr val="223A58"/>
    <a:srgbClr val="271A8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6" autoAdjust="0"/>
    <p:restoredTop sz="70102" autoAdjust="0"/>
  </p:normalViewPr>
  <p:slideViewPr>
    <p:cSldViewPr>
      <p:cViewPr varScale="1">
        <p:scale>
          <a:sx n="58" d="100"/>
          <a:sy n="58" d="100"/>
        </p:scale>
        <p:origin x="-869" y="-58"/>
      </p:cViewPr>
      <p:guideLst>
        <p:guide orient="horz" pos="2160"/>
        <p:guide pos="2880"/>
      </p:guideLst>
    </p:cSldViewPr>
  </p:slideViewPr>
  <p:notesTextViewPr>
    <p:cViewPr>
      <p:scale>
        <a:sx n="100" d="100"/>
        <a:sy n="100" d="100"/>
      </p:scale>
      <p:origin x="0" y="0"/>
    </p:cViewPr>
  </p:notesTextViewPr>
  <p:sorterViewPr>
    <p:cViewPr>
      <p:scale>
        <a:sx n="70" d="100"/>
        <a:sy n="70" d="100"/>
      </p:scale>
      <p:origin x="0" y="264"/>
    </p:cViewPr>
  </p:sorterViewPr>
  <p:notesViewPr>
    <p:cSldViewPr>
      <p:cViewPr varScale="1">
        <p:scale>
          <a:sx n="67" d="100"/>
          <a:sy n="67" d="100"/>
        </p:scale>
        <p:origin x="-2202" y="-108"/>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64820"/>
          </a:xfrm>
          <a:prstGeom prst="rect">
            <a:avLst/>
          </a:prstGeom>
        </p:spPr>
        <p:txBody>
          <a:bodyPr vert="horz" lIns="91433" tIns="45717" rIns="91433" bIns="45717" rtlCol="0"/>
          <a:lstStyle>
            <a:lvl1pPr algn="r">
              <a:defRPr sz="1200"/>
            </a:lvl1pPr>
          </a:lstStyle>
          <a:p>
            <a:fld id="{BF42AE4F-E4DC-418F-9109-67191A9FA07D}" type="datetimeFigureOut">
              <a:rPr lang="en-US" smtClean="0"/>
              <a:pPr/>
              <a:t>11/14/2011</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33" tIns="45717" rIns="91433" bIns="45717" rtlCol="0" anchor="b"/>
          <a:lstStyle>
            <a:lvl1pPr algn="r">
              <a:defRPr sz="1200"/>
            </a:lvl1pPr>
          </a:lstStyle>
          <a:p>
            <a:fld id="{D147F2EC-B7C8-4DC2-96AB-D70DCB41E86C}" type="slidenum">
              <a:rPr lang="en-US" smtClean="0"/>
              <a:pPr/>
              <a:t>‹#›</a:t>
            </a:fld>
            <a:endParaRPr lang="en-US" dirty="0"/>
          </a:p>
        </p:txBody>
      </p:sp>
    </p:spTree>
    <p:extLst>
      <p:ext uri="{BB962C8B-B14F-4D97-AF65-F5344CB8AC3E}">
        <p14:creationId xmlns="" xmlns:p14="http://schemas.microsoft.com/office/powerpoint/2010/main" val="82249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idx="1"/>
          </p:nvPr>
        </p:nvSpPr>
        <p:spPr>
          <a:xfrm>
            <a:off x="3884613" y="1"/>
            <a:ext cx="2971800" cy="464820"/>
          </a:xfrm>
          <a:prstGeom prst="rect">
            <a:avLst/>
          </a:prstGeom>
        </p:spPr>
        <p:txBody>
          <a:bodyPr vert="horz" lIns="91433" tIns="45717" rIns="91433" bIns="45717" rtlCol="0"/>
          <a:lstStyle>
            <a:lvl1pPr algn="r">
              <a:defRPr sz="1200"/>
            </a:lvl1pPr>
          </a:lstStyle>
          <a:p>
            <a:fld id="{FCAC45DE-260D-40A4-B6BB-97393EAF39BD}" type="datetimeFigureOut">
              <a:rPr lang="en-US" smtClean="0"/>
              <a:pPr/>
              <a:t>11/14/2011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33" tIns="45717" rIns="91433" bIns="45717"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33" tIns="45717" rIns="91433" bIns="45717" rtlCol="0" anchor="b"/>
          <a:lstStyle>
            <a:lvl1pPr algn="r">
              <a:defRPr sz="1200"/>
            </a:lvl1pPr>
          </a:lstStyle>
          <a:p>
            <a:fld id="{77F8F1CE-3D5D-40F4-A740-2573B21D4F13}" type="slidenum">
              <a:rPr lang="en-US" smtClean="0"/>
              <a:pPr/>
              <a:t>‹#›</a:t>
            </a:fld>
            <a:endParaRPr lang="en-US" dirty="0"/>
          </a:p>
        </p:txBody>
      </p:sp>
    </p:spTree>
    <p:extLst>
      <p:ext uri="{BB962C8B-B14F-4D97-AF65-F5344CB8AC3E}">
        <p14:creationId xmlns="" xmlns:p14="http://schemas.microsoft.com/office/powerpoint/2010/main" val="3019349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a:t>
            </a:fld>
            <a:endParaRPr lang="en-US" dirty="0">
              <a:solidFill>
                <a:prstClr val="black"/>
              </a:solidFil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a:t>
            </a:fld>
            <a:endParaRPr lang="en-US" dirty="0">
              <a:solidFill>
                <a:prstClr val="black"/>
              </a:solidFill>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3</a:t>
            </a:fld>
            <a:endParaRPr lang="en-US" dirty="0">
              <a:solidFill>
                <a:prstClr val="black"/>
              </a:solidFill>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4</a:t>
            </a:fld>
            <a:endParaRPr lang="en-US" dirty="0">
              <a:solidFill>
                <a:prstClr val="black"/>
              </a:solidFil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5</a:t>
            </a:fld>
            <a:endParaRPr lang="en-US" dirty="0">
              <a:solidFill>
                <a:prstClr val="black"/>
              </a:solidFill>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6</a:t>
            </a:fld>
            <a:endParaRPr lang="en-US" dirty="0">
              <a:solidFill>
                <a:prstClr val="black"/>
              </a:solidFil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5E8BC20-E0BC-4269-8E19-E284F867C529}" type="datetimeFigureOut">
              <a:rPr lang="en-US">
                <a:solidFill>
                  <a:prstClr val="black">
                    <a:tint val="75000"/>
                  </a:prstClr>
                </a:solidFill>
              </a:rPr>
              <a:pPr>
                <a:defRPr/>
              </a:pPr>
              <a:t>11/14/2011</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8D46E33-75D6-443A-8888-B582B464701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70DA4F1-D0C4-4DE0-B1B6-CBF518E6D811}" type="datetimeFigureOut">
              <a:rPr lang="en-US">
                <a:solidFill>
                  <a:prstClr val="black">
                    <a:tint val="75000"/>
                  </a:prstClr>
                </a:solidFill>
              </a:rPr>
              <a:pPr>
                <a:defRPr/>
              </a:pPr>
              <a:t>11/14/2011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25D1F75-B864-48E3-AD03-3FEF8280853B}" type="slidenum">
              <a:rPr lang="en-US">
                <a:solidFill>
                  <a:prstClr val="black">
                    <a:tint val="75000"/>
                  </a:prstClr>
                </a:solidFill>
              </a:rPr>
              <a:pPr>
                <a:def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8"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1252997980_5XV7mDV"/><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1" descr="campus1.jpg"/>
          <p:cNvPicPr>
            <a:picLocks noChangeAspect="1"/>
          </p:cNvPicPr>
          <p:nvPr/>
        </p:nvPicPr>
        <p:blipFill>
          <a:blip r:embed="rId3" cstate="print"/>
          <a:srcRect t="9454"/>
          <a:stretch>
            <a:fillRect/>
          </a:stretch>
        </p:blipFill>
        <p:spPr bwMode="auto">
          <a:xfrm>
            <a:off x="4572000" y="1"/>
            <a:ext cx="4572000" cy="2919341"/>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b="1788"/>
          <a:stretch>
            <a:fillRect/>
          </a:stretch>
        </p:blipFill>
        <p:spPr bwMode="auto">
          <a:xfrm>
            <a:off x="0" y="0"/>
            <a:ext cx="4495800" cy="6858000"/>
          </a:xfrm>
          <a:prstGeom prst="rect">
            <a:avLst/>
          </a:prstGeom>
          <a:noFill/>
          <a:ln w="9525">
            <a:noFill/>
            <a:miter lim="800000"/>
            <a:headEnd/>
            <a:tailEnd/>
          </a:ln>
          <a:effectLst/>
        </p:spPr>
      </p:pic>
      <p:cxnSp>
        <p:nvCxnSpPr>
          <p:cNvPr id="11" name="Straight Connector 10"/>
          <p:cNvCxnSpPr/>
          <p:nvPr/>
        </p:nvCxnSpPr>
        <p:spPr>
          <a:xfrm rot="5400000">
            <a:off x="1066800" y="3429000"/>
            <a:ext cx="6858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pic>
        <p:nvPicPr>
          <p:cNvPr id="16" name="Picture 15" descr="ISU_logo.2.jpg"/>
          <p:cNvPicPr>
            <a:picLocks noChangeAspect="1"/>
          </p:cNvPicPr>
          <p:nvPr/>
        </p:nvPicPr>
        <p:blipFill>
          <a:blip r:embed="rId5" cstate="print"/>
          <a:stretch>
            <a:fillRect/>
          </a:stretch>
        </p:blipFill>
        <p:spPr>
          <a:xfrm>
            <a:off x="6858001" y="6019801"/>
            <a:ext cx="1957203" cy="590423"/>
          </a:xfrm>
          <a:prstGeom prst="rect">
            <a:avLst/>
          </a:prstGeom>
        </p:spPr>
      </p:pic>
      <p:sp>
        <p:nvSpPr>
          <p:cNvPr id="9" name="TextBox 8"/>
          <p:cNvSpPr txBox="1"/>
          <p:nvPr/>
        </p:nvSpPr>
        <p:spPr>
          <a:xfrm>
            <a:off x="2590800" y="2895601"/>
            <a:ext cx="6553200" cy="907197"/>
          </a:xfrm>
          <a:prstGeom prst="rect">
            <a:avLst/>
          </a:prstGeom>
          <a:solidFill>
            <a:srgbClr val="0F5BCB">
              <a:alpha val="96000"/>
            </a:srgbClr>
          </a:solidFill>
          <a:ln w="38100">
            <a:solidFill>
              <a:schemeClr val="bg1"/>
            </a:solidFill>
          </a:ln>
        </p:spPr>
        <p:txBody>
          <a:bodyPr wrap="square" lIns="0" tIns="91440" rIns="0" bIns="182880" rtlCol="0" anchor="ctr" anchorCtr="1">
            <a:noAutofit/>
          </a:bodyPr>
          <a:lstStyle/>
          <a:p>
            <a:pPr algn="ctr"/>
            <a:r>
              <a:rPr lang="en-US" sz="6000" i="1" spc="-90" dirty="0" smtClean="0">
                <a:solidFill>
                  <a:prstClr val="white"/>
                </a:solidFill>
                <a:latin typeface="Garamond" pitchFamily="18" charset="0"/>
              </a:rPr>
              <a:t>The </a:t>
            </a:r>
            <a:r>
              <a:rPr lang="en-US" sz="6000" i="1" spc="-250" dirty="0" smtClean="0">
                <a:solidFill>
                  <a:prstClr val="white"/>
                </a:solidFill>
                <a:latin typeface="Garamond" pitchFamily="18" charset="0"/>
              </a:rPr>
              <a:t>Pa</a:t>
            </a:r>
            <a:r>
              <a:rPr lang="en-US" sz="6000" i="1" spc="-90" dirty="0" smtClean="0">
                <a:solidFill>
                  <a:prstClr val="white"/>
                </a:solidFill>
                <a:latin typeface="Garamond" pitchFamily="18" charset="0"/>
              </a:rPr>
              <a:t>thway to </a:t>
            </a:r>
            <a:r>
              <a:rPr lang="en-US" sz="6000" i="1" spc="-400" dirty="0" smtClean="0">
                <a:solidFill>
                  <a:prstClr val="white"/>
                </a:solidFill>
                <a:latin typeface="Garamond" pitchFamily="18" charset="0"/>
              </a:rPr>
              <a:t>Su</a:t>
            </a:r>
            <a:r>
              <a:rPr lang="en-US" sz="6000" i="1" spc="-90" dirty="0" smtClean="0">
                <a:solidFill>
                  <a:prstClr val="white"/>
                </a:solidFill>
                <a:latin typeface="Garamond" pitchFamily="18" charset="0"/>
              </a:rPr>
              <a:t>ccess</a:t>
            </a:r>
            <a:endParaRPr lang="en-US" sz="6000" i="1" spc="-90" dirty="0">
              <a:solidFill>
                <a:prstClr val="white"/>
              </a:solidFill>
              <a:latin typeface="Garamond" pitchFamily="18" charset="0"/>
            </a:endParaRPr>
          </a:p>
        </p:txBody>
      </p:sp>
      <p:sp>
        <p:nvSpPr>
          <p:cNvPr id="10" name="TextBox 9"/>
          <p:cNvSpPr txBox="1"/>
          <p:nvPr/>
        </p:nvSpPr>
        <p:spPr>
          <a:xfrm>
            <a:off x="4648200" y="4572000"/>
            <a:ext cx="4495800" cy="1733808"/>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Create a Coordinated Community Engagement Program</a:t>
            </a:r>
          </a:p>
          <a:p>
            <a:pPr algn="ctr">
              <a:lnSpc>
                <a:spcPts val="3200"/>
              </a:lnSpc>
            </a:pPr>
            <a:endParaRPr lang="en-US" sz="2400" dirty="0"/>
          </a:p>
        </p:txBody>
      </p:sp>
      <p:sp>
        <p:nvSpPr>
          <p:cNvPr id="12" name="TextBox 11"/>
          <p:cNvSpPr txBox="1"/>
          <p:nvPr/>
        </p:nvSpPr>
        <p:spPr>
          <a:xfrm>
            <a:off x="4648200" y="3962400"/>
            <a:ext cx="4495800" cy="508473"/>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Goal 3 – Initiative 1</a:t>
            </a:r>
            <a:endParaRPr lang="en-US" sz="24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pic>
        <p:nvPicPr>
          <p:cNvPr id="13" name="Picture 11" descr="campus9.jpg"/>
          <p:cNvPicPr>
            <a:picLocks noChangeAspect="1"/>
          </p:cNvPicPr>
          <p:nvPr/>
        </p:nvPicPr>
        <p:blipFill>
          <a:blip r:embed="rId3" cstate="print"/>
          <a:stretch>
            <a:fillRect/>
          </a:stretch>
        </p:blipFill>
        <p:spPr bwMode="auto">
          <a:xfrm>
            <a:off x="228600" y="1076846"/>
            <a:ext cx="3749040" cy="2489596"/>
          </a:xfrm>
          <a:prstGeom prst="rect">
            <a:avLst/>
          </a:prstGeom>
          <a:noFill/>
          <a:ln w="9525">
            <a:noFill/>
            <a:miter lim="800000"/>
            <a:headEnd/>
            <a:tailEnd/>
          </a:ln>
        </p:spPr>
      </p:pic>
      <p:pic>
        <p:nvPicPr>
          <p:cNvPr id="18" name="Picture 12" descr="campus7.jpg"/>
          <p:cNvPicPr>
            <a:picLocks noChangeAspect="1"/>
          </p:cNvPicPr>
          <p:nvPr/>
        </p:nvPicPr>
        <p:blipFill>
          <a:blip r:embed="rId4" cstate="print"/>
          <a:stretch>
            <a:fillRect/>
          </a:stretch>
        </p:blipFill>
        <p:spPr bwMode="auto">
          <a:xfrm>
            <a:off x="152400" y="3903205"/>
            <a:ext cx="3749040" cy="2494661"/>
          </a:xfrm>
          <a:prstGeom prst="rect">
            <a:avLst/>
          </a:prstGeom>
          <a:noFill/>
          <a:ln w="9525">
            <a:noFill/>
            <a:miter lim="800000"/>
            <a:headEnd/>
            <a:tailEnd/>
          </a:ln>
        </p:spPr>
      </p:pic>
      <p:sp>
        <p:nvSpPr>
          <p:cNvPr id="16" name="TextBox 15"/>
          <p:cNvSpPr txBox="1"/>
          <p:nvPr/>
        </p:nvSpPr>
        <p:spPr>
          <a:xfrm>
            <a:off x="3962400" y="1066800"/>
            <a:ext cx="5029200" cy="508473"/>
          </a:xfrm>
          <a:prstGeom prst="rect">
            <a:avLst/>
          </a:prstGeom>
          <a:noFill/>
        </p:spPr>
        <p:txBody>
          <a:bodyPr wrap="square" rtlCol="0">
            <a:spAutoFit/>
          </a:bodyPr>
          <a:lstStyle/>
          <a:p>
            <a:pPr algn="ctr">
              <a:lnSpc>
                <a:spcPts val="3200"/>
              </a:lnSpc>
            </a:pPr>
            <a:r>
              <a:rPr lang="en-US" sz="3200" b="1" dirty="0" smtClean="0">
                <a:latin typeface="+mj-lt"/>
              </a:rPr>
              <a:t>PURPOSE OF INITIATIVE</a:t>
            </a:r>
            <a:endParaRPr lang="en-US" sz="2400" b="1" dirty="0"/>
          </a:p>
        </p:txBody>
      </p:sp>
      <p:sp>
        <p:nvSpPr>
          <p:cNvPr id="17" name="TextBox 16"/>
          <p:cNvSpPr txBox="1"/>
          <p:nvPr/>
        </p:nvSpPr>
        <p:spPr>
          <a:xfrm>
            <a:off x="4038600" y="2286000"/>
            <a:ext cx="5029200" cy="3785652"/>
          </a:xfrm>
          <a:prstGeom prst="rect">
            <a:avLst/>
          </a:prstGeom>
          <a:noFill/>
        </p:spPr>
        <p:txBody>
          <a:bodyPr wrap="square" rtlCol="0">
            <a:spAutoFit/>
          </a:bodyPr>
          <a:lstStyle/>
          <a:p>
            <a:pPr>
              <a:lnSpc>
                <a:spcPts val="3200"/>
              </a:lnSpc>
            </a:pPr>
            <a:r>
              <a:rPr lang="en-US" sz="3200" b="1" dirty="0" smtClean="0">
                <a:solidFill>
                  <a:srgbClr val="00539C"/>
                </a:solidFill>
                <a:latin typeface="+mj-lt"/>
              </a:rPr>
              <a:t>The goal of this initiative is to improve University-wide coordination of community engagement through creation of new and enhancement of existing curriculum, administrative structures, and co-curricular activities.</a:t>
            </a:r>
            <a:endParaRPr lang="en-US" sz="2400" dirty="0">
              <a:solidFill>
                <a:srgbClr val="00539C"/>
              </a:solidFill>
            </a:endParaRPr>
          </a:p>
        </p:txBody>
      </p:sp>
      <p:pic>
        <p:nvPicPr>
          <p:cNvPr id="11266" name="Picture 2" descr="http://isuphoto.smugmug.com/Events/2011-Donaghy-Day/i-5XV7mDV/0/Ti/2011-Donaghy-Day-116-Ti.jpg">
            <a:hlinkClick r:id="rId5"/>
          </p:cNvPr>
          <p:cNvPicPr>
            <a:picLocks noChangeAspect="1" noChangeArrowheads="1"/>
          </p:cNvPicPr>
          <p:nvPr/>
        </p:nvPicPr>
        <p:blipFill>
          <a:blip r:embed="rId6" cstate="print"/>
          <a:srcRect/>
          <a:stretch>
            <a:fillRect/>
          </a:stretch>
        </p:blipFill>
        <p:spPr bwMode="auto">
          <a:xfrm>
            <a:off x="23813" y="-290513"/>
            <a:ext cx="952500" cy="628651"/>
          </a:xfrm>
          <a:prstGeom prst="rect">
            <a:avLst/>
          </a:prstGeo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5029200" cy="508473"/>
          </a:xfrm>
          <a:prstGeom prst="rect">
            <a:avLst/>
          </a:prstGeom>
          <a:noFill/>
        </p:spPr>
        <p:txBody>
          <a:bodyPr wrap="square" rtlCol="0">
            <a:spAutoFit/>
          </a:bodyPr>
          <a:lstStyle/>
          <a:p>
            <a:pPr>
              <a:lnSpc>
                <a:spcPts val="3200"/>
              </a:lnSpc>
            </a:pPr>
            <a:r>
              <a:rPr lang="en-US" sz="3200" b="1" dirty="0" smtClean="0">
                <a:latin typeface="+mj-lt"/>
              </a:rPr>
              <a:t>METHODS</a:t>
            </a:r>
            <a:endParaRPr lang="en-US" sz="2400" dirty="0"/>
          </a:p>
        </p:txBody>
      </p:sp>
      <p:sp>
        <p:nvSpPr>
          <p:cNvPr id="7" name="TextBox 6"/>
          <p:cNvSpPr txBox="1"/>
          <p:nvPr/>
        </p:nvSpPr>
        <p:spPr>
          <a:xfrm>
            <a:off x="266700" y="1828800"/>
            <a:ext cx="8305800" cy="3375283"/>
          </a:xfrm>
          <a:prstGeom prst="rect">
            <a:avLst/>
          </a:prstGeom>
          <a:noFill/>
        </p:spPr>
        <p:txBody>
          <a:bodyPr wrap="square" rtlCol="0">
            <a:spAutoFit/>
          </a:bodyPr>
          <a:lstStyle/>
          <a:p>
            <a:pPr marL="457200" indent="-457200">
              <a:lnSpc>
                <a:spcPts val="3200"/>
              </a:lnSpc>
              <a:buFont typeface="Arial" pitchFamily="34" charset="0"/>
              <a:buChar char="•"/>
            </a:pPr>
            <a:r>
              <a:rPr lang="en-US" sz="3200" b="1" dirty="0" smtClean="0">
                <a:solidFill>
                  <a:srgbClr val="00539C"/>
                </a:solidFill>
                <a:latin typeface="+mj-lt"/>
              </a:rPr>
              <a:t>Improve organizational structure</a:t>
            </a:r>
          </a:p>
          <a:p>
            <a:pPr marL="457200" indent="-457200">
              <a:lnSpc>
                <a:spcPts val="3200"/>
              </a:lnSpc>
              <a:buFont typeface="Arial" pitchFamily="34" charset="0"/>
              <a:buChar char="•"/>
            </a:pPr>
            <a:r>
              <a:rPr lang="en-US" sz="3200" b="1" dirty="0" smtClean="0">
                <a:solidFill>
                  <a:srgbClr val="00539C"/>
                </a:solidFill>
                <a:latin typeface="+mj-lt"/>
              </a:rPr>
              <a:t>Economic development</a:t>
            </a:r>
          </a:p>
          <a:p>
            <a:pPr marL="457200" indent="-457200">
              <a:lnSpc>
                <a:spcPts val="3200"/>
              </a:lnSpc>
              <a:buFont typeface="Arial" pitchFamily="34" charset="0"/>
              <a:buChar char="•"/>
            </a:pPr>
            <a:r>
              <a:rPr lang="en-US" sz="3200" b="1" dirty="0" smtClean="0">
                <a:solidFill>
                  <a:srgbClr val="00539C"/>
                </a:solidFill>
                <a:latin typeface="+mj-lt"/>
              </a:rPr>
              <a:t>Increase % of courses with community engagement</a:t>
            </a:r>
          </a:p>
          <a:p>
            <a:pPr marL="457200" indent="-457200">
              <a:lnSpc>
                <a:spcPts val="3200"/>
              </a:lnSpc>
              <a:buFont typeface="Arial" pitchFamily="34" charset="0"/>
              <a:buChar char="•"/>
            </a:pPr>
            <a:r>
              <a:rPr lang="en-US" sz="3200" b="1" dirty="0" smtClean="0">
                <a:solidFill>
                  <a:srgbClr val="00539C"/>
                </a:solidFill>
                <a:latin typeface="+mj-lt"/>
              </a:rPr>
              <a:t>Connect ISU to the Riverfront</a:t>
            </a:r>
          </a:p>
          <a:p>
            <a:pPr marL="457200" indent="-457200">
              <a:lnSpc>
                <a:spcPts val="3200"/>
              </a:lnSpc>
              <a:buFont typeface="Arial" pitchFamily="34" charset="0"/>
              <a:buChar char="•"/>
            </a:pPr>
            <a:r>
              <a:rPr lang="en-US" sz="3200" b="1" dirty="0" smtClean="0">
                <a:solidFill>
                  <a:srgbClr val="00539C"/>
                </a:solidFill>
                <a:latin typeface="+mj-lt"/>
              </a:rPr>
              <a:t>Incorporate alumni into activities</a:t>
            </a:r>
          </a:p>
          <a:p>
            <a:pPr marL="457200" indent="-457200">
              <a:lnSpc>
                <a:spcPts val="3200"/>
              </a:lnSpc>
              <a:buFont typeface="Arial" pitchFamily="34" charset="0"/>
              <a:buChar char="•"/>
            </a:pPr>
            <a:r>
              <a:rPr lang="en-US" sz="3200" b="1" dirty="0" smtClean="0">
                <a:solidFill>
                  <a:srgbClr val="00539C"/>
                </a:solidFill>
                <a:latin typeface="+mj-lt"/>
              </a:rPr>
              <a:t>Develop staff policy</a:t>
            </a:r>
          </a:p>
          <a:p>
            <a:pPr marL="457200" indent="-457200">
              <a:lnSpc>
                <a:spcPts val="3200"/>
              </a:lnSpc>
              <a:buFont typeface="Arial" pitchFamily="34" charset="0"/>
              <a:buChar char="•"/>
            </a:pPr>
            <a:r>
              <a:rPr lang="en-US" sz="3200" b="1" dirty="0" smtClean="0">
                <a:solidFill>
                  <a:srgbClr val="00539C"/>
                </a:solidFill>
                <a:latin typeface="+mj-lt"/>
              </a:rPr>
              <a:t>Link campus to downtown</a:t>
            </a:r>
            <a:endParaRPr lang="en-US" sz="3200" b="1" dirty="0" smtClean="0">
              <a:solidFill>
                <a:srgbClr val="00539C"/>
              </a:solidFill>
              <a:latin typeface="+mj-l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5029200" cy="508473"/>
          </a:xfrm>
          <a:prstGeom prst="rect">
            <a:avLst/>
          </a:prstGeom>
          <a:noFill/>
        </p:spPr>
        <p:txBody>
          <a:bodyPr wrap="square" rtlCol="0">
            <a:spAutoFit/>
          </a:bodyPr>
          <a:lstStyle/>
          <a:p>
            <a:pPr>
              <a:lnSpc>
                <a:spcPts val="3200"/>
              </a:lnSpc>
            </a:pPr>
            <a:r>
              <a:rPr lang="en-US" sz="3200" b="1" dirty="0" smtClean="0">
                <a:latin typeface="+mj-lt"/>
              </a:rPr>
              <a:t>BENCHMARKS</a:t>
            </a:r>
            <a:endParaRPr lang="en-US" sz="2400" dirty="0"/>
          </a:p>
        </p:txBody>
      </p:sp>
      <p:sp>
        <p:nvSpPr>
          <p:cNvPr id="7" name="TextBox 6"/>
          <p:cNvSpPr txBox="1"/>
          <p:nvPr/>
        </p:nvSpPr>
        <p:spPr>
          <a:xfrm>
            <a:off x="381000" y="1828800"/>
            <a:ext cx="8305800" cy="3785652"/>
          </a:xfrm>
          <a:prstGeom prst="rect">
            <a:avLst/>
          </a:prstGeom>
          <a:noFill/>
        </p:spPr>
        <p:txBody>
          <a:bodyPr wrap="square" rtlCol="0">
            <a:spAutoFit/>
          </a:bodyPr>
          <a:lstStyle/>
          <a:p>
            <a:pPr marL="457200" indent="-457200">
              <a:lnSpc>
                <a:spcPts val="3200"/>
              </a:lnSpc>
              <a:buFont typeface="Arial" pitchFamily="34" charset="0"/>
              <a:buChar char="•"/>
            </a:pPr>
            <a:r>
              <a:rPr lang="en-US" sz="3200" dirty="0" smtClean="0">
                <a:solidFill>
                  <a:srgbClr val="00539C"/>
                </a:solidFill>
                <a:latin typeface="+mj-lt"/>
              </a:rPr>
              <a:t>Yearly student participation in community engagement activities</a:t>
            </a:r>
          </a:p>
          <a:p>
            <a:pPr lvl="1">
              <a:lnSpc>
                <a:spcPts val="3200"/>
              </a:lnSpc>
            </a:pPr>
            <a:endParaRPr lang="en-US" sz="3200" dirty="0" smtClean="0">
              <a:solidFill>
                <a:srgbClr val="00539C"/>
              </a:solidFill>
              <a:latin typeface="+mj-lt"/>
            </a:endParaRPr>
          </a:p>
          <a:p>
            <a:pPr marL="457200" indent="-457200">
              <a:lnSpc>
                <a:spcPts val="3200"/>
              </a:lnSpc>
              <a:buFont typeface="Arial" pitchFamily="34" charset="0"/>
              <a:buChar char="•"/>
            </a:pPr>
            <a:r>
              <a:rPr lang="en-US" sz="3200" dirty="0" smtClean="0">
                <a:solidFill>
                  <a:srgbClr val="00539C"/>
                </a:solidFill>
                <a:latin typeface="+mj-lt"/>
              </a:rPr>
              <a:t>Number of students that complete related course</a:t>
            </a:r>
            <a:endParaRPr lang="en-US" sz="3200" dirty="0" smtClean="0">
              <a:solidFill>
                <a:srgbClr val="00539C"/>
              </a:solidFill>
              <a:latin typeface="+mj-lt"/>
            </a:endParaRPr>
          </a:p>
          <a:p>
            <a:pPr marL="457200" indent="-457200">
              <a:lnSpc>
                <a:spcPts val="3200"/>
              </a:lnSpc>
              <a:buFont typeface="Arial" pitchFamily="34" charset="0"/>
              <a:buChar char="•"/>
            </a:pPr>
            <a:endParaRPr lang="en-US" sz="3200" dirty="0">
              <a:solidFill>
                <a:srgbClr val="00539C"/>
              </a:solidFill>
              <a:latin typeface="+mj-lt"/>
            </a:endParaRPr>
          </a:p>
          <a:p>
            <a:pPr marL="457200" indent="-457200">
              <a:lnSpc>
                <a:spcPts val="3200"/>
              </a:lnSpc>
              <a:buFont typeface="Arial" pitchFamily="34" charset="0"/>
              <a:buChar char="•"/>
            </a:pPr>
            <a:r>
              <a:rPr lang="en-US" sz="3200" dirty="0" smtClean="0">
                <a:solidFill>
                  <a:srgbClr val="00539C"/>
                </a:solidFill>
                <a:latin typeface="+mj-lt"/>
              </a:rPr>
              <a:t>Businesses in the incubator</a:t>
            </a:r>
          </a:p>
          <a:p>
            <a:pPr>
              <a:lnSpc>
                <a:spcPts val="3200"/>
              </a:lnSpc>
            </a:pPr>
            <a:endParaRPr lang="en-US" sz="3200" dirty="0" smtClean="0">
              <a:solidFill>
                <a:srgbClr val="00539C"/>
              </a:solidFill>
              <a:latin typeface="+mj-lt"/>
            </a:endParaRPr>
          </a:p>
          <a:p>
            <a:pPr marL="457200" indent="-457200">
              <a:lnSpc>
                <a:spcPts val="3200"/>
              </a:lnSpc>
              <a:buFont typeface="Arial" pitchFamily="34" charset="0"/>
              <a:buChar char="•"/>
            </a:pPr>
            <a:r>
              <a:rPr lang="en-US" sz="3200" dirty="0" smtClean="0">
                <a:solidFill>
                  <a:srgbClr val="00539C"/>
                </a:solidFill>
                <a:latin typeface="+mj-lt"/>
              </a:rPr>
              <a:t>Jobs created by the incubator</a:t>
            </a:r>
            <a:endParaRPr lang="en-US" sz="24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5029200" cy="508473"/>
          </a:xfrm>
          <a:prstGeom prst="rect">
            <a:avLst/>
          </a:prstGeom>
          <a:noFill/>
        </p:spPr>
        <p:txBody>
          <a:bodyPr wrap="square" rtlCol="0">
            <a:spAutoFit/>
          </a:bodyPr>
          <a:lstStyle/>
          <a:p>
            <a:pPr>
              <a:lnSpc>
                <a:spcPts val="3200"/>
              </a:lnSpc>
            </a:pPr>
            <a:r>
              <a:rPr lang="en-US" sz="3200" b="1" dirty="0" smtClean="0">
                <a:latin typeface="+mj-lt"/>
              </a:rPr>
              <a:t>DISCUSSION</a:t>
            </a:r>
            <a:endParaRPr lang="en-US" sz="2400" dirty="0"/>
          </a:p>
        </p:txBody>
      </p:sp>
      <p:sp>
        <p:nvSpPr>
          <p:cNvPr id="7" name="TextBox 6"/>
          <p:cNvSpPr txBox="1"/>
          <p:nvPr/>
        </p:nvSpPr>
        <p:spPr>
          <a:xfrm>
            <a:off x="381000" y="1828800"/>
            <a:ext cx="8305800" cy="3785652"/>
          </a:xfrm>
          <a:prstGeom prst="rect">
            <a:avLst/>
          </a:prstGeom>
          <a:noFill/>
        </p:spPr>
        <p:txBody>
          <a:bodyPr wrap="square" rtlCol="0">
            <a:spAutoFit/>
          </a:bodyPr>
          <a:lstStyle/>
          <a:p>
            <a:pPr>
              <a:lnSpc>
                <a:spcPts val="3200"/>
              </a:lnSpc>
              <a:buFont typeface="Arial" pitchFamily="34" charset="0"/>
              <a:buChar char="•"/>
            </a:pPr>
            <a:r>
              <a:rPr lang="en-US" sz="3200" dirty="0" smtClean="0">
                <a:solidFill>
                  <a:srgbClr val="00539C"/>
                </a:solidFill>
                <a:latin typeface="+mj-lt"/>
              </a:rPr>
              <a:t> Good progress made with development of administrative unit, collection of data, development of community service leave policy.</a:t>
            </a:r>
          </a:p>
          <a:p>
            <a:pPr>
              <a:lnSpc>
                <a:spcPts val="3200"/>
              </a:lnSpc>
            </a:pPr>
            <a:endParaRPr lang="en-US" sz="3200" dirty="0" smtClean="0">
              <a:solidFill>
                <a:srgbClr val="00539C"/>
              </a:solidFill>
              <a:latin typeface="+mj-lt"/>
            </a:endParaRPr>
          </a:p>
          <a:p>
            <a:pPr>
              <a:lnSpc>
                <a:spcPts val="3200"/>
              </a:lnSpc>
              <a:buFont typeface="Arial" pitchFamily="34" charset="0"/>
              <a:buChar char="•"/>
            </a:pPr>
            <a:r>
              <a:rPr lang="en-US" sz="3200" dirty="0" smtClean="0">
                <a:solidFill>
                  <a:srgbClr val="00539C"/>
                </a:solidFill>
                <a:latin typeface="+mj-lt"/>
              </a:rPr>
              <a:t> </a:t>
            </a:r>
            <a:r>
              <a:rPr lang="en-US" sz="3200" dirty="0" smtClean="0">
                <a:solidFill>
                  <a:srgbClr val="00539C"/>
                </a:solidFill>
                <a:latin typeface="+mj-lt"/>
              </a:rPr>
              <a:t>Progress is currently being made with development of new CE programs.</a:t>
            </a:r>
          </a:p>
          <a:p>
            <a:pPr>
              <a:lnSpc>
                <a:spcPts val="3200"/>
              </a:lnSpc>
            </a:pPr>
            <a:r>
              <a:rPr lang="en-US" sz="3200" dirty="0" smtClean="0">
                <a:solidFill>
                  <a:srgbClr val="00539C"/>
                </a:solidFill>
                <a:latin typeface="+mj-lt"/>
              </a:rPr>
              <a:t> </a:t>
            </a:r>
          </a:p>
          <a:p>
            <a:pPr>
              <a:lnSpc>
                <a:spcPts val="3200"/>
              </a:lnSpc>
              <a:buFont typeface="Arial" pitchFamily="34" charset="0"/>
              <a:buChar char="•"/>
            </a:pPr>
            <a:r>
              <a:rPr lang="en-US" sz="3200" dirty="0" smtClean="0">
                <a:solidFill>
                  <a:srgbClr val="00539C"/>
                </a:solidFill>
                <a:latin typeface="+mj-lt"/>
              </a:rPr>
              <a:t>Progress has not been made with incorporation of alumni into CE activities. </a:t>
            </a:r>
            <a:endParaRPr lang="en-US" sz="24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5029200" cy="508473"/>
          </a:xfrm>
          <a:prstGeom prst="rect">
            <a:avLst/>
          </a:prstGeom>
          <a:noFill/>
        </p:spPr>
        <p:txBody>
          <a:bodyPr wrap="square" rtlCol="0">
            <a:spAutoFit/>
          </a:bodyPr>
          <a:lstStyle/>
          <a:p>
            <a:pPr>
              <a:lnSpc>
                <a:spcPts val="3200"/>
              </a:lnSpc>
            </a:pPr>
            <a:r>
              <a:rPr lang="en-US" sz="3200" b="1" dirty="0" smtClean="0">
                <a:latin typeface="+mj-lt"/>
              </a:rPr>
              <a:t>SUMMARY</a:t>
            </a:r>
            <a:endParaRPr lang="en-US" sz="2400" dirty="0"/>
          </a:p>
        </p:txBody>
      </p:sp>
      <p:sp>
        <p:nvSpPr>
          <p:cNvPr id="7" name="TextBox 6"/>
          <p:cNvSpPr txBox="1"/>
          <p:nvPr/>
        </p:nvSpPr>
        <p:spPr>
          <a:xfrm>
            <a:off x="381000" y="1828800"/>
            <a:ext cx="8305800" cy="4606389"/>
          </a:xfrm>
          <a:prstGeom prst="rect">
            <a:avLst/>
          </a:prstGeom>
          <a:noFill/>
        </p:spPr>
        <p:txBody>
          <a:bodyPr wrap="square" rtlCol="0">
            <a:spAutoFit/>
          </a:bodyPr>
          <a:lstStyle/>
          <a:p>
            <a:pPr>
              <a:lnSpc>
                <a:spcPts val="3200"/>
              </a:lnSpc>
            </a:pPr>
            <a:r>
              <a:rPr lang="en-US" sz="3200" dirty="0" smtClean="0">
                <a:solidFill>
                  <a:srgbClr val="00539C"/>
                </a:solidFill>
                <a:latin typeface="+mj-lt"/>
              </a:rPr>
              <a:t>There has been good progress on the initiative during the past two years. Creating an effective organizational structure has been a top priority. Economic development, downtown development, and curriculum enhancement activities are proceeding as expected. During the next year greater attention should be paid to incorporation of alumni into engagement activities and promoting the community service leave policy. Overall, we are on track to meet the benchmarks for this initiative. </a:t>
            </a:r>
            <a:endParaRPr lang="en-US" sz="24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6647</TotalTime>
  <Words>255</Words>
  <Application>Microsoft Office PowerPoint</Application>
  <PresentationFormat>On-screen Show (4:3)</PresentationFormat>
  <Paragraphs>40</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14_Office Theme</vt:lpstr>
      <vt:lpstr>Slide 1</vt:lpstr>
      <vt:lpstr>Slide 2</vt:lpstr>
      <vt:lpstr>Slide 3</vt:lpstr>
      <vt:lpstr>Slide 4</vt:lpstr>
      <vt:lpstr>Slide 5</vt:lpstr>
      <vt:lpstr>Slide 6</vt:lpstr>
    </vt:vector>
  </TitlesOfParts>
  <Company>Indiana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Goal 2 Stakeholders Conference Presentation</dc:title>
  <dc:creator>user</dc:creator>
  <cp:keywords>Conference 2011, experiential learning</cp:keywords>
  <cp:lastModifiedBy>Windows User</cp:lastModifiedBy>
  <cp:revision>455</cp:revision>
  <dcterms:created xsi:type="dcterms:W3CDTF">2008-09-03T09:34:29Z</dcterms:created>
  <dcterms:modified xsi:type="dcterms:W3CDTF">2011-11-14T15:23:42Z</dcterms:modified>
</cp:coreProperties>
</file>