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418" r:id="rId2"/>
    <p:sldId id="471" r:id="rId3"/>
    <p:sldId id="411" r:id="rId4"/>
    <p:sldId id="481" r:id="rId5"/>
    <p:sldId id="490" r:id="rId6"/>
    <p:sldId id="495" r:id="rId7"/>
    <p:sldId id="494" r:id="rId8"/>
    <p:sldId id="493" r:id="rId9"/>
    <p:sldId id="492" r:id="rId10"/>
    <p:sldId id="489" r:id="rId11"/>
    <p:sldId id="496" r:id="rId12"/>
    <p:sldId id="491" r:id="rId13"/>
    <p:sldId id="482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BCB"/>
    <a:srgbClr val="1065E2"/>
    <a:srgbClr val="DFAA27"/>
    <a:srgbClr val="A2D668"/>
    <a:srgbClr val="3366FF"/>
    <a:srgbClr val="0000CC"/>
    <a:srgbClr val="0033CC"/>
    <a:srgbClr val="223A58"/>
    <a:srgbClr val="271A88"/>
    <a:srgbClr val="221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6" autoAdjust="0"/>
    <p:restoredTop sz="76209" autoAdjust="0"/>
  </p:normalViewPr>
  <p:slideViewPr>
    <p:cSldViewPr>
      <p:cViewPr varScale="1">
        <p:scale>
          <a:sx n="63" d="100"/>
          <a:sy n="63" d="100"/>
        </p:scale>
        <p:origin x="-7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2949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/>
          <a:lstStyle>
            <a:lvl1pPr algn="r">
              <a:defRPr sz="1200"/>
            </a:lvl1pPr>
          </a:lstStyle>
          <a:p>
            <a:fld id="{BF42AE4F-E4DC-418F-9109-67191A9FA07D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 anchor="b"/>
          <a:lstStyle>
            <a:lvl1pPr algn="r">
              <a:defRPr sz="1200"/>
            </a:lvl1pPr>
          </a:lstStyle>
          <a:p>
            <a:fld id="{D147F2EC-B7C8-4DC2-96AB-D70DCB41E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5958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/>
          <a:lstStyle>
            <a:lvl1pPr algn="r">
              <a:defRPr sz="1200"/>
            </a:lvl1pPr>
          </a:lstStyle>
          <a:p>
            <a:fld id="{FCAC45DE-260D-40A4-B6BB-97393EAF39BD}" type="datetimeFigureOut">
              <a:rPr lang="en-US" smtClean="0"/>
              <a:pPr/>
              <a:t>4/10/2012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2" tIns="46522" rIns="93042" bIns="4652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042" tIns="46522" rIns="93042" bIns="465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042" tIns="46522" rIns="93042" bIns="46522" rtlCol="0" anchor="b"/>
          <a:lstStyle>
            <a:lvl1pPr algn="r">
              <a:defRPr sz="1200"/>
            </a:lvl1pPr>
          </a:lstStyle>
          <a:p>
            <a:fld id="{77F8F1CE-3D5D-40F4-A740-2573B21D4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805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en-US" sz="1400" dirty="0" smtClean="0"/>
          </a:p>
          <a:p>
            <a:pPr>
              <a:spcBef>
                <a:spcPct val="0"/>
              </a:spcBef>
            </a:pPr>
            <a:endParaRPr lang="en-US" sz="1400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en-US" sz="1400" dirty="0" smtClean="0"/>
          </a:p>
          <a:p>
            <a:pPr>
              <a:spcBef>
                <a:spcPct val="0"/>
              </a:spcBef>
            </a:pPr>
            <a:endParaRPr lang="en-US" sz="1400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en-US" sz="1400" dirty="0" smtClean="0"/>
          </a:p>
          <a:p>
            <a:pPr>
              <a:spcBef>
                <a:spcPct val="0"/>
              </a:spcBef>
            </a:pPr>
            <a:endParaRPr lang="en-US" sz="1400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</a:pPr>
            <a:endParaRPr lang="en-US" sz="1800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96975" y="701675"/>
            <a:ext cx="4683125" cy="3511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8BC20-E0BC-4269-8E19-E284F867C52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6E33-75D6-443A-8888-B582B4647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0DA4F1-D0C4-4DE0-B1B6-CBF518E6D8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5D1F75-B864-48E3-AD03-3FEF828085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0DA4F1-D0C4-4DE0-B1B6-CBF518E6D8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5D1F75-B864-48E3-AD03-3FEF8280853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78871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1431271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Three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3260070"/>
            <a:ext cx="44958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Enhance Community Engagement</a:t>
            </a:r>
          </a:p>
          <a:p>
            <a:pPr algn="r"/>
            <a:r>
              <a:rPr lang="en-US" sz="2400" i="1" dirty="0" smtClean="0">
                <a:solidFill>
                  <a:srgbClr val="000000"/>
                </a:solidFill>
              </a:rPr>
              <a:t>Foster the engagement of students, faculty and staff in the life of our communities and in pursuits improving their economic and social well-being. </a:t>
            </a:r>
            <a:endParaRPr lang="en-US" sz="2400" dirty="0"/>
          </a:p>
        </p:txBody>
      </p:sp>
      <p:pic>
        <p:nvPicPr>
          <p:cNvPr id="13" name="Picture 12" descr="altspringbre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4340" y="3733800"/>
            <a:ext cx="4135477" cy="2743200"/>
          </a:xfrm>
          <a:prstGeom prst="rect">
            <a:avLst/>
          </a:prstGeom>
        </p:spPr>
      </p:pic>
      <p:pic>
        <p:nvPicPr>
          <p:cNvPr id="16" name="Picture 15" descr="mur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8032" y="1066800"/>
            <a:ext cx="4133088" cy="26419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371600"/>
            <a:ext cx="8610600" cy="7889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Audit Recommendations</a:t>
            </a: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Overall, Goal 3 initiatives have been effective</a:t>
            </a:r>
          </a:p>
          <a:p>
            <a:pPr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Action items for removal or reconsideration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Expanded business incubation program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On-line Master’s in Sport Management (completed)</a:t>
            </a:r>
          </a:p>
          <a:p>
            <a:pPr lvl="2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Identification of space for ISU in Indianapolis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Additional information is needed to better audit progress on increasing the number of businesses served by ISU and number of jobs created by the business incubator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40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143000"/>
            <a:ext cx="8610600" cy="7889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Audit Recommendations</a:t>
            </a:r>
          </a:p>
          <a:p>
            <a:pPr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Coordinate ISU’s academic involvement in </a:t>
            </a:r>
            <a:r>
              <a:rPr lang="en-US" sz="2800" b="1" dirty="0" err="1" smtClean="0">
                <a:solidFill>
                  <a:srgbClr val="00539C"/>
                </a:solidFill>
              </a:rPr>
              <a:t>Riverscape</a:t>
            </a:r>
            <a:endParaRPr lang="en-US" sz="2800" b="1" dirty="0" smtClean="0">
              <a:solidFill>
                <a:srgbClr val="00539C"/>
              </a:solidFill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Reconsideration of expanding business incubation program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Increased attention to engagement of ISU alumni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Continue monitoring of development of ISU Business Builders program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Permanent budget support for faculty fellow to coordinate Service Learning scholars program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Increase effort for student mini-grant program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Assess effectiveness of several Indianapolis initiatives, including: SOI partnership, events website and mailer, and Indy Day of Service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28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endParaRPr lang="en-US" sz="4000" b="1" dirty="0" smtClean="0">
              <a:solidFill>
                <a:srgbClr val="00539C"/>
              </a:solidFill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  <a:p>
            <a:pPr>
              <a:lnSpc>
                <a:spcPts val="3200"/>
              </a:lnSpc>
            </a:pPr>
            <a:endParaRPr lang="en-US" sz="4000" b="1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1413411"/>
            <a:ext cx="80772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Summary – Primary Contributions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057400"/>
            <a:ext cx="7315200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Programs are providing increased opportunities for student, faculty, and staff engagement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Distance education efforts to improve degree completion are underway</a:t>
            </a:r>
          </a:p>
          <a:p>
            <a:pPr lvl="1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539C"/>
                </a:solidFill>
              </a:rPr>
              <a:t>Efforts to improve ISU’s reputation as an engaged institution have resulted in recognition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445669"/>
            <a:ext cx="86868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Discussion - Questions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pic>
        <p:nvPicPr>
          <p:cNvPr id="7" name="Picture 6" descr="ryv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2057400"/>
            <a:ext cx="6146890" cy="411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38200"/>
            <a:ext cx="2209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i="1" dirty="0" smtClean="0">
                <a:solidFill>
                  <a:srgbClr val="000000"/>
                </a:solidFill>
                <a:latin typeface="Garamond" pitchFamily="18" charset="0"/>
              </a:rPr>
              <a:t>Goal</a:t>
            </a:r>
            <a:endParaRPr lang="en-US" sz="2000" dirty="0">
              <a:latin typeface="Garamond" pitchFamily="18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914400"/>
            <a:ext cx="281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i="1" spc="-600" dirty="0" smtClean="0">
                <a:solidFill>
                  <a:srgbClr val="00539C"/>
                </a:solidFill>
                <a:latin typeface="Garamond" pitchFamily="18" charset="0"/>
              </a:rPr>
              <a:t>Three</a:t>
            </a:r>
            <a:endParaRPr lang="en-US" sz="11500" spc="-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914400"/>
            <a:ext cx="51816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200"/>
              </a:lnSpc>
            </a:pPr>
            <a:r>
              <a:rPr lang="en-US" sz="2800" b="1" dirty="0" smtClean="0">
                <a:solidFill>
                  <a:srgbClr val="00539C"/>
                </a:solidFill>
                <a:latin typeface="+mj-lt"/>
              </a:rPr>
              <a:t>Enhance Community Engagement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2438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 Chair: 		</a:t>
            </a:r>
            <a:r>
              <a:rPr lang="en-US" sz="2400" dirty="0" smtClean="0"/>
              <a:t>Nancy Brattain Rogers</a:t>
            </a:r>
          </a:p>
          <a:p>
            <a:r>
              <a:rPr lang="en-US" sz="2400" b="1" dirty="0" smtClean="0"/>
              <a:t>Audit Chair:	              </a:t>
            </a:r>
            <a:r>
              <a:rPr lang="en-US" sz="2400" dirty="0" smtClean="0"/>
              <a:t>John Conant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3799344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</a:t>
            </a:r>
            <a:r>
              <a:rPr lang="en-US" sz="3200" b="1" dirty="0" smtClean="0">
                <a:solidFill>
                  <a:srgbClr val="00539C"/>
                </a:solidFill>
              </a:rPr>
              <a:t>nitiatives</a:t>
            </a:r>
          </a:p>
          <a:p>
            <a:pPr lvl="1" indent="-457200">
              <a:lnSpc>
                <a:spcPts val="34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Create a coordinated community engagement </a:t>
            </a:r>
            <a:r>
              <a:rPr lang="en-US" sz="2400" dirty="0" smtClean="0">
                <a:solidFill>
                  <a:srgbClr val="000000"/>
                </a:solidFill>
              </a:rPr>
              <a:t>program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indent="-457200">
              <a:lnSpc>
                <a:spcPts val="34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Expand distance education offerings to meet the needs of students and to support economic </a:t>
            </a:r>
            <a:r>
              <a:rPr lang="en-US" sz="2400" dirty="0" smtClean="0">
                <a:solidFill>
                  <a:srgbClr val="000000"/>
                </a:solidFill>
              </a:rPr>
              <a:t>development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indent="-457200">
              <a:lnSpc>
                <a:spcPts val="34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Enhance the visibility of ISU in </a:t>
            </a:r>
            <a:r>
              <a:rPr lang="en-US" sz="2400" dirty="0" smtClean="0">
                <a:solidFill>
                  <a:srgbClr val="000000"/>
                </a:solidFill>
              </a:rPr>
              <a:t>Indianapolis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1400173"/>
          <a:ext cx="7086602" cy="4007906"/>
        </p:xfrm>
        <a:graphic>
          <a:graphicData uri="http://schemas.openxmlformats.org/drawingml/2006/table">
            <a:tbl>
              <a:tblPr/>
              <a:tblGrid>
                <a:gridCol w="157163"/>
                <a:gridCol w="3900488"/>
                <a:gridCol w="685800"/>
                <a:gridCol w="685800"/>
                <a:gridCol w="685800"/>
                <a:gridCol w="971551"/>
              </a:tblGrid>
              <a:tr h="61375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Goal #3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Benchmarks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Long-Term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Yearly student participation rate in Community Engagement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activities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5400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6145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1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Leadership positions faculty and staff have in community, social, and economic development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groups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Businesses served by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ISU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Business Engagement Center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4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Jobs created by the businesses in the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incubator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007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baseline="30000" dirty="0" err="1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National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Survey of Student Engagement Spring 2007 report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Line Callout 1 6"/>
          <p:cNvSpPr/>
          <p:nvPr/>
        </p:nvSpPr>
        <p:spPr>
          <a:xfrm>
            <a:off x="5486400" y="2590800"/>
            <a:ext cx="1524000" cy="533400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Pilot Survey – 4/10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445669"/>
            <a:ext cx="87630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ISU Broad Benchmarks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081748"/>
            <a:ext cx="6248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Student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Experiential Learning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Community Engagement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Revenue Generation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Faculty and Staff Success</a:t>
            </a:r>
            <a:endParaRPr lang="en-US" sz="3200" dirty="0" smtClean="0">
              <a:solidFill>
                <a:srgbClr val="00539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521869"/>
            <a:ext cx="65532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Student Success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134612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</a:t>
            </a: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Increase Enrollment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     Increased Retention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     Increased Graduation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Employment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521869"/>
            <a:ext cx="6553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Experiential Learning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134612"/>
            <a:ext cx="6248400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Internship Impacts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Degree Programs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Participation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Field Experiences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521869"/>
            <a:ext cx="6553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Community Engagement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134612"/>
            <a:ext cx="7086600" cy="313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Engagement Impact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Outreach / Job Creation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Leadership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Financial Support (In/Out</a:t>
            </a: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521869"/>
            <a:ext cx="6553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Revenue Generation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134612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</a:t>
            </a: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Tuition Impact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Contracts and Grants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     Foundation Support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Alumni &amp; Donor Engagement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Community and Services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10800000">
            <a:off x="0" y="6781799"/>
            <a:ext cx="9144000" cy="0"/>
          </a:xfrm>
          <a:prstGeom prst="line">
            <a:avLst/>
          </a:prstGeom>
          <a:ln w="177800">
            <a:solidFill>
              <a:srgbClr val="A2D6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"/>
            <a:ext cx="91440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noFill/>
          </a:ln>
        </p:spPr>
        <p:txBody>
          <a:bodyPr wrap="square" lIns="0" tIns="91440" rIns="0" bIns="182880" rtlCol="0" anchor="ctr" anchorCtr="1">
            <a:noAutofit/>
          </a:bodyPr>
          <a:lstStyle/>
          <a:p>
            <a:endParaRPr lang="en-US" sz="4800" i="1" spc="-9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7620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Berlin Sans FB Demi" pitchFamily="34" charset="0"/>
              </a:rPr>
              <a:t>The Pathway to Success</a:t>
            </a:r>
            <a:endParaRPr lang="en-US" sz="360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521869"/>
            <a:ext cx="6553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4000" b="1" dirty="0" smtClean="0">
                <a:solidFill>
                  <a:srgbClr val="00539C"/>
                </a:solidFill>
                <a:latin typeface="+mj-lt"/>
              </a:rPr>
              <a:t>Faculty and Staff Success</a:t>
            </a:r>
            <a:endParaRPr lang="en-US" sz="2800" dirty="0" smtClean="0">
              <a:solidFill>
                <a:srgbClr val="00539C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210812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     Minority / Women Success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     Scholarship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539C"/>
                </a:solidFill>
                <a:latin typeface="+mj-lt"/>
              </a:rPr>
              <a:t>     Compensation Support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     Leadership / Organizations Served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6556</TotalTime>
  <Words>482</Words>
  <Application>Microsoft Office PowerPoint</Application>
  <PresentationFormat>On-screen Show (4:3)</PresentationFormat>
  <Paragraphs>131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Indiana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Goal 3 Stakeholders Conference Presentation</dc:title>
  <dc:creator>user</dc:creator>
  <cp:keywords>2011 conference, Community Engagement</cp:keywords>
  <cp:lastModifiedBy>Windows User</cp:lastModifiedBy>
  <cp:revision>487</cp:revision>
  <dcterms:created xsi:type="dcterms:W3CDTF">2008-09-03T09:34:29Z</dcterms:created>
  <dcterms:modified xsi:type="dcterms:W3CDTF">2012-04-10T20:30:59Z</dcterms:modified>
</cp:coreProperties>
</file>