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4"/>
  </p:notesMasterIdLst>
  <p:handoutMasterIdLst>
    <p:handoutMasterId r:id="rId15"/>
  </p:handoutMasterIdLst>
  <p:sldIdLst>
    <p:sldId id="418" r:id="rId2"/>
    <p:sldId id="471" r:id="rId3"/>
    <p:sldId id="411" r:id="rId4"/>
    <p:sldId id="480" r:id="rId5"/>
    <p:sldId id="481" r:id="rId6"/>
    <p:sldId id="484" r:id="rId7"/>
    <p:sldId id="485" r:id="rId8"/>
    <p:sldId id="486" r:id="rId9"/>
    <p:sldId id="487" r:id="rId10"/>
    <p:sldId id="488" r:id="rId11"/>
    <p:sldId id="489" r:id="rId12"/>
    <p:sldId id="482"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65E2"/>
    <a:srgbClr val="0F5BCB"/>
    <a:srgbClr val="DFAA27"/>
    <a:srgbClr val="A2D668"/>
    <a:srgbClr val="3366FF"/>
    <a:srgbClr val="0000CC"/>
    <a:srgbClr val="0033CC"/>
    <a:srgbClr val="223A58"/>
    <a:srgbClr val="271A88"/>
    <a:srgbClr val="221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6209" autoAdjust="0"/>
  </p:normalViewPr>
  <p:slideViewPr>
    <p:cSldViewPr>
      <p:cViewPr varScale="1">
        <p:scale>
          <a:sx n="89" d="100"/>
          <a:sy n="89" d="100"/>
        </p:scale>
        <p:origin x="-1668" y="-10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62" d="100"/>
          <a:sy n="62" d="100"/>
        </p:scale>
        <p:origin x="-1694" y="-9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8154"/>
          </a:xfrm>
          <a:prstGeom prst="rect">
            <a:avLst/>
          </a:prstGeom>
        </p:spPr>
        <p:txBody>
          <a:bodyPr vert="horz" lIns="93042" tIns="46522" rIns="93042" bIns="46522" rtlCol="0"/>
          <a:lstStyle>
            <a:lvl1pPr algn="l">
              <a:defRPr sz="1200"/>
            </a:lvl1pPr>
          </a:lstStyle>
          <a:p>
            <a:endParaRPr lang="en-US" dirty="0"/>
          </a:p>
        </p:txBody>
      </p:sp>
      <p:sp>
        <p:nvSpPr>
          <p:cNvPr id="3" name="Date Placeholder 2"/>
          <p:cNvSpPr>
            <a:spLocks noGrp="1"/>
          </p:cNvSpPr>
          <p:nvPr>
            <p:ph type="dt" sz="quarter" idx="1"/>
          </p:nvPr>
        </p:nvSpPr>
        <p:spPr>
          <a:xfrm>
            <a:off x="4008705" y="1"/>
            <a:ext cx="3066733" cy="468154"/>
          </a:xfrm>
          <a:prstGeom prst="rect">
            <a:avLst/>
          </a:prstGeom>
        </p:spPr>
        <p:txBody>
          <a:bodyPr vert="horz" lIns="93042" tIns="46522" rIns="93042" bIns="46522" rtlCol="0"/>
          <a:lstStyle>
            <a:lvl1pPr algn="r">
              <a:defRPr sz="1200"/>
            </a:lvl1pPr>
          </a:lstStyle>
          <a:p>
            <a:fld id="{BF42AE4F-E4DC-418F-9109-67191A9FA07D}" type="datetimeFigureOut">
              <a:rPr lang="en-US" smtClean="0"/>
              <a:pPr/>
              <a:t>4/4/2011</a:t>
            </a:fld>
            <a:endParaRPr lang="en-US" dirty="0"/>
          </a:p>
        </p:txBody>
      </p:sp>
      <p:sp>
        <p:nvSpPr>
          <p:cNvPr id="4" name="Footer Placeholder 3"/>
          <p:cNvSpPr>
            <a:spLocks noGrp="1"/>
          </p:cNvSpPr>
          <p:nvPr>
            <p:ph type="ftr" sz="quarter" idx="2"/>
          </p:nvPr>
        </p:nvSpPr>
        <p:spPr>
          <a:xfrm>
            <a:off x="0" y="8893297"/>
            <a:ext cx="3066733" cy="468154"/>
          </a:xfrm>
          <a:prstGeom prst="rect">
            <a:avLst/>
          </a:prstGeom>
        </p:spPr>
        <p:txBody>
          <a:bodyPr vert="horz" lIns="93042" tIns="46522" rIns="93042" bIns="4652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3042" tIns="46522" rIns="93042" bIns="46522"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383595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8154"/>
          </a:xfrm>
          <a:prstGeom prst="rect">
            <a:avLst/>
          </a:prstGeom>
        </p:spPr>
        <p:txBody>
          <a:bodyPr vert="horz" lIns="93042" tIns="46522" rIns="93042" bIns="46522" rtlCol="0"/>
          <a:lstStyle>
            <a:lvl1pPr algn="l">
              <a:defRPr sz="1200"/>
            </a:lvl1pPr>
          </a:lstStyle>
          <a:p>
            <a:endParaRPr lang="en-US" dirty="0"/>
          </a:p>
        </p:txBody>
      </p:sp>
      <p:sp>
        <p:nvSpPr>
          <p:cNvPr id="3" name="Date Placeholder 2"/>
          <p:cNvSpPr>
            <a:spLocks noGrp="1"/>
          </p:cNvSpPr>
          <p:nvPr>
            <p:ph type="dt" idx="1"/>
          </p:nvPr>
        </p:nvSpPr>
        <p:spPr>
          <a:xfrm>
            <a:off x="4008705" y="1"/>
            <a:ext cx="3066733" cy="468154"/>
          </a:xfrm>
          <a:prstGeom prst="rect">
            <a:avLst/>
          </a:prstGeom>
        </p:spPr>
        <p:txBody>
          <a:bodyPr vert="horz" lIns="93042" tIns="46522" rIns="93042" bIns="46522" rtlCol="0"/>
          <a:lstStyle>
            <a:lvl1pPr algn="r">
              <a:defRPr sz="1200"/>
            </a:lvl1pPr>
          </a:lstStyle>
          <a:p>
            <a:fld id="{FCAC45DE-260D-40A4-B6BB-97393EAF39BD}" type="datetimeFigureOut">
              <a:rPr lang="en-US" smtClean="0"/>
              <a:pPr/>
              <a:t>4/4/2011</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042" tIns="46522" rIns="93042" bIns="46522"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042" tIns="46522" rIns="93042" bIns="465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042" tIns="46522" rIns="93042" bIns="4652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042" tIns="46522" rIns="93042" bIns="46522"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393805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buFont typeface="Arial" pitchFamily="34" charset="0"/>
              <a:buChar char="•"/>
            </a:pPr>
            <a:r>
              <a:rPr lang="en-US" sz="1400" dirty="0" smtClean="0"/>
              <a:t>New office suite same building on Ohio</a:t>
            </a:r>
          </a:p>
          <a:p>
            <a:pPr>
              <a:spcBef>
                <a:spcPct val="0"/>
              </a:spcBef>
              <a:buFont typeface="Arial" pitchFamily="34" charset="0"/>
              <a:buChar char="•"/>
            </a:pPr>
            <a:r>
              <a:rPr lang="en-US" sz="1400" dirty="0" smtClean="0"/>
              <a:t> Study of feasibility is on-going</a:t>
            </a:r>
          </a:p>
          <a:p>
            <a:pPr>
              <a:spcBef>
                <a:spcPct val="0"/>
              </a:spcBef>
              <a:buFont typeface="Arial" pitchFamily="34" charset="0"/>
              <a:buChar char="•"/>
            </a:pPr>
            <a:r>
              <a:rPr lang="en-US" sz="1400" dirty="0" smtClean="0"/>
              <a:t>MBA program – status?</a:t>
            </a:r>
          </a:p>
          <a:p>
            <a:pPr>
              <a:spcBef>
                <a:spcPct val="0"/>
              </a:spcBef>
              <a:buFont typeface="Arial" pitchFamily="34" charset="0"/>
              <a:buChar char="•"/>
            </a:pPr>
            <a:r>
              <a:rPr lang="en-US" sz="1400" dirty="0" smtClean="0"/>
              <a:t>Coordinated events – Music and philanthropy event held earlier this month</a:t>
            </a:r>
          </a:p>
          <a:p>
            <a:pPr>
              <a:spcBef>
                <a:spcPct val="0"/>
              </a:spcBef>
              <a:buFont typeface="Arial" pitchFamily="34" charset="0"/>
              <a:buChar char="•"/>
            </a:pPr>
            <a:endParaRPr lang="en-US" sz="1400" dirty="0" smtClean="0"/>
          </a:p>
          <a:p>
            <a:pPr>
              <a:spcBef>
                <a:spcPct val="0"/>
              </a:spcBef>
            </a:pPr>
            <a:endParaRPr lang="en-US" sz="1400"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10</a:t>
            </a:fld>
            <a:endParaRPr lang="en-US" dirty="0">
              <a:solidFill>
                <a:prstClr val="black"/>
              </a:solidFil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buFont typeface="Arial" pitchFamily="34" charset="0"/>
              <a:buChar char="•"/>
            </a:pPr>
            <a:r>
              <a:rPr lang="en-US" sz="1400" dirty="0" smtClean="0"/>
              <a:t>New office suite same building on Ohio</a:t>
            </a:r>
          </a:p>
          <a:p>
            <a:pPr>
              <a:spcBef>
                <a:spcPct val="0"/>
              </a:spcBef>
              <a:buFont typeface="Arial" pitchFamily="34" charset="0"/>
              <a:buChar char="•"/>
            </a:pPr>
            <a:r>
              <a:rPr lang="en-US" sz="1400" dirty="0" smtClean="0"/>
              <a:t> Study of feasibility is on-going</a:t>
            </a:r>
          </a:p>
          <a:p>
            <a:pPr>
              <a:spcBef>
                <a:spcPct val="0"/>
              </a:spcBef>
              <a:buFont typeface="Arial" pitchFamily="34" charset="0"/>
              <a:buChar char="•"/>
            </a:pPr>
            <a:r>
              <a:rPr lang="en-US" sz="1400" dirty="0" smtClean="0"/>
              <a:t>MBA program – status?</a:t>
            </a:r>
          </a:p>
          <a:p>
            <a:pPr>
              <a:spcBef>
                <a:spcPct val="0"/>
              </a:spcBef>
              <a:buFont typeface="Arial" pitchFamily="34" charset="0"/>
              <a:buChar char="•"/>
            </a:pPr>
            <a:r>
              <a:rPr lang="en-US" sz="1400" dirty="0" smtClean="0"/>
              <a:t>Coordinated events – Music and philanthropy event held earlier this month</a:t>
            </a:r>
          </a:p>
          <a:p>
            <a:pPr>
              <a:spcBef>
                <a:spcPct val="0"/>
              </a:spcBef>
              <a:buFont typeface="Arial" pitchFamily="34" charset="0"/>
              <a:buChar char="•"/>
            </a:pPr>
            <a:endParaRPr lang="en-US" sz="1400" dirty="0" smtClean="0"/>
          </a:p>
          <a:p>
            <a:pPr>
              <a:spcBef>
                <a:spcPct val="0"/>
              </a:spcBef>
            </a:pPr>
            <a:endParaRPr lang="en-US" sz="1400"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11</a:t>
            </a:fld>
            <a:endParaRPr lang="en-US" dirty="0">
              <a:solidFill>
                <a:prstClr val="black"/>
              </a:solidFil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12</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r>
              <a:rPr lang="en-US" sz="1800" dirty="0" smtClean="0"/>
              <a:t>You’ll notice the “TBD” by several of the benchmarks.  </a:t>
            </a:r>
          </a:p>
          <a:p>
            <a:pPr>
              <a:spcBef>
                <a:spcPct val="0"/>
              </a:spcBef>
            </a:pPr>
            <a:endParaRPr lang="en-US" sz="1800" dirty="0" smtClean="0"/>
          </a:p>
          <a:p>
            <a:pPr>
              <a:spcBef>
                <a:spcPct val="0"/>
              </a:spcBef>
            </a:pPr>
            <a:r>
              <a:rPr lang="en-US" sz="1800" dirty="0" smtClean="0"/>
              <a:t>Our intention is to have baseline data for each of these areas by the end of May.</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xfrm>
            <a:off x="707708" y="4447461"/>
            <a:ext cx="5661660" cy="4455135"/>
          </a:xfrm>
          <a:noFill/>
        </p:spPr>
        <p:txBody>
          <a:bodyPr wrap="square" numCol="1" anchor="t" anchorCtr="0" compatLnSpc="1">
            <a:prstTxWarp prst="textNoShape">
              <a:avLst/>
            </a:prstTxWarp>
            <a:normAutofit/>
          </a:bodyPr>
          <a:lstStyle/>
          <a:p>
            <a:pPr>
              <a:spcBef>
                <a:spcPct val="0"/>
              </a:spcBef>
              <a:buFont typeface="Arial" pitchFamily="34" charset="0"/>
              <a:buChar char="•"/>
            </a:pPr>
            <a:r>
              <a:rPr lang="en-US" sz="1400" dirty="0" smtClean="0"/>
              <a:t> My position was filled in September.</a:t>
            </a:r>
          </a:p>
          <a:p>
            <a:pPr>
              <a:spcBef>
                <a:spcPct val="0"/>
              </a:spcBef>
              <a:buFont typeface="Arial" pitchFamily="34" charset="0"/>
              <a:buChar char="•"/>
            </a:pPr>
            <a:r>
              <a:rPr lang="en-US" sz="1400" dirty="0" smtClean="0"/>
              <a:t>Center for business Support and Economic Development currently does incubation utilized HUD and SBA grants.  Feasibility study will help determine future direction of CBSEI.  CBSEI is also working on more close coordination with SBDC.</a:t>
            </a:r>
          </a:p>
          <a:p>
            <a:pPr>
              <a:spcBef>
                <a:spcPct val="0"/>
              </a:spcBef>
              <a:buFont typeface="Arial" pitchFamily="34" charset="0"/>
              <a:buChar char="•"/>
            </a:pPr>
            <a:r>
              <a:rPr lang="en-US" sz="1400" dirty="0" smtClean="0"/>
              <a:t>Inventory of courses with EL/CE component was completed during the spring semester.  (Also related to experiential learning).</a:t>
            </a:r>
          </a:p>
          <a:p>
            <a:pPr>
              <a:spcBef>
                <a:spcPct val="0"/>
              </a:spcBef>
              <a:buFont typeface="Arial" pitchFamily="34" charset="0"/>
              <a:buChar char="•"/>
            </a:pPr>
            <a:endParaRPr lang="en-US" sz="1400" dirty="0" smtClean="0"/>
          </a:p>
          <a:p>
            <a:pPr>
              <a:spcBef>
                <a:spcPct val="0"/>
              </a:spcBef>
              <a:buFont typeface="Arial" pitchFamily="34" charset="0"/>
              <a:buChar char="•"/>
            </a:pPr>
            <a:r>
              <a:rPr lang="en-US" sz="1400" dirty="0" smtClean="0"/>
              <a:t>Faculty from several areas – including Arts &amp; Sciences, Ed, Tech, and NHHS made some recommendations this year for the creation of a Science and Tech center to be located adjacent to the </a:t>
            </a:r>
            <a:r>
              <a:rPr lang="en-US" sz="1400" dirty="0" err="1" smtClean="0"/>
              <a:t>Wabashiki</a:t>
            </a:r>
            <a:r>
              <a:rPr lang="en-US" sz="1400" dirty="0" smtClean="0"/>
              <a:t> Wetlands area.</a:t>
            </a:r>
          </a:p>
          <a:p>
            <a:pPr>
              <a:spcBef>
                <a:spcPct val="0"/>
              </a:spcBef>
              <a:buFont typeface="Arial" pitchFamily="34" charset="0"/>
              <a:buChar char="•"/>
            </a:pPr>
            <a:r>
              <a:rPr lang="en-US" sz="1400" dirty="0" smtClean="0"/>
              <a:t>Alumni – National </a:t>
            </a:r>
            <a:r>
              <a:rPr lang="en-US" sz="1400" dirty="0" err="1" smtClean="0"/>
              <a:t>Donaghy</a:t>
            </a:r>
            <a:r>
              <a:rPr lang="en-US" sz="1400" dirty="0" smtClean="0"/>
              <a:t> week – alumni clubs would engage in service project the same week at </a:t>
            </a:r>
            <a:r>
              <a:rPr lang="en-US" sz="1400" dirty="0" err="1" smtClean="0"/>
              <a:t>Donaghy</a:t>
            </a:r>
            <a:r>
              <a:rPr lang="en-US" sz="1400" dirty="0" smtClean="0"/>
              <a:t> Day.</a:t>
            </a:r>
          </a:p>
          <a:p>
            <a:pPr>
              <a:spcBef>
                <a:spcPct val="0"/>
              </a:spcBef>
              <a:buFont typeface="Arial" pitchFamily="34" charset="0"/>
              <a:buChar char="•"/>
            </a:pPr>
            <a:r>
              <a:rPr lang="en-US" sz="1400" dirty="0" smtClean="0"/>
              <a:t>Community service policy drafted by HR.  Implementation next fiscal year.</a:t>
            </a:r>
          </a:p>
          <a:p>
            <a:pPr>
              <a:spcBef>
                <a:spcPct val="0"/>
              </a:spcBef>
              <a:buFont typeface="Arial" pitchFamily="34" charset="0"/>
              <a:buChar char="•"/>
            </a:pPr>
            <a:r>
              <a:rPr lang="en-US" sz="1400" dirty="0" smtClean="0"/>
              <a:t>Service-Learning Scholars program – well-developed timeline, next year planning year; implementation 2011-12</a:t>
            </a:r>
          </a:p>
          <a:p>
            <a:pPr>
              <a:spcBef>
                <a:spcPct val="0"/>
              </a:spcBef>
              <a:buFont typeface="Arial" pitchFamily="34" charset="0"/>
              <a:buChar char="•"/>
            </a:pPr>
            <a:r>
              <a:rPr lang="en-US" sz="1400" dirty="0" smtClean="0"/>
              <a:t>Freshman class legacy service project pilot this year – involved 75 students working on riverfront clean-up</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7</a:t>
            </a:fld>
            <a:endParaRPr lang="en-US" dirty="0">
              <a:solidFill>
                <a:prstClr val="black"/>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buFont typeface="Arial" pitchFamily="34" charset="0"/>
              <a:buChar char="•"/>
            </a:pPr>
            <a:r>
              <a:rPr lang="en-US" sz="1400" dirty="0" smtClean="0"/>
              <a:t>Kenneth Brauchle – Assoc Dean at Boise State – July 1</a:t>
            </a:r>
          </a:p>
          <a:p>
            <a:pPr>
              <a:spcBef>
                <a:spcPct val="0"/>
              </a:spcBef>
              <a:buFont typeface="Arial" pitchFamily="34" charset="0"/>
              <a:buChar char="•"/>
            </a:pPr>
            <a:r>
              <a:rPr lang="en-US" sz="1400" dirty="0" smtClean="0"/>
              <a:t>Proposal for Adult Degree Completion program – revision of a current degree program in COT – start first cohort in fall</a:t>
            </a:r>
          </a:p>
          <a:p>
            <a:pPr>
              <a:spcBef>
                <a:spcPct val="0"/>
              </a:spcBef>
              <a:buFont typeface="Arial" pitchFamily="34" charset="0"/>
              <a:buChar char="•"/>
            </a:pPr>
            <a:r>
              <a:rPr lang="en-US" sz="1400" dirty="0" smtClean="0"/>
              <a:t>ICN assessment – have taken first hard look at ICN data – </a:t>
            </a:r>
          </a:p>
          <a:p>
            <a:pPr>
              <a:spcBef>
                <a:spcPct val="0"/>
              </a:spcBef>
              <a:buFont typeface="Arial" pitchFamily="34" charset="0"/>
              <a:buChar char="•"/>
            </a:pPr>
            <a:r>
              <a:rPr lang="en-US" sz="1400" dirty="0" smtClean="0"/>
              <a:t>White paper – new dean</a:t>
            </a:r>
          </a:p>
          <a:p>
            <a:pPr>
              <a:spcBef>
                <a:spcPct val="0"/>
              </a:spcBef>
              <a:buFont typeface="Arial" pitchFamily="34" charset="0"/>
              <a:buChar char="•"/>
            </a:pPr>
            <a:r>
              <a:rPr lang="en-US" sz="1400" dirty="0" smtClean="0"/>
              <a:t>CEP – 600 target</a:t>
            </a:r>
          </a:p>
          <a:p>
            <a:pPr>
              <a:spcBef>
                <a:spcPct val="0"/>
              </a:spcBef>
              <a:buFont typeface="Arial" pitchFamily="34" charset="0"/>
              <a:buChar char="•"/>
            </a:pPr>
            <a:r>
              <a:rPr lang="en-US" sz="1400" dirty="0" err="1" smtClean="0"/>
              <a:t>ACEware</a:t>
            </a:r>
            <a:r>
              <a:rPr lang="en-US" sz="1400" dirty="0" smtClean="0"/>
              <a:t> implemented this spring</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8</a:t>
            </a:fld>
            <a:endParaRPr lang="en-US" dirty="0">
              <a:solidFill>
                <a:prstClr val="black"/>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96975" y="701675"/>
            <a:ext cx="4683125" cy="35115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buFont typeface="Arial" pitchFamily="34" charset="0"/>
              <a:buChar char="•"/>
            </a:pPr>
            <a:r>
              <a:rPr lang="en-US" sz="1600" dirty="0" smtClean="0"/>
              <a:t>Great work – late start!</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9</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4/4/2011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70DA4F1-D0C4-4DE0-B1B6-CBF518E6D811}" type="datetimeFigureOut">
              <a:rPr lang="en-US" smtClean="0">
                <a:solidFill>
                  <a:prstClr val="black">
                    <a:tint val="75000"/>
                  </a:prstClr>
                </a:solidFill>
              </a:rPr>
              <a:pPr>
                <a:defRPr/>
              </a:pPr>
              <a:t>4/4/2011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225D1F75-B864-48E3-AD03-3FEF8280853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4/4/2011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0" y="1278871"/>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057400" y="1431271"/>
            <a:ext cx="28194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Three</a:t>
            </a:r>
            <a:endParaRPr lang="en-US" sz="11500" spc="-600" dirty="0"/>
          </a:p>
        </p:txBody>
      </p:sp>
      <p:sp>
        <p:nvSpPr>
          <p:cNvPr id="15" name="TextBox 14"/>
          <p:cNvSpPr txBox="1"/>
          <p:nvPr/>
        </p:nvSpPr>
        <p:spPr>
          <a:xfrm>
            <a:off x="228600" y="3260070"/>
            <a:ext cx="4495800" cy="2759730"/>
          </a:xfrm>
          <a:prstGeom prst="rect">
            <a:avLst/>
          </a:prstGeom>
          <a:noFill/>
        </p:spPr>
        <p:txBody>
          <a:bodyPr wrap="square" rtlCol="0">
            <a:spAutoFit/>
          </a:bodyPr>
          <a:lstStyle/>
          <a:p>
            <a:pPr algn="r">
              <a:lnSpc>
                <a:spcPts val="3200"/>
              </a:lnSpc>
            </a:pPr>
            <a:r>
              <a:rPr lang="en-US" sz="3200" b="1" dirty="0" smtClean="0">
                <a:solidFill>
                  <a:srgbClr val="00539C"/>
                </a:solidFill>
                <a:latin typeface="+mj-lt"/>
              </a:rPr>
              <a:t>Enhance Community Engagement</a:t>
            </a:r>
          </a:p>
          <a:p>
            <a:pPr algn="r"/>
            <a:r>
              <a:rPr lang="en-US" sz="2400" i="1" dirty="0" smtClean="0">
                <a:solidFill>
                  <a:srgbClr val="000000"/>
                </a:solidFill>
              </a:rPr>
              <a:t>Foster the engagement of students, faculty and staff in the life of our communities and in pursuits improving their economic and social well-being. </a:t>
            </a:r>
            <a:endParaRPr lang="en-US" sz="2400" dirty="0"/>
          </a:p>
        </p:txBody>
      </p:sp>
      <p:pic>
        <p:nvPicPr>
          <p:cNvPr id="13" name="Picture 12" descr="altspringbreak.jpg"/>
          <p:cNvPicPr>
            <a:picLocks noChangeAspect="1"/>
          </p:cNvPicPr>
          <p:nvPr/>
        </p:nvPicPr>
        <p:blipFill>
          <a:blip r:embed="rId3" cstate="print"/>
          <a:stretch>
            <a:fillRect/>
          </a:stretch>
        </p:blipFill>
        <p:spPr>
          <a:xfrm>
            <a:off x="4824340" y="3733800"/>
            <a:ext cx="4135477" cy="2743200"/>
          </a:xfrm>
          <a:prstGeom prst="rect">
            <a:avLst/>
          </a:prstGeom>
        </p:spPr>
      </p:pic>
      <p:pic>
        <p:nvPicPr>
          <p:cNvPr id="14" name="Picture 13" descr="c-span.jpg"/>
          <p:cNvPicPr>
            <a:picLocks noChangeAspect="1"/>
          </p:cNvPicPr>
          <p:nvPr/>
        </p:nvPicPr>
        <p:blipFill>
          <a:blip r:embed="rId4" cstate="print"/>
          <a:stretch>
            <a:fillRect/>
          </a:stretch>
        </p:blipFill>
        <p:spPr>
          <a:xfrm>
            <a:off x="4800600" y="990601"/>
            <a:ext cx="4191000" cy="266128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381000" y="990600"/>
            <a:ext cx="8763000" cy="3785652"/>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3: </a:t>
            </a:r>
            <a:r>
              <a:rPr lang="en-US" sz="4000" dirty="0" smtClean="0">
                <a:latin typeface="+mj-lt"/>
              </a:rPr>
              <a:t>Progress</a:t>
            </a:r>
            <a:endParaRPr lang="en-US" sz="2800" dirty="0" smtClean="0">
              <a:latin typeface="+mj-lt"/>
            </a:endParaRPr>
          </a:p>
          <a:p>
            <a:pPr marL="914400" lvl="1" indent="-365760">
              <a:lnSpc>
                <a:spcPts val="3200"/>
              </a:lnSpc>
            </a:pPr>
            <a:endParaRPr lang="en-US" sz="2800" dirty="0" smtClean="0">
              <a:latin typeface="+mj-lt"/>
            </a:endParaRPr>
          </a:p>
          <a:p>
            <a:pPr marL="365760" lvl="1" indent="-365760">
              <a:lnSpc>
                <a:spcPts val="3200"/>
              </a:lnSpc>
              <a:buFont typeface="Arial" pitchFamily="34" charset="0"/>
              <a:buChar char="•"/>
            </a:pPr>
            <a:r>
              <a:rPr lang="en-US" sz="2800" dirty="0" smtClean="0">
                <a:latin typeface="+mj-lt"/>
              </a:rPr>
              <a:t>Professional MBA program</a:t>
            </a:r>
          </a:p>
          <a:p>
            <a:pPr marL="365760" lvl="1" indent="-365760">
              <a:lnSpc>
                <a:spcPts val="3200"/>
              </a:lnSpc>
              <a:buFont typeface="Arial" pitchFamily="34" charset="0"/>
              <a:buChar char="•"/>
            </a:pPr>
            <a:r>
              <a:rPr lang="en-US" sz="2800" dirty="0" smtClean="0">
                <a:latin typeface="+mj-lt"/>
              </a:rPr>
              <a:t>ISU presence in Indianapolis media market</a:t>
            </a:r>
          </a:p>
          <a:p>
            <a:pPr marL="365760" lvl="1" indent="-365760">
              <a:lnSpc>
                <a:spcPts val="3200"/>
              </a:lnSpc>
              <a:buFont typeface="Arial" pitchFamily="34" charset="0"/>
              <a:buChar char="•"/>
            </a:pPr>
            <a:r>
              <a:rPr lang="en-US" sz="2800" dirty="0" smtClean="0">
                <a:latin typeface="+mj-lt"/>
              </a:rPr>
              <a:t>Engagement with Indy-based philanthropic organizations</a:t>
            </a:r>
          </a:p>
          <a:p>
            <a:pPr marL="365760" lvl="1" indent="-365760">
              <a:lnSpc>
                <a:spcPts val="3200"/>
              </a:lnSpc>
              <a:buFont typeface="Arial" pitchFamily="34" charset="0"/>
              <a:buChar char="•"/>
            </a:pPr>
            <a:r>
              <a:rPr lang="en-US" sz="2800" dirty="0" smtClean="0">
                <a:latin typeface="+mj-lt"/>
              </a:rPr>
              <a:t>Campus-coordinated events in Indianapolis</a:t>
            </a:r>
          </a:p>
          <a:p>
            <a:pPr marL="914400" lvl="1" indent="-365760">
              <a:lnSpc>
                <a:spcPts val="3200"/>
              </a:lnSpc>
              <a:buFont typeface="Arial" pitchFamily="34" charset="0"/>
              <a:buChar char="•"/>
            </a:pPr>
            <a:endParaRPr lang="en-US" sz="2800" dirty="0" smtClean="0">
              <a:latin typeface="+mj-lt"/>
            </a:endParaRPr>
          </a:p>
          <a:p>
            <a:pPr marL="914400" lvl="1" indent="-365760">
              <a:lnSpc>
                <a:spcPts val="3200"/>
              </a:lnSpc>
              <a:buFont typeface="Arial" pitchFamily="34" charset="0"/>
              <a:buChar char="•"/>
            </a:pPr>
            <a:endParaRPr lang="en-US" sz="2800" dirty="0" smtClean="0">
              <a:latin typeface="+mj-lt"/>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381000" y="990600"/>
            <a:ext cx="8610600" cy="6658233"/>
          </a:xfrm>
          <a:prstGeom prst="rect">
            <a:avLst/>
          </a:prstGeom>
          <a:noFill/>
        </p:spPr>
        <p:txBody>
          <a:bodyPr wrap="square" rtlCol="0">
            <a:spAutoFit/>
          </a:bodyPr>
          <a:lstStyle/>
          <a:p>
            <a:pPr>
              <a:lnSpc>
                <a:spcPts val="3200"/>
              </a:lnSpc>
            </a:pPr>
            <a:r>
              <a:rPr lang="en-US" sz="4000" b="1" dirty="0" smtClean="0">
                <a:solidFill>
                  <a:srgbClr val="00539C"/>
                </a:solidFill>
                <a:latin typeface="+mj-lt"/>
              </a:rPr>
              <a:t>Audit Recommendations</a:t>
            </a:r>
          </a:p>
          <a:p>
            <a:pPr>
              <a:lnSpc>
                <a:spcPts val="3200"/>
              </a:lnSpc>
            </a:pPr>
            <a:endParaRPr lang="en-US" sz="2800" dirty="0" smtClean="0">
              <a:latin typeface="+mj-lt"/>
            </a:endParaRPr>
          </a:p>
          <a:p>
            <a:pPr lvl="1" indent="-365760">
              <a:lnSpc>
                <a:spcPts val="3200"/>
              </a:lnSpc>
              <a:buFont typeface="Arial" pitchFamily="34" charset="0"/>
              <a:buChar char="•"/>
            </a:pPr>
            <a:r>
              <a:rPr lang="en-US" sz="2800" dirty="0" smtClean="0">
                <a:latin typeface="+mj-lt"/>
              </a:rPr>
              <a:t>Reevaluate objective of increasing the amount of direct and indirect financial support provided by University groups.</a:t>
            </a:r>
          </a:p>
          <a:p>
            <a:pPr lvl="1" indent="-365760">
              <a:lnSpc>
                <a:spcPts val="3200"/>
              </a:lnSpc>
              <a:buFont typeface="Arial" pitchFamily="34" charset="0"/>
              <a:buChar char="•"/>
            </a:pPr>
            <a:r>
              <a:rPr lang="en-US" sz="2800" dirty="0" smtClean="0">
                <a:latin typeface="+mj-lt"/>
              </a:rPr>
              <a:t>Further refine categories of "engagement" for course inventory.</a:t>
            </a:r>
          </a:p>
          <a:p>
            <a:pPr lvl="1" indent="-365760">
              <a:lnSpc>
                <a:spcPts val="3200"/>
              </a:lnSpc>
              <a:buFont typeface="Arial" pitchFamily="34" charset="0"/>
              <a:buChar char="•"/>
            </a:pPr>
            <a:r>
              <a:rPr lang="en-US" sz="2800" dirty="0" smtClean="0">
                <a:latin typeface="+mj-lt"/>
              </a:rPr>
              <a:t>Develop measure of student engagement rather than engagement courses.</a:t>
            </a:r>
          </a:p>
          <a:p>
            <a:pPr lvl="1" indent="-365760">
              <a:lnSpc>
                <a:spcPts val="3200"/>
              </a:lnSpc>
              <a:buFont typeface="Arial" pitchFamily="34" charset="0"/>
              <a:buChar char="•"/>
            </a:pPr>
            <a:r>
              <a:rPr lang="en-US" sz="2800" dirty="0" smtClean="0">
                <a:latin typeface="+mj-lt"/>
              </a:rPr>
              <a:t>Assessment of College Challenge program.</a:t>
            </a:r>
          </a:p>
          <a:p>
            <a:pPr lvl="1" indent="-365760">
              <a:lnSpc>
                <a:spcPts val="3200"/>
              </a:lnSpc>
              <a:buFont typeface="Arial" pitchFamily="34" charset="0"/>
              <a:buChar char="•"/>
            </a:pPr>
            <a:r>
              <a:rPr lang="en-US" sz="2800" dirty="0" smtClean="0">
                <a:latin typeface="+mj-lt"/>
              </a:rPr>
              <a:t>Assessment of possibilities of new program delivery in Hendricks County.  </a:t>
            </a:r>
          </a:p>
          <a:p>
            <a:pPr marL="914400" lvl="1" indent="-365760">
              <a:lnSpc>
                <a:spcPts val="3200"/>
              </a:lnSpc>
            </a:pPr>
            <a:endParaRPr lang="en-US" sz="2800" dirty="0" smtClean="0">
              <a:latin typeface="+mj-lt"/>
            </a:endParaRPr>
          </a:p>
          <a:p>
            <a:pPr marL="914400" lvl="1" indent="-365760">
              <a:lnSpc>
                <a:spcPts val="3200"/>
              </a:lnSpc>
              <a:buFont typeface="Arial" pitchFamily="34" charset="0"/>
              <a:buChar char="•"/>
            </a:pPr>
            <a:endParaRPr lang="en-US" sz="2800" dirty="0" smtClean="0">
              <a:latin typeface="+mj-lt"/>
            </a:endParaRPr>
          </a:p>
          <a:p>
            <a:pPr marL="914400" lvl="1" indent="-365760">
              <a:lnSpc>
                <a:spcPts val="3200"/>
              </a:lnSpc>
              <a:buFont typeface="Arial" pitchFamily="34" charset="0"/>
              <a:buChar char="•"/>
            </a:pPr>
            <a:endParaRPr lang="en-US" sz="2800" dirty="0" smtClean="0">
              <a:latin typeface="+mj-lt"/>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3048000"/>
            <a:ext cx="8686800" cy="1323439"/>
          </a:xfrm>
          <a:prstGeom prst="rect">
            <a:avLst/>
          </a:prstGeom>
          <a:noFill/>
        </p:spPr>
        <p:txBody>
          <a:bodyPr wrap="square" rtlCol="0">
            <a:spAutoFit/>
          </a:bodyPr>
          <a:lstStyle/>
          <a:p>
            <a:pPr algn="ctr">
              <a:lnSpc>
                <a:spcPts val="3200"/>
              </a:lnSpc>
            </a:pPr>
            <a:r>
              <a:rPr lang="en-US" sz="4000" b="1" dirty="0" smtClean="0">
                <a:solidFill>
                  <a:srgbClr val="00539C"/>
                </a:solidFill>
                <a:latin typeface="+mj-lt"/>
              </a:rPr>
              <a:t>Questions</a:t>
            </a:r>
          </a:p>
          <a:p>
            <a:pPr>
              <a:lnSpc>
                <a:spcPts val="3200"/>
              </a:lnSpc>
            </a:pPr>
            <a:endParaRPr lang="en-US" sz="2800" dirty="0" smtClean="0">
              <a:latin typeface="+mj-lt"/>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0" y="1278871"/>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057400" y="1431271"/>
            <a:ext cx="28194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Three</a:t>
            </a:r>
            <a:endParaRPr lang="en-US" sz="11500" spc="-600" dirty="0"/>
          </a:p>
        </p:txBody>
      </p:sp>
      <p:sp>
        <p:nvSpPr>
          <p:cNvPr id="15" name="TextBox 14"/>
          <p:cNvSpPr txBox="1"/>
          <p:nvPr/>
        </p:nvSpPr>
        <p:spPr>
          <a:xfrm>
            <a:off x="4343400" y="2057400"/>
            <a:ext cx="4495800" cy="918841"/>
          </a:xfrm>
          <a:prstGeom prst="rect">
            <a:avLst/>
          </a:prstGeom>
          <a:noFill/>
        </p:spPr>
        <p:txBody>
          <a:bodyPr wrap="square" rtlCol="0">
            <a:spAutoFit/>
          </a:bodyPr>
          <a:lstStyle/>
          <a:p>
            <a:pPr algn="r">
              <a:lnSpc>
                <a:spcPts val="3200"/>
              </a:lnSpc>
            </a:pPr>
            <a:r>
              <a:rPr lang="en-US" sz="3200" b="1" dirty="0" smtClean="0">
                <a:solidFill>
                  <a:srgbClr val="00539C"/>
                </a:solidFill>
                <a:latin typeface="+mj-lt"/>
              </a:rPr>
              <a:t>Enhance Community Engagement</a:t>
            </a:r>
          </a:p>
        </p:txBody>
      </p:sp>
      <p:sp>
        <p:nvSpPr>
          <p:cNvPr id="16" name="TextBox 15"/>
          <p:cNvSpPr txBox="1"/>
          <p:nvPr/>
        </p:nvSpPr>
        <p:spPr>
          <a:xfrm>
            <a:off x="685800" y="3352800"/>
            <a:ext cx="7620000" cy="954107"/>
          </a:xfrm>
          <a:prstGeom prst="rect">
            <a:avLst/>
          </a:prstGeom>
          <a:noFill/>
        </p:spPr>
        <p:txBody>
          <a:bodyPr wrap="square" rtlCol="0">
            <a:spAutoFit/>
          </a:bodyPr>
          <a:lstStyle/>
          <a:p>
            <a:r>
              <a:rPr lang="en-US" sz="2800" b="1" dirty="0" smtClean="0"/>
              <a:t>Goal Chair: 		</a:t>
            </a:r>
            <a:r>
              <a:rPr lang="en-US" sz="2800" dirty="0" smtClean="0"/>
              <a:t>Nancy Brattain Rogers</a:t>
            </a:r>
          </a:p>
          <a:p>
            <a:r>
              <a:rPr lang="en-US" sz="2800" b="1" dirty="0" smtClean="0"/>
              <a:t>Audit Chair:	           </a:t>
            </a:r>
            <a:r>
              <a:rPr lang="en-US" sz="2800" dirty="0" smtClean="0"/>
              <a:t>John Conant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graphicFrame>
        <p:nvGraphicFramePr>
          <p:cNvPr id="12" name="Table 11"/>
          <p:cNvGraphicFramePr>
            <a:graphicFrameLocks noGrp="1"/>
          </p:cNvGraphicFramePr>
          <p:nvPr/>
        </p:nvGraphicFramePr>
        <p:xfrm>
          <a:off x="762000" y="1400173"/>
          <a:ext cx="7772403" cy="4007906"/>
        </p:xfrm>
        <a:graphic>
          <a:graphicData uri="http://schemas.openxmlformats.org/drawingml/2006/table">
            <a:tbl>
              <a:tblPr/>
              <a:tblGrid>
                <a:gridCol w="172372"/>
                <a:gridCol w="4277955"/>
                <a:gridCol w="752168"/>
                <a:gridCol w="752168"/>
                <a:gridCol w="752168"/>
                <a:gridCol w="1065572"/>
              </a:tblGrid>
              <a:tr h="613759">
                <a:tc>
                  <a:txBody>
                    <a:bodyPr/>
                    <a:lstStyle/>
                    <a:p>
                      <a:pPr algn="l"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latin typeface="Calibri"/>
                        </a:rPr>
                        <a:t>Goal #3 Benchmarks</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latin typeface="Calibri"/>
                        </a:rPr>
                        <a:t>2010</a:t>
                      </a:r>
                      <a:endParaRPr lang="en-US" sz="1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2014 Target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latin typeface="Calibri"/>
                        </a:rPr>
                        <a:t>Long-Term </a:t>
                      </a:r>
                      <a:r>
                        <a:rPr lang="en-US" sz="1400" b="1" i="0" u="none" strike="noStrike" dirty="0">
                          <a:solidFill>
                            <a:srgbClr val="000000"/>
                          </a:solidFill>
                          <a:latin typeface="Calibri"/>
                        </a:rPr>
                        <a:t>Target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410">
                <a:tc>
                  <a:txBody>
                    <a:bodyPr/>
                    <a:lstStyle/>
                    <a:p>
                      <a:pPr algn="l"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latin typeface="Calibri"/>
                        </a:rPr>
                        <a:t>Yearly student participation rate in Community Engagement </a:t>
                      </a:r>
                      <a:r>
                        <a:rPr lang="en-US" sz="1600" b="1" i="0" u="none" strike="noStrike" dirty="0" smtClean="0">
                          <a:solidFill>
                            <a:srgbClr val="000000"/>
                          </a:solidFill>
                          <a:latin typeface="Calibri"/>
                        </a:rPr>
                        <a:t>activities.</a:t>
                      </a:r>
                      <a:endParaRPr lang="en-US" sz="1600" b="1"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60%</a:t>
                      </a:r>
                      <a:r>
                        <a:rPr lang="en-US" sz="1400" b="0" i="0" u="none" strike="noStrike" baseline="30000" dirty="0" smtClean="0">
                          <a:solidFill>
                            <a:srgbClr val="000000"/>
                          </a:solidFill>
                          <a:latin typeface="Calibri"/>
                        </a:rPr>
                        <a:t>a</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59%</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31115">
                <a:tc>
                  <a:txBody>
                    <a:bodyPr/>
                    <a:lstStyle/>
                    <a:p>
                      <a:pPr algn="l"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latin typeface="Calibri"/>
                        </a:rPr>
                        <a:t>Leadership positions faculty and staff have in community, social, and economic development groups.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TBD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TBD</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TBD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TBD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05">
                <a:tc>
                  <a:txBody>
                    <a:bodyPr/>
                    <a:lstStyle/>
                    <a:p>
                      <a:pPr algn="l"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latin typeface="Calibri"/>
                        </a:rPr>
                        <a:t>Businesses served by </a:t>
                      </a:r>
                      <a:r>
                        <a:rPr lang="en-US" sz="1600" b="1" i="0" u="none" strike="noStrike" dirty="0" smtClean="0">
                          <a:solidFill>
                            <a:srgbClr val="000000"/>
                          </a:solidFill>
                          <a:latin typeface="Calibri"/>
                        </a:rPr>
                        <a:t>ISU</a:t>
                      </a:r>
                      <a:r>
                        <a:rPr lang="en-US" sz="1600" b="1" i="0" u="none" strike="noStrike" baseline="0" dirty="0" smtClean="0">
                          <a:solidFill>
                            <a:srgbClr val="000000"/>
                          </a:solidFill>
                          <a:latin typeface="Calibri"/>
                        </a:rPr>
                        <a:t> Business Engagement Center</a:t>
                      </a:r>
                      <a:endParaRPr lang="en-US" sz="1600" b="1"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15</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25</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25</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410">
                <a:tc>
                  <a:txBody>
                    <a:bodyPr/>
                    <a:lstStyle/>
                    <a:p>
                      <a:pPr algn="l"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Calibri"/>
                        </a:rPr>
                        <a:t>Jobs created by the businesses in the incubator.</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13</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TBD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007">
                <a:tc>
                  <a:txBody>
                    <a:bodyPr/>
                    <a:lstStyle/>
                    <a:p>
                      <a:pPr algn="l" fontAlgn="b"/>
                      <a:endParaRPr lang="en-US" sz="1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5">
                  <a:txBody>
                    <a:bodyPr/>
                    <a:lstStyle/>
                    <a:p>
                      <a:pPr algn="l" fontAlgn="ctr"/>
                      <a:r>
                        <a:rPr lang="en-US" sz="1200" b="1" i="0" u="none" strike="noStrike" baseline="30000" dirty="0" err="1">
                          <a:solidFill>
                            <a:srgbClr val="000000"/>
                          </a:solidFill>
                          <a:latin typeface="Calibri"/>
                        </a:rPr>
                        <a:t>a</a:t>
                      </a:r>
                      <a:r>
                        <a:rPr lang="en-US" sz="1200" b="1" i="0" u="none" strike="noStrike" dirty="0" err="1">
                          <a:solidFill>
                            <a:srgbClr val="000000"/>
                          </a:solidFill>
                          <a:latin typeface="Calibri"/>
                        </a:rPr>
                        <a:t>National</a:t>
                      </a:r>
                      <a:r>
                        <a:rPr lang="en-US" sz="1200" b="1" i="0" u="none" strike="noStrike" dirty="0">
                          <a:solidFill>
                            <a:srgbClr val="000000"/>
                          </a:solidFill>
                          <a:latin typeface="Calibri"/>
                        </a:rPr>
                        <a:t> Survey of Student Engagement Spring 2007 report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 name="Line Callout 1 6"/>
          <p:cNvSpPr/>
          <p:nvPr/>
        </p:nvSpPr>
        <p:spPr>
          <a:xfrm>
            <a:off x="5486400" y="2590800"/>
            <a:ext cx="1524000" cy="53340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Pilot Survey – 4/11</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067506"/>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Initiatives</a:t>
            </a:r>
          </a:p>
          <a:p>
            <a:pPr>
              <a:lnSpc>
                <a:spcPts val="3200"/>
              </a:lnSpc>
            </a:pPr>
            <a:endParaRPr lang="en-US" sz="4000" b="1" dirty="0" smtClean="0">
              <a:solidFill>
                <a:srgbClr val="00539C"/>
              </a:solidFill>
              <a:latin typeface="+mj-lt"/>
            </a:endParaRPr>
          </a:p>
          <a:p>
            <a:pPr lvl="1" indent="-457200">
              <a:buFont typeface="Arial" pitchFamily="34" charset="0"/>
              <a:buChar char="•"/>
            </a:pPr>
            <a:r>
              <a:rPr lang="en-US" sz="2800" dirty="0" smtClean="0">
                <a:solidFill>
                  <a:srgbClr val="000000"/>
                </a:solidFill>
              </a:rPr>
              <a:t>Create a coordinated community engagement program.</a:t>
            </a:r>
          </a:p>
          <a:p>
            <a:pPr lvl="1" indent="-457200">
              <a:buFont typeface="Arial" pitchFamily="34" charset="0"/>
              <a:buChar char="•"/>
            </a:pPr>
            <a:r>
              <a:rPr lang="en-US" sz="2800" dirty="0" smtClean="0">
                <a:solidFill>
                  <a:srgbClr val="000000"/>
                </a:solidFill>
              </a:rPr>
              <a:t>Expand distance education offerings to meet the needs of students and to support economic development.</a:t>
            </a:r>
          </a:p>
          <a:p>
            <a:pPr lvl="1" indent="-457200">
              <a:buFont typeface="Arial" pitchFamily="34" charset="0"/>
              <a:buChar char="•"/>
            </a:pPr>
            <a:r>
              <a:rPr lang="en-US" sz="2800" dirty="0" smtClean="0">
                <a:solidFill>
                  <a:srgbClr val="000000"/>
                </a:solidFill>
              </a:rPr>
              <a:t>Enhance the visibility of ISU in Indianapolis.</a:t>
            </a:r>
          </a:p>
          <a:p>
            <a:pPr lvl="1" indent="-457200">
              <a:buFont typeface="Arial" pitchFamily="34" charset="0"/>
              <a:buChar char="•"/>
            </a:pPr>
            <a:endParaRPr lang="en-US" sz="2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5837495"/>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1: </a:t>
            </a:r>
            <a:r>
              <a:rPr lang="en-US" sz="4000" dirty="0" smtClean="0">
                <a:latin typeface="+mj-lt"/>
              </a:rPr>
              <a:t>Create a coordinated community engagement program.</a:t>
            </a:r>
          </a:p>
          <a:p>
            <a:pPr>
              <a:lnSpc>
                <a:spcPts val="3200"/>
              </a:lnSpc>
            </a:pPr>
            <a:endParaRPr lang="en-US" sz="4000" dirty="0" smtClean="0">
              <a:latin typeface="+mj-lt"/>
            </a:endParaRPr>
          </a:p>
          <a:p>
            <a:pPr marL="457200" indent="-365760">
              <a:lnSpc>
                <a:spcPts val="3200"/>
              </a:lnSpc>
              <a:buFont typeface="Arial" pitchFamily="34" charset="0"/>
              <a:buChar char="•"/>
            </a:pPr>
            <a:r>
              <a:rPr lang="en-US" sz="2800" b="1" dirty="0" smtClean="0">
                <a:latin typeface="+mj-lt"/>
              </a:rPr>
              <a:t>Implementation Team: </a:t>
            </a:r>
            <a:r>
              <a:rPr lang="en-US" sz="2800" dirty="0" smtClean="0">
                <a:latin typeface="+mj-lt"/>
              </a:rPr>
              <a:t>Nancy Rogers, Linda Crossett, Steve Stofferahn, Cat Stemmans, Chris Pfaff, Heather Miklozek, Mary Sterling, Jennifer Lewellyn, Terry Dean</a:t>
            </a:r>
          </a:p>
          <a:p>
            <a:pPr marL="457200" indent="-365760">
              <a:lnSpc>
                <a:spcPts val="3200"/>
              </a:lnSpc>
            </a:pPr>
            <a:endParaRPr lang="en-US" sz="2800" b="1" dirty="0" smtClean="0">
              <a:latin typeface="+mj-lt"/>
            </a:endParaRPr>
          </a:p>
          <a:p>
            <a:pPr marL="457200" indent="-365760">
              <a:lnSpc>
                <a:spcPts val="3200"/>
              </a:lnSpc>
              <a:buFont typeface="Arial" pitchFamily="34" charset="0"/>
              <a:buChar char="•"/>
            </a:pPr>
            <a:r>
              <a:rPr lang="en-US" sz="2800" dirty="0" smtClean="0">
                <a:latin typeface="+mj-lt"/>
              </a:rPr>
              <a:t>This initiative will help achieve all of the Goal Three benchmarks by:</a:t>
            </a:r>
          </a:p>
          <a:p>
            <a:pPr marL="914400" lvl="1" indent="-365760">
              <a:lnSpc>
                <a:spcPts val="3200"/>
              </a:lnSpc>
              <a:buFont typeface="Arial" pitchFamily="34" charset="0"/>
              <a:buChar char="•"/>
            </a:pPr>
            <a:r>
              <a:rPr lang="en-US" sz="2800" dirty="0" smtClean="0">
                <a:latin typeface="+mj-lt"/>
              </a:rPr>
              <a:t>Creating support for faculty, students, and staff to be engaged with the community.</a:t>
            </a:r>
          </a:p>
          <a:p>
            <a:pPr marL="914400" lvl="1" indent="-365760">
              <a:lnSpc>
                <a:spcPts val="3200"/>
              </a:lnSpc>
              <a:buFont typeface="Arial" pitchFamily="34" charset="0"/>
              <a:buChar char="•"/>
            </a:pPr>
            <a:r>
              <a:rPr lang="en-US" sz="2800" dirty="0" smtClean="0">
                <a:latin typeface="+mj-lt"/>
              </a:rPr>
              <a:t>Directly supporting business support and incubation activities.</a:t>
            </a: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381000" y="990601"/>
            <a:ext cx="8763000" cy="5016758"/>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1: </a:t>
            </a:r>
            <a:r>
              <a:rPr lang="en-US" sz="4000" dirty="0" smtClean="0">
                <a:latin typeface="+mj-lt"/>
              </a:rPr>
              <a:t>Progress</a:t>
            </a:r>
            <a:endParaRPr lang="en-US" sz="2800" dirty="0" smtClean="0">
              <a:latin typeface="+mj-lt"/>
            </a:endParaRPr>
          </a:p>
          <a:p>
            <a:pPr marL="914400" lvl="1" indent="-365760">
              <a:lnSpc>
                <a:spcPts val="3200"/>
              </a:lnSpc>
              <a:buFont typeface="Arial" pitchFamily="34" charset="0"/>
              <a:buChar char="•"/>
            </a:pPr>
            <a:endParaRPr lang="en-US" sz="2800" dirty="0" smtClean="0">
              <a:latin typeface="+mj-lt"/>
            </a:endParaRPr>
          </a:p>
          <a:p>
            <a:pPr marL="365760" lvl="1" indent="-365760">
              <a:lnSpc>
                <a:spcPts val="3200"/>
              </a:lnSpc>
              <a:buFont typeface="Arial" pitchFamily="34" charset="0"/>
              <a:buChar char="•"/>
            </a:pPr>
            <a:r>
              <a:rPr lang="en-US" sz="2800" dirty="0" smtClean="0">
                <a:latin typeface="+mj-lt"/>
              </a:rPr>
              <a:t>Implementation of Class Legacy Project</a:t>
            </a:r>
          </a:p>
          <a:p>
            <a:pPr marL="365760" lvl="1" indent="-365760">
              <a:lnSpc>
                <a:spcPts val="3200"/>
              </a:lnSpc>
              <a:buFont typeface="Arial" pitchFamily="34" charset="0"/>
              <a:buChar char="•"/>
            </a:pPr>
            <a:r>
              <a:rPr lang="en-US" sz="2800" dirty="0" smtClean="0">
                <a:latin typeface="+mj-lt"/>
              </a:rPr>
              <a:t>Activities related to Wabash River</a:t>
            </a:r>
          </a:p>
          <a:p>
            <a:pPr marL="365760" lvl="1" indent="-365760">
              <a:lnSpc>
                <a:spcPts val="3200"/>
              </a:lnSpc>
              <a:buFont typeface="Arial" pitchFamily="34" charset="0"/>
              <a:buChar char="•"/>
            </a:pPr>
            <a:r>
              <a:rPr lang="en-US" sz="2800" dirty="0" smtClean="0">
                <a:latin typeface="+mj-lt"/>
              </a:rPr>
              <a:t>Community service leave policy</a:t>
            </a:r>
          </a:p>
          <a:p>
            <a:pPr marL="365760" lvl="1" indent="-365760">
              <a:lnSpc>
                <a:spcPts val="3200"/>
              </a:lnSpc>
              <a:buFont typeface="Arial" pitchFamily="34" charset="0"/>
              <a:buChar char="•"/>
            </a:pPr>
            <a:r>
              <a:rPr lang="en-US" sz="2800" dirty="0" smtClean="0">
                <a:latin typeface="+mj-lt"/>
              </a:rPr>
              <a:t>Alumni involvement in engagement</a:t>
            </a:r>
          </a:p>
          <a:p>
            <a:pPr marL="365760" lvl="1" indent="-365760">
              <a:lnSpc>
                <a:spcPts val="3200"/>
              </a:lnSpc>
              <a:buFont typeface="Arial" pitchFamily="34" charset="0"/>
              <a:buChar char="•"/>
            </a:pPr>
            <a:r>
              <a:rPr lang="en-US" sz="2800" dirty="0" smtClean="0">
                <a:latin typeface="+mj-lt"/>
              </a:rPr>
              <a:t>Course inventory </a:t>
            </a:r>
          </a:p>
          <a:p>
            <a:pPr marL="365760" lvl="1" indent="-365760">
              <a:lnSpc>
                <a:spcPts val="3200"/>
              </a:lnSpc>
              <a:buFont typeface="Arial" pitchFamily="34" charset="0"/>
              <a:buChar char="•"/>
            </a:pPr>
            <a:r>
              <a:rPr lang="en-US" sz="2800" dirty="0" smtClean="0">
                <a:latin typeface="+mj-lt"/>
              </a:rPr>
              <a:t>Service-learning scholars program</a:t>
            </a:r>
          </a:p>
          <a:p>
            <a:pPr marL="365760" lvl="1" indent="-365760">
              <a:lnSpc>
                <a:spcPts val="3200"/>
              </a:lnSpc>
              <a:buFont typeface="Arial" pitchFamily="34" charset="0"/>
              <a:buChar char="•"/>
            </a:pPr>
            <a:r>
              <a:rPr lang="en-US" sz="2800" dirty="0" smtClean="0">
                <a:latin typeface="+mj-lt"/>
              </a:rPr>
              <a:t>Incubator feasibility study</a:t>
            </a:r>
          </a:p>
          <a:p>
            <a:pPr marL="365760" lvl="1" indent="-365760">
              <a:lnSpc>
                <a:spcPts val="3200"/>
              </a:lnSpc>
              <a:buFont typeface="Arial" pitchFamily="34" charset="0"/>
              <a:buChar char="•"/>
            </a:pPr>
            <a:r>
              <a:rPr lang="en-US" sz="2800" dirty="0" smtClean="0">
                <a:latin typeface="+mj-lt"/>
              </a:rPr>
              <a:t>Downtown partnerships</a:t>
            </a:r>
          </a:p>
          <a:p>
            <a:pPr marL="914400" lvl="1" indent="-365760">
              <a:lnSpc>
                <a:spcPts val="3200"/>
              </a:lnSpc>
              <a:buFont typeface="Arial" pitchFamily="34" charset="0"/>
              <a:buChar char="•"/>
            </a:pPr>
            <a:endParaRPr lang="en-US" sz="2800" dirty="0" smtClean="0">
              <a:latin typeface="+mj-lt"/>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5016758"/>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2: </a:t>
            </a:r>
            <a:r>
              <a:rPr lang="en-US" sz="4000" dirty="0" smtClean="0">
                <a:latin typeface="+mj-lt"/>
              </a:rPr>
              <a:t>Expand distance education offerings to meet the needs of students and to support economic development.</a:t>
            </a:r>
          </a:p>
          <a:p>
            <a:pPr>
              <a:lnSpc>
                <a:spcPts val="3200"/>
              </a:lnSpc>
            </a:pPr>
            <a:endParaRPr lang="en-US" sz="4000" b="1" dirty="0" smtClean="0">
              <a:solidFill>
                <a:srgbClr val="00539C"/>
              </a:solidFill>
              <a:latin typeface="+mj-lt"/>
            </a:endParaRPr>
          </a:p>
          <a:p>
            <a:pPr marL="457200" indent="-365760">
              <a:lnSpc>
                <a:spcPts val="3200"/>
              </a:lnSpc>
              <a:buFont typeface="Arial" pitchFamily="34" charset="0"/>
              <a:buChar char="•"/>
            </a:pPr>
            <a:r>
              <a:rPr lang="en-US" sz="2800" b="1" dirty="0" smtClean="0">
                <a:latin typeface="+mj-lt"/>
              </a:rPr>
              <a:t>Implementation Team: </a:t>
            </a:r>
            <a:r>
              <a:rPr lang="en-US" sz="2800" dirty="0" smtClean="0">
                <a:latin typeface="+mj-lt"/>
              </a:rPr>
              <a:t>Marcia Miller, Les </a:t>
            </a:r>
            <a:r>
              <a:rPr lang="en-US" sz="2800" dirty="0" err="1" smtClean="0">
                <a:latin typeface="+mj-lt"/>
              </a:rPr>
              <a:t>Lunce</a:t>
            </a:r>
            <a:r>
              <a:rPr lang="en-US" sz="2800" dirty="0" smtClean="0">
                <a:latin typeface="+mj-lt"/>
              </a:rPr>
              <a:t>, Terry McDaniel, Constance McLaren, Jeff McNabb, Ron Payne, </a:t>
            </a:r>
            <a:r>
              <a:rPr lang="en-US" sz="2800" dirty="0" err="1" smtClean="0">
                <a:latin typeface="+mj-lt"/>
              </a:rPr>
              <a:t>Yancy</a:t>
            </a:r>
            <a:r>
              <a:rPr lang="en-US" sz="2800" dirty="0" smtClean="0">
                <a:latin typeface="+mj-lt"/>
              </a:rPr>
              <a:t> Phillips, Paul </a:t>
            </a:r>
            <a:r>
              <a:rPr lang="en-US" sz="2800" dirty="0" err="1" smtClean="0">
                <a:latin typeface="+mj-lt"/>
              </a:rPr>
              <a:t>Schikora</a:t>
            </a:r>
            <a:r>
              <a:rPr lang="en-US" sz="2800" dirty="0" smtClean="0">
                <a:latin typeface="+mj-lt"/>
              </a:rPr>
              <a:t>, Shelley Arvin</a:t>
            </a:r>
          </a:p>
          <a:p>
            <a:pPr marL="457200" indent="-365760">
              <a:lnSpc>
                <a:spcPts val="3200"/>
              </a:lnSpc>
              <a:buFont typeface="Arial" pitchFamily="34" charset="0"/>
              <a:buChar char="•"/>
            </a:pPr>
            <a:endParaRPr lang="en-US" sz="2800" dirty="0" smtClean="0">
              <a:latin typeface="+mj-lt"/>
            </a:endParaRPr>
          </a:p>
          <a:p>
            <a:pPr marL="457200" indent="-365760">
              <a:lnSpc>
                <a:spcPts val="3200"/>
              </a:lnSpc>
              <a:buFont typeface="Arial" pitchFamily="34" charset="0"/>
              <a:buChar char="•"/>
            </a:pPr>
            <a:r>
              <a:rPr lang="en-US" sz="2800" dirty="0" smtClean="0">
                <a:latin typeface="+mj-lt"/>
              </a:rPr>
              <a:t>This initiative contributes most directly to the benchmark of increasing enrollment.</a:t>
            </a:r>
          </a:p>
          <a:p>
            <a:pPr marL="457200" indent="-365760">
              <a:lnSpc>
                <a:spcPts val="3200"/>
              </a:lnSpc>
              <a:buFont typeface="Arial" pitchFamily="34" charset="0"/>
              <a:buChar char="•"/>
            </a:pPr>
            <a:endParaRPr lang="en-US" sz="2800" b="1" dirty="0" smtClean="0">
              <a:latin typeface="+mj-lt"/>
            </a:endParaRP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381000" y="990600"/>
            <a:ext cx="8763000" cy="2554545"/>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2: </a:t>
            </a:r>
            <a:r>
              <a:rPr lang="en-US" sz="4000" dirty="0" smtClean="0">
                <a:latin typeface="+mj-lt"/>
              </a:rPr>
              <a:t>Progress</a:t>
            </a:r>
          </a:p>
          <a:p>
            <a:pPr marL="914400" lvl="1" indent="-365760">
              <a:lnSpc>
                <a:spcPts val="3200"/>
              </a:lnSpc>
            </a:pPr>
            <a:endParaRPr lang="en-US" sz="2800" dirty="0" smtClean="0">
              <a:latin typeface="+mj-lt"/>
            </a:endParaRPr>
          </a:p>
          <a:p>
            <a:pPr marL="365760" lvl="1" indent="-365760">
              <a:lnSpc>
                <a:spcPts val="3200"/>
              </a:lnSpc>
              <a:buFont typeface="Arial" pitchFamily="34" charset="0"/>
              <a:buChar char="•"/>
            </a:pPr>
            <a:r>
              <a:rPr lang="en-US" sz="2800" dirty="0" smtClean="0">
                <a:latin typeface="+mj-lt"/>
              </a:rPr>
              <a:t>Adult Degree Completion Program</a:t>
            </a:r>
          </a:p>
          <a:p>
            <a:pPr marL="365760" lvl="1" indent="-365760">
              <a:lnSpc>
                <a:spcPts val="3200"/>
              </a:lnSpc>
              <a:buFont typeface="Arial" pitchFamily="34" charset="0"/>
              <a:buChar char="•"/>
            </a:pPr>
            <a:r>
              <a:rPr lang="en-US" sz="2800" dirty="0" smtClean="0">
                <a:latin typeface="+mj-lt"/>
              </a:rPr>
              <a:t>Foundational Studies for Distance Education</a:t>
            </a:r>
          </a:p>
          <a:p>
            <a:pPr marL="365760" lvl="1" indent="-365760">
              <a:lnSpc>
                <a:spcPts val="3200"/>
              </a:lnSpc>
              <a:buFont typeface="Arial" pitchFamily="34" charset="0"/>
              <a:buChar char="•"/>
            </a:pPr>
            <a:r>
              <a:rPr lang="en-US" sz="2800" dirty="0" smtClean="0">
                <a:latin typeface="+mj-lt"/>
              </a:rPr>
              <a:t>M.S. in Sport Management</a:t>
            </a: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5016758"/>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3: </a:t>
            </a:r>
            <a:r>
              <a:rPr lang="en-US" sz="4000" dirty="0" smtClean="0">
                <a:latin typeface="+mj-lt"/>
              </a:rPr>
              <a:t>Enhance Visibility in Indianapolis.</a:t>
            </a:r>
          </a:p>
          <a:p>
            <a:pPr>
              <a:lnSpc>
                <a:spcPts val="3200"/>
              </a:lnSpc>
            </a:pPr>
            <a:endParaRPr lang="en-US" sz="4000" b="1" dirty="0" smtClean="0">
              <a:solidFill>
                <a:srgbClr val="00539C"/>
              </a:solidFill>
              <a:latin typeface="+mj-lt"/>
            </a:endParaRPr>
          </a:p>
          <a:p>
            <a:pPr marL="457200" indent="-365760">
              <a:lnSpc>
                <a:spcPts val="3200"/>
              </a:lnSpc>
              <a:buFont typeface="Arial" pitchFamily="34" charset="0"/>
              <a:buChar char="•"/>
            </a:pPr>
            <a:r>
              <a:rPr lang="en-US" sz="2800" b="1" dirty="0" smtClean="0">
                <a:latin typeface="+mj-lt"/>
              </a:rPr>
              <a:t>Implementation Team Members: </a:t>
            </a:r>
            <a:r>
              <a:rPr lang="en-US" sz="2800" dirty="0" smtClean="0">
                <a:latin typeface="+mj-lt"/>
              </a:rPr>
              <a:t>Tara Singer, Kurt Fowler, Joel </a:t>
            </a:r>
            <a:r>
              <a:rPr lang="en-US" sz="2800" dirty="0" err="1" smtClean="0">
                <a:latin typeface="+mj-lt"/>
              </a:rPr>
              <a:t>Harbaugh</a:t>
            </a:r>
            <a:r>
              <a:rPr lang="en-US" sz="2800" dirty="0" smtClean="0">
                <a:latin typeface="+mj-lt"/>
              </a:rPr>
              <a:t>, Joyce Young, Larry </a:t>
            </a:r>
            <a:r>
              <a:rPr lang="en-US" sz="2800" dirty="0" err="1" smtClean="0">
                <a:latin typeface="+mj-lt"/>
              </a:rPr>
              <a:t>Boulet</a:t>
            </a:r>
            <a:r>
              <a:rPr lang="en-US" sz="2800" dirty="0" smtClean="0">
                <a:latin typeface="+mj-lt"/>
              </a:rPr>
              <a:t>, Kris Rogers, Chris Pfaff, Cat Stemmans, Dave Taylor</a:t>
            </a:r>
          </a:p>
          <a:p>
            <a:pPr marL="457200" indent="-365760">
              <a:lnSpc>
                <a:spcPts val="3200"/>
              </a:lnSpc>
            </a:pPr>
            <a:endParaRPr lang="en-US" sz="2800" b="1" dirty="0" smtClean="0">
              <a:latin typeface="+mj-lt"/>
            </a:endParaRPr>
          </a:p>
          <a:p>
            <a:pPr marL="457200" indent="-365760">
              <a:lnSpc>
                <a:spcPts val="3200"/>
              </a:lnSpc>
              <a:buFont typeface="Arial" pitchFamily="34" charset="0"/>
              <a:buChar char="•"/>
            </a:pPr>
            <a:r>
              <a:rPr lang="en-US" sz="2800" dirty="0" smtClean="0">
                <a:latin typeface="+mj-lt"/>
              </a:rPr>
              <a:t>This initiative will help increase enrollment, increase student and faculty participation in community engagement, and, potentially, increase the number of businesses served.</a:t>
            </a:r>
          </a:p>
          <a:p>
            <a:pPr>
              <a:lnSpc>
                <a:spcPts val="3200"/>
              </a:lnSpc>
            </a:pPr>
            <a:endParaRPr lang="en-US" sz="2800"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6390</TotalTime>
  <Words>860</Words>
  <Application>Microsoft Office PowerPoint</Application>
  <PresentationFormat>On-screen Show (4:3)</PresentationFormat>
  <Paragraphs>145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3 Stakeholders Conference Presentation</dc:title>
  <dc:creator>user</dc:creator>
  <cp:keywords>2011 conference, Community Engagement</cp:keywords>
  <cp:lastModifiedBy>Ray Buechler</cp:lastModifiedBy>
  <cp:revision>467</cp:revision>
  <dcterms:created xsi:type="dcterms:W3CDTF">2008-09-03T09:34:29Z</dcterms:created>
  <dcterms:modified xsi:type="dcterms:W3CDTF">2011-04-04T15:47:05Z</dcterms:modified>
</cp:coreProperties>
</file>