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6"/>
  </p:notesMasterIdLst>
  <p:handoutMasterIdLst>
    <p:handoutMasterId r:id="rId17"/>
  </p:handoutMasterIdLst>
  <p:sldIdLst>
    <p:sldId id="418" r:id="rId2"/>
    <p:sldId id="471" r:id="rId3"/>
    <p:sldId id="411" r:id="rId4"/>
    <p:sldId id="480" r:id="rId5"/>
    <p:sldId id="481" r:id="rId6"/>
    <p:sldId id="484" r:id="rId7"/>
    <p:sldId id="489" r:id="rId8"/>
    <p:sldId id="485" r:id="rId9"/>
    <p:sldId id="486" r:id="rId10"/>
    <p:sldId id="490" r:id="rId11"/>
    <p:sldId id="487" r:id="rId12"/>
    <p:sldId id="488" r:id="rId13"/>
    <p:sldId id="491" r:id="rId14"/>
    <p:sldId id="482" r:id="rId1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65E2"/>
    <a:srgbClr val="0F5BCB"/>
    <a:srgbClr val="DFAA27"/>
    <a:srgbClr val="A2D668"/>
    <a:srgbClr val="3366FF"/>
    <a:srgbClr val="0000CC"/>
    <a:srgbClr val="0033CC"/>
    <a:srgbClr val="223A58"/>
    <a:srgbClr val="271A88"/>
    <a:srgbClr val="221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6" autoAdjust="0"/>
    <p:restoredTop sz="98752" autoAdjust="0"/>
  </p:normalViewPr>
  <p:slideViewPr>
    <p:cSldViewPr>
      <p:cViewPr varScale="1">
        <p:scale>
          <a:sx n="108" d="100"/>
          <a:sy n="108" d="100"/>
        </p:scale>
        <p:origin x="-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716" y="-9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BF42AE4F-E4DC-418F-9109-67191A9FA07D}" type="datetimeFigureOut">
              <a:rPr lang="en-US" smtClean="0"/>
              <a:pPr/>
              <a:t>3/24/2011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D147F2EC-B7C8-4DC2-96AB-D70DCB41E8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405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FCAC45DE-260D-40A4-B6BB-97393EAF39BD}" type="datetimeFigureOut">
              <a:rPr lang="en-US" smtClean="0"/>
              <a:pPr/>
              <a:t>3/24/2011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33" tIns="45717" rIns="91433" bIns="4571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77F8F1CE-3D5D-40F4-A740-2573B21D4F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816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8BC20-E0BC-4269-8E19-E284F867C52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3/24/2011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46E33-75D6-443A-8888-B582B464701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0DA4F1-D0C4-4DE0-B1B6-CBF518E6D81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3/24/2011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5D1F75-B864-48E3-AD03-3FEF828085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0DA4F1-D0C4-4DE0-B1B6-CBF518E6D81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3/24/2011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5D1F75-B864-48E3-AD03-3FEF8280853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278871"/>
            <a:ext cx="2209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i="1" dirty="0" smtClean="0">
                <a:solidFill>
                  <a:srgbClr val="000000"/>
                </a:solidFill>
                <a:latin typeface="Garamond" pitchFamily="18" charset="0"/>
              </a:rPr>
              <a:t>Goal</a:t>
            </a:r>
            <a:endParaRPr lang="en-US" sz="2000" dirty="0">
              <a:latin typeface="Garamond" pitchFamily="18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57400" y="1431271"/>
            <a:ext cx="2819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i="1" spc="-600" dirty="0" smtClean="0">
                <a:solidFill>
                  <a:srgbClr val="00539C"/>
                </a:solidFill>
                <a:latin typeface="Garamond" pitchFamily="18" charset="0"/>
              </a:rPr>
              <a:t>Three</a:t>
            </a:r>
            <a:endParaRPr lang="en-US" sz="11500" spc="-600" dirty="0"/>
          </a:p>
        </p:txBody>
      </p:sp>
      <p:sp>
        <p:nvSpPr>
          <p:cNvPr id="15" name="TextBox 14"/>
          <p:cNvSpPr txBox="1"/>
          <p:nvPr/>
        </p:nvSpPr>
        <p:spPr>
          <a:xfrm>
            <a:off x="228600" y="3260070"/>
            <a:ext cx="4495800" cy="2759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Enhance Community Engagement</a:t>
            </a:r>
          </a:p>
          <a:p>
            <a:pPr algn="r"/>
            <a:r>
              <a:rPr lang="en-US" sz="2400" i="1" dirty="0" smtClean="0">
                <a:solidFill>
                  <a:srgbClr val="000000"/>
                </a:solidFill>
              </a:rPr>
              <a:t>Foster the engagement of students, faculty and staff in the life of our communities and in pursuits improving their economic and social well-being. </a:t>
            </a:r>
            <a:endParaRPr lang="en-US" sz="2400" dirty="0"/>
          </a:p>
        </p:txBody>
      </p:sp>
      <p:pic>
        <p:nvPicPr>
          <p:cNvPr id="13" name="Picture 12" descr="altspringbrea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24340" y="3733800"/>
            <a:ext cx="4135477" cy="2743200"/>
          </a:xfrm>
          <a:prstGeom prst="rect">
            <a:avLst/>
          </a:prstGeom>
        </p:spPr>
      </p:pic>
      <p:pic>
        <p:nvPicPr>
          <p:cNvPr id="14" name="Picture 13" descr="c-spa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00600" y="990601"/>
            <a:ext cx="4191000" cy="266128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990600"/>
            <a:ext cx="8763000" cy="5427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  <a:latin typeface="+mj-lt"/>
              </a:rPr>
              <a:t>Initiative 2: </a:t>
            </a:r>
            <a:r>
              <a:rPr lang="en-US" sz="4000" b="1" dirty="0" smtClean="0">
                <a:solidFill>
                  <a:srgbClr val="00539C"/>
                </a:solidFill>
              </a:rPr>
              <a:t>Expand distance education offerings to meet the needs of students and to support economic development.</a:t>
            </a:r>
            <a:endParaRPr lang="en-US" sz="4000" b="1" dirty="0" smtClean="0">
              <a:solidFill>
                <a:srgbClr val="00539C"/>
              </a:solidFill>
              <a:latin typeface="+mj-lt"/>
            </a:endParaRPr>
          </a:p>
          <a:p>
            <a:pPr marL="457200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Audit team observations:</a:t>
            </a:r>
          </a:p>
          <a:p>
            <a:pPr marL="914400" lvl="1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Establish goals for Dean of Extended Learning.</a:t>
            </a:r>
          </a:p>
          <a:p>
            <a:pPr marL="914400" lvl="1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Need work plan for development of Foundational Studies distance courses.</a:t>
            </a:r>
          </a:p>
          <a:p>
            <a:pPr marL="914400" lvl="1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Need work plan for faculty development.</a:t>
            </a:r>
          </a:p>
          <a:p>
            <a:pPr marL="914400" lvl="1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Need work plan for non-credit continuing education.</a:t>
            </a:r>
          </a:p>
          <a:p>
            <a:pPr marL="914400" lvl="1" indent="-365760">
              <a:lnSpc>
                <a:spcPts val="3200"/>
              </a:lnSpc>
            </a:pPr>
            <a:endParaRPr lang="en-US" sz="2400" dirty="0" smtClean="0">
              <a:latin typeface="+mj-lt"/>
            </a:endParaRPr>
          </a:p>
          <a:p>
            <a:pPr marL="914400" lvl="1" indent="-365760">
              <a:lnSpc>
                <a:spcPts val="3200"/>
              </a:lnSpc>
              <a:buFont typeface="Arial" pitchFamily="34" charset="0"/>
              <a:buChar char="•"/>
            </a:pPr>
            <a:endParaRPr lang="en-US" sz="2800" dirty="0" smtClean="0">
              <a:latin typeface="+mj-lt"/>
            </a:endParaRPr>
          </a:p>
          <a:p>
            <a:pPr marL="914400" lvl="1" indent="-365760">
              <a:lnSpc>
                <a:spcPts val="3200"/>
              </a:lnSpc>
              <a:buFont typeface="Arial" pitchFamily="34" charset="0"/>
              <a:buChar char="•"/>
            </a:pPr>
            <a:endParaRPr lang="en-US" sz="2800" dirty="0" smtClean="0">
              <a:latin typeface="+mj-lt"/>
            </a:endParaRPr>
          </a:p>
          <a:p>
            <a:pPr>
              <a:lnSpc>
                <a:spcPts val="3200"/>
              </a:lnSpc>
            </a:pPr>
            <a:endParaRPr lang="en-US" sz="2800" dirty="0" smtClean="0">
              <a:solidFill>
                <a:srgbClr val="00539C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066800"/>
            <a:ext cx="8763000" cy="4606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  <a:latin typeface="+mj-lt"/>
              </a:rPr>
              <a:t>Initiative 3: Enhance Visibility in Indianapolis.</a:t>
            </a:r>
          </a:p>
          <a:p>
            <a:pPr marL="457200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b="1" dirty="0" smtClean="0">
                <a:latin typeface="+mj-lt"/>
              </a:rPr>
              <a:t>Implementation Team Members: </a:t>
            </a:r>
            <a:r>
              <a:rPr lang="en-US" sz="2800" dirty="0" smtClean="0">
                <a:latin typeface="+mj-lt"/>
              </a:rPr>
              <a:t>Tara Singer, Kurt Fowler, Joel </a:t>
            </a:r>
            <a:r>
              <a:rPr lang="en-US" sz="2800" dirty="0" err="1" smtClean="0">
                <a:latin typeface="+mj-lt"/>
              </a:rPr>
              <a:t>Harbaugh</a:t>
            </a:r>
            <a:r>
              <a:rPr lang="en-US" sz="2800" dirty="0" smtClean="0">
                <a:latin typeface="+mj-lt"/>
              </a:rPr>
              <a:t>, Joyce Young, Larry </a:t>
            </a:r>
            <a:r>
              <a:rPr lang="en-US" sz="2800" dirty="0" err="1" smtClean="0">
                <a:latin typeface="+mj-lt"/>
              </a:rPr>
              <a:t>Boulet</a:t>
            </a:r>
            <a:r>
              <a:rPr lang="en-US" sz="2800" dirty="0" smtClean="0">
                <a:latin typeface="+mj-lt"/>
              </a:rPr>
              <a:t>, Kris Rogers, Chris Pfaff, Cat Stemmans, Dave Taylor</a:t>
            </a:r>
          </a:p>
          <a:p>
            <a:pPr marL="457200" indent="-365760">
              <a:lnSpc>
                <a:spcPts val="3200"/>
              </a:lnSpc>
            </a:pPr>
            <a:endParaRPr lang="en-US" sz="2800" b="1" dirty="0" smtClean="0">
              <a:latin typeface="+mj-lt"/>
            </a:endParaRPr>
          </a:p>
          <a:p>
            <a:pPr marL="457200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This initiative will help increase enrollment, increase student and faculty participation in community engagement, and, potentially, increase the number of businesses served.</a:t>
            </a:r>
          </a:p>
          <a:p>
            <a:pPr>
              <a:lnSpc>
                <a:spcPts val="3200"/>
              </a:lnSpc>
            </a:pPr>
            <a:endParaRPr lang="en-US" sz="2800" dirty="0" smtClean="0">
              <a:solidFill>
                <a:srgbClr val="00539C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990600"/>
            <a:ext cx="8763000" cy="6658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  <a:latin typeface="+mj-lt"/>
              </a:rPr>
              <a:t>Initiative 3: Enhance Visibility in Indianapolis.</a:t>
            </a:r>
          </a:p>
          <a:p>
            <a:pPr marL="457200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Status of the initiative:</a:t>
            </a:r>
          </a:p>
          <a:p>
            <a:pPr marL="914400" lvl="1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Consolidation of Indy-based operations into shared facility.</a:t>
            </a:r>
          </a:p>
          <a:p>
            <a:pPr marL="914400" lvl="1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Evaluation of feasibility of creating a downtown Indianapolis center.</a:t>
            </a:r>
          </a:p>
          <a:p>
            <a:pPr marL="914400" lvl="1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Proposed MBA program in Plainfield.</a:t>
            </a:r>
          </a:p>
          <a:p>
            <a:pPr marL="914400" lvl="1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Expand campus-coordinated events in Indianapolis – Dept. of Music concert, 2010 Philanthropy event, ISU Day at the Statehouse, etc.</a:t>
            </a:r>
          </a:p>
          <a:p>
            <a:pPr marL="914400" lvl="1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Increase ISU’s media presence – </a:t>
            </a:r>
            <a:r>
              <a:rPr lang="en-US" sz="2800" dirty="0" err="1" smtClean="0">
                <a:latin typeface="+mj-lt"/>
              </a:rPr>
              <a:t>Borshoff</a:t>
            </a:r>
            <a:r>
              <a:rPr lang="en-US" sz="2800" dirty="0" smtClean="0">
                <a:latin typeface="+mj-lt"/>
              </a:rPr>
              <a:t> study.</a:t>
            </a:r>
          </a:p>
          <a:p>
            <a:pPr marL="914400" lvl="1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Identify partner philanthropic organizations.</a:t>
            </a:r>
          </a:p>
          <a:p>
            <a:pPr marL="914400" lvl="1" indent="-365760">
              <a:lnSpc>
                <a:spcPts val="3200"/>
              </a:lnSpc>
            </a:pPr>
            <a:endParaRPr lang="en-US" sz="2800" dirty="0" smtClean="0">
              <a:latin typeface="+mj-lt"/>
            </a:endParaRPr>
          </a:p>
          <a:p>
            <a:pPr marL="914400" lvl="1" indent="-365760">
              <a:lnSpc>
                <a:spcPts val="3200"/>
              </a:lnSpc>
              <a:buFont typeface="Arial" pitchFamily="34" charset="0"/>
              <a:buChar char="•"/>
            </a:pPr>
            <a:endParaRPr lang="en-US" sz="2800" dirty="0" smtClean="0">
              <a:latin typeface="+mj-lt"/>
            </a:endParaRPr>
          </a:p>
          <a:p>
            <a:pPr>
              <a:lnSpc>
                <a:spcPts val="3200"/>
              </a:lnSpc>
            </a:pPr>
            <a:endParaRPr lang="en-US" sz="2800" dirty="0" smtClean="0">
              <a:solidFill>
                <a:srgbClr val="00539C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990600"/>
            <a:ext cx="8763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  <a:latin typeface="+mj-lt"/>
              </a:rPr>
              <a:t>Initiative 3: Enhance Visibility in Indianapolis.</a:t>
            </a:r>
          </a:p>
          <a:p>
            <a:pPr marL="457200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Audit team observations:</a:t>
            </a:r>
          </a:p>
          <a:p>
            <a:pPr marL="914400" lvl="1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Are there other regions that should be a priority?</a:t>
            </a:r>
          </a:p>
          <a:p>
            <a:pPr marL="914400" lvl="1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Supported consolidation of office </a:t>
            </a:r>
            <a:r>
              <a:rPr lang="en-US" sz="2800" smtClean="0">
                <a:latin typeface="+mj-lt"/>
              </a:rPr>
              <a:t>in Indianapolis.</a:t>
            </a:r>
            <a:endParaRPr lang="en-US" sz="2800" dirty="0" smtClean="0">
              <a:latin typeface="+mj-lt"/>
            </a:endParaRPr>
          </a:p>
          <a:p>
            <a:pPr marL="914400" lvl="1" indent="-365760">
              <a:lnSpc>
                <a:spcPts val="3200"/>
              </a:lnSpc>
              <a:buFont typeface="Arial" pitchFamily="34" charset="0"/>
              <a:buChar char="•"/>
            </a:pPr>
            <a:endParaRPr lang="en-US" sz="2800" dirty="0" smtClean="0">
              <a:latin typeface="+mj-lt"/>
            </a:endParaRPr>
          </a:p>
          <a:p>
            <a:pPr marL="914400" lvl="1" indent="-365760">
              <a:lnSpc>
                <a:spcPts val="3200"/>
              </a:lnSpc>
            </a:pPr>
            <a:endParaRPr lang="en-US" sz="2800" dirty="0" smtClean="0">
              <a:latin typeface="+mj-lt"/>
            </a:endParaRPr>
          </a:p>
          <a:p>
            <a:pPr marL="914400" lvl="1" indent="-365760">
              <a:lnSpc>
                <a:spcPts val="3200"/>
              </a:lnSpc>
              <a:buFont typeface="Arial" pitchFamily="34" charset="0"/>
              <a:buChar char="•"/>
            </a:pPr>
            <a:endParaRPr lang="en-US" sz="2800" dirty="0" smtClean="0">
              <a:latin typeface="+mj-lt"/>
            </a:endParaRPr>
          </a:p>
          <a:p>
            <a:pPr>
              <a:lnSpc>
                <a:spcPts val="3200"/>
              </a:lnSpc>
            </a:pPr>
            <a:endParaRPr lang="en-US" sz="2800" dirty="0" smtClean="0">
              <a:solidFill>
                <a:srgbClr val="00539C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219200"/>
            <a:ext cx="8915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  <a:latin typeface="+mj-lt"/>
              </a:rPr>
              <a:t>Summary</a:t>
            </a:r>
          </a:p>
          <a:p>
            <a:pPr>
              <a:lnSpc>
                <a:spcPts val="3200"/>
              </a:lnSpc>
            </a:pPr>
            <a:r>
              <a:rPr lang="en-US" sz="2800" dirty="0" smtClean="0">
                <a:latin typeface="+mj-lt"/>
              </a:rPr>
              <a:t>Progress made toward establishing effective organizational structure with appointment of AVP and Dean of Extended Learning.</a:t>
            </a:r>
          </a:p>
          <a:p>
            <a:pPr>
              <a:lnSpc>
                <a:spcPts val="3200"/>
              </a:lnSpc>
            </a:pPr>
            <a:endParaRPr lang="en-US" sz="2800" dirty="0" smtClean="0">
              <a:latin typeface="+mj-lt"/>
            </a:endParaRPr>
          </a:p>
          <a:p>
            <a:pPr>
              <a:lnSpc>
                <a:spcPts val="3200"/>
              </a:lnSpc>
            </a:pPr>
            <a:r>
              <a:rPr lang="en-US" sz="2800" dirty="0" smtClean="0">
                <a:latin typeface="+mj-lt"/>
              </a:rPr>
              <a:t>Several new programs/activities have been proposed through Initiatives One and Three.</a:t>
            </a:r>
          </a:p>
          <a:p>
            <a:pPr>
              <a:lnSpc>
                <a:spcPts val="3200"/>
              </a:lnSpc>
            </a:pPr>
            <a:endParaRPr lang="en-US" sz="2800" dirty="0" smtClean="0">
              <a:latin typeface="+mj-lt"/>
            </a:endParaRPr>
          </a:p>
          <a:p>
            <a:pPr>
              <a:lnSpc>
                <a:spcPts val="3200"/>
              </a:lnSpc>
            </a:pPr>
            <a:endParaRPr lang="en-US" sz="2800" dirty="0" smtClean="0">
              <a:solidFill>
                <a:srgbClr val="00539C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278871"/>
            <a:ext cx="2209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i="1" dirty="0" smtClean="0">
                <a:solidFill>
                  <a:srgbClr val="000000"/>
                </a:solidFill>
                <a:latin typeface="Garamond" pitchFamily="18" charset="0"/>
              </a:rPr>
              <a:t>Goal</a:t>
            </a:r>
            <a:endParaRPr lang="en-US" sz="2000" dirty="0">
              <a:latin typeface="Garamond" pitchFamily="18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57400" y="1431271"/>
            <a:ext cx="2819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i="1" spc="-600" dirty="0" smtClean="0">
                <a:solidFill>
                  <a:srgbClr val="00539C"/>
                </a:solidFill>
                <a:latin typeface="Garamond" pitchFamily="18" charset="0"/>
              </a:rPr>
              <a:t>Three</a:t>
            </a:r>
            <a:endParaRPr lang="en-US" sz="11500" spc="-600" dirty="0"/>
          </a:p>
        </p:txBody>
      </p:sp>
      <p:sp>
        <p:nvSpPr>
          <p:cNvPr id="15" name="TextBox 14"/>
          <p:cNvSpPr txBox="1"/>
          <p:nvPr/>
        </p:nvSpPr>
        <p:spPr>
          <a:xfrm>
            <a:off x="4343400" y="2057400"/>
            <a:ext cx="4495800" cy="918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Enhance Community Engagement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5800" y="3352800"/>
            <a:ext cx="762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Goal Chair: 		</a:t>
            </a:r>
            <a:r>
              <a:rPr lang="en-US" sz="2800" dirty="0" smtClean="0"/>
              <a:t>Nancy Brattain Rogers</a:t>
            </a:r>
          </a:p>
          <a:p>
            <a:r>
              <a:rPr lang="en-US" sz="2800" b="1" dirty="0" smtClean="0"/>
              <a:t>Audit Chair:	           </a:t>
            </a:r>
            <a:r>
              <a:rPr lang="en-US" sz="2800" dirty="0" smtClean="0"/>
              <a:t>Bruce McLaren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762000" y="1400173"/>
          <a:ext cx="7772401" cy="5229226"/>
        </p:xfrm>
        <a:graphic>
          <a:graphicData uri="http://schemas.openxmlformats.org/drawingml/2006/table">
            <a:tbl>
              <a:tblPr/>
              <a:tblGrid>
                <a:gridCol w="190840"/>
                <a:gridCol w="4736307"/>
                <a:gridCol w="832757"/>
                <a:gridCol w="832757"/>
                <a:gridCol w="1179740"/>
              </a:tblGrid>
              <a:tr h="6137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Goal #3 Benchmarks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2014 Target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Long-Term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Target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4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Yearly student participation rate in Community Engagement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activities.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74%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111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Leadership positions faculty and staff have in community, social, and economic development groups.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TBD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TBD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TBD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4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Direct and indirect financial support provided by the University to community, social, cultural and economic development groups.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TBD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TBD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TBD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70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Businesses served by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ISU.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TBD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TBD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TBD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4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Jobs created by the businesses in the incubator.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TBD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007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baseline="30000" dirty="0" err="1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National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Survey of Student Engagement Spring 2007 report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066800"/>
            <a:ext cx="8763000" cy="2657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  <a:latin typeface="+mj-lt"/>
              </a:rPr>
              <a:t>Initiatives</a:t>
            </a:r>
          </a:p>
          <a:p>
            <a:pPr lvl="1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</a:rPr>
              <a:t>Create a coordinated community engagement program.</a:t>
            </a:r>
          </a:p>
          <a:p>
            <a:pPr lvl="1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</a:rPr>
              <a:t>Expand distance education offerings to meet the needs of students and to support economic development.</a:t>
            </a:r>
          </a:p>
          <a:p>
            <a:pPr lvl="1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</a:rPr>
              <a:t>Enhance the visibility of ISU in Indianapolis.</a:t>
            </a:r>
          </a:p>
          <a:p>
            <a:pPr lvl="1" indent="-457200">
              <a:buFont typeface="Arial" pitchFamily="34" charset="0"/>
              <a:buChar char="•"/>
            </a:pP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066800"/>
            <a:ext cx="8763000" cy="5427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  <a:latin typeface="+mj-lt"/>
              </a:rPr>
              <a:t>Initiative 1: Create a coordinated community engagement program.</a:t>
            </a:r>
          </a:p>
          <a:p>
            <a:pPr marL="457200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b="1" dirty="0" smtClean="0">
                <a:latin typeface="+mj-lt"/>
              </a:rPr>
              <a:t>Implementation Team: </a:t>
            </a:r>
            <a:r>
              <a:rPr lang="en-US" sz="2800" dirty="0" smtClean="0">
                <a:latin typeface="+mj-lt"/>
              </a:rPr>
              <a:t>Nancy Rogers, Linda   Crossett, Steve Stofferahn, Cat Stemmans, Chris Pfaff, Heather Miklozek, Mary Sterling, Jennifer Lewellyn, Terry Dean</a:t>
            </a:r>
          </a:p>
          <a:p>
            <a:pPr marL="457200" indent="-365760">
              <a:lnSpc>
                <a:spcPts val="3200"/>
              </a:lnSpc>
            </a:pPr>
            <a:endParaRPr lang="en-US" sz="2800" b="1" dirty="0" smtClean="0">
              <a:latin typeface="+mj-lt"/>
            </a:endParaRPr>
          </a:p>
          <a:p>
            <a:pPr marL="457200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This initiative will help achieve all of the Goal Three benchmarks by:</a:t>
            </a:r>
          </a:p>
          <a:p>
            <a:pPr marL="914400" lvl="1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Creating support for faculty, students, and staff to be engaged with the community.</a:t>
            </a:r>
          </a:p>
          <a:p>
            <a:pPr marL="914400" lvl="1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Directly supporting business support and incubation activities.</a:t>
            </a:r>
          </a:p>
          <a:p>
            <a:pPr>
              <a:lnSpc>
                <a:spcPts val="3200"/>
              </a:lnSpc>
            </a:pPr>
            <a:endParaRPr lang="en-US" sz="2800" dirty="0" smtClean="0">
              <a:solidFill>
                <a:srgbClr val="00539C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990600"/>
            <a:ext cx="8763000" cy="7068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  <a:latin typeface="+mj-lt"/>
              </a:rPr>
              <a:t>Initiative 1: Create a coordinated community engagement program.</a:t>
            </a:r>
          </a:p>
          <a:p>
            <a:pPr marL="457200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Status of the initiative:</a:t>
            </a:r>
          </a:p>
          <a:p>
            <a:pPr marL="914400" lvl="1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Creation of AVP position for community engagement and experiential learning.</a:t>
            </a:r>
          </a:p>
          <a:p>
            <a:pPr marL="914400" lvl="1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Feasibility study for RHIC related business incubator.</a:t>
            </a:r>
          </a:p>
          <a:p>
            <a:pPr marL="914400" lvl="1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Inventory of courses with EL/CE components.</a:t>
            </a:r>
          </a:p>
          <a:p>
            <a:pPr marL="914400" lvl="1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Draft of proposal for Riverfront Science and Technology Center.</a:t>
            </a:r>
          </a:p>
          <a:p>
            <a:pPr marL="914400" lvl="1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Recommendations for incorporating alumni into community engagement activities.</a:t>
            </a:r>
          </a:p>
          <a:p>
            <a:pPr marL="914400" lvl="1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Draft of staff community service policy.</a:t>
            </a:r>
          </a:p>
          <a:p>
            <a:pPr marL="914400" lvl="1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Planning for Service-Learning Scholars Program.</a:t>
            </a:r>
          </a:p>
          <a:p>
            <a:pPr marL="914400" lvl="1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Pilot of Freshman Class Legacy Service Project</a:t>
            </a:r>
          </a:p>
          <a:p>
            <a:pPr marL="914400" lvl="1" indent="-365760">
              <a:lnSpc>
                <a:spcPts val="3200"/>
              </a:lnSpc>
              <a:buFont typeface="Arial" pitchFamily="34" charset="0"/>
              <a:buChar char="•"/>
            </a:pPr>
            <a:endParaRPr lang="en-US" sz="2800" dirty="0" smtClean="0">
              <a:latin typeface="+mj-lt"/>
            </a:endParaRPr>
          </a:p>
          <a:p>
            <a:pPr marL="914400" lvl="1" indent="-365760">
              <a:lnSpc>
                <a:spcPts val="3200"/>
              </a:lnSpc>
              <a:buFont typeface="Arial" pitchFamily="34" charset="0"/>
              <a:buChar char="•"/>
            </a:pPr>
            <a:endParaRPr lang="en-US" sz="2800" dirty="0" smtClean="0">
              <a:latin typeface="+mj-lt"/>
            </a:endParaRPr>
          </a:p>
          <a:p>
            <a:pPr>
              <a:lnSpc>
                <a:spcPts val="3200"/>
              </a:lnSpc>
            </a:pPr>
            <a:endParaRPr lang="en-US" sz="2800" dirty="0" smtClean="0">
              <a:solidFill>
                <a:srgbClr val="00539C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990600"/>
            <a:ext cx="8763000" cy="5837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  <a:latin typeface="+mj-lt"/>
              </a:rPr>
              <a:t>Initiative 1: Create a coordinated community engagement program.</a:t>
            </a:r>
          </a:p>
          <a:p>
            <a:pPr marL="457200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Audit team observations:</a:t>
            </a:r>
          </a:p>
          <a:p>
            <a:pPr marL="914400" lvl="1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Place more emphasis on development of faculty, staff, and students.</a:t>
            </a:r>
          </a:p>
          <a:p>
            <a:pPr marL="914400" lvl="1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Development of an in-house journal of website that showcases ISU community engagement activities.</a:t>
            </a:r>
          </a:p>
          <a:p>
            <a:pPr marL="914400" lvl="1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Help everyone understand definitions of community engagement and service-learning.</a:t>
            </a:r>
          </a:p>
          <a:p>
            <a:pPr marL="914400" lvl="1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Development of a referral center in CPSCE.</a:t>
            </a:r>
          </a:p>
          <a:p>
            <a:pPr marL="914400" lvl="1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Recommend accelerating early career experiences and service-learning scholars program.</a:t>
            </a:r>
          </a:p>
          <a:p>
            <a:pPr marL="914400" lvl="1" indent="-365760">
              <a:lnSpc>
                <a:spcPts val="3200"/>
              </a:lnSpc>
              <a:buFont typeface="Arial" pitchFamily="34" charset="0"/>
              <a:buChar char="•"/>
            </a:pPr>
            <a:endParaRPr lang="en-US" sz="2800" dirty="0" smtClean="0">
              <a:latin typeface="+mj-lt"/>
            </a:endParaRPr>
          </a:p>
          <a:p>
            <a:pPr>
              <a:lnSpc>
                <a:spcPts val="3200"/>
              </a:lnSpc>
            </a:pPr>
            <a:endParaRPr lang="en-US" sz="2800" dirty="0" smtClean="0">
              <a:solidFill>
                <a:srgbClr val="00539C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066800"/>
            <a:ext cx="8763000" cy="4606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  <a:latin typeface="+mj-lt"/>
              </a:rPr>
              <a:t>Initiative 2: Expand distance education offerings to meet the needs of students and to support economic development.</a:t>
            </a:r>
          </a:p>
          <a:p>
            <a:pPr marL="457200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b="1" dirty="0" smtClean="0">
                <a:latin typeface="+mj-lt"/>
              </a:rPr>
              <a:t>Implementation Team: </a:t>
            </a:r>
            <a:r>
              <a:rPr lang="en-US" sz="2800" dirty="0" smtClean="0">
                <a:latin typeface="+mj-lt"/>
              </a:rPr>
              <a:t>Marcia Miller, Les </a:t>
            </a:r>
            <a:r>
              <a:rPr lang="en-US" sz="2800" dirty="0" err="1" smtClean="0">
                <a:latin typeface="+mj-lt"/>
              </a:rPr>
              <a:t>Lunce</a:t>
            </a:r>
            <a:r>
              <a:rPr lang="en-US" sz="2800" dirty="0" smtClean="0">
                <a:latin typeface="+mj-lt"/>
              </a:rPr>
              <a:t>, Terry McDaniel, Constance McLaren, Jeff McNabb, Ron Payne, </a:t>
            </a:r>
            <a:r>
              <a:rPr lang="en-US" sz="2800" dirty="0" err="1" smtClean="0">
                <a:latin typeface="+mj-lt"/>
              </a:rPr>
              <a:t>Yancy</a:t>
            </a:r>
            <a:r>
              <a:rPr lang="en-US" sz="2800" dirty="0" smtClean="0">
                <a:latin typeface="+mj-lt"/>
              </a:rPr>
              <a:t> Phillips, Paul </a:t>
            </a:r>
            <a:r>
              <a:rPr lang="en-US" sz="2800" dirty="0" err="1" smtClean="0">
                <a:latin typeface="+mj-lt"/>
              </a:rPr>
              <a:t>Schikora</a:t>
            </a:r>
            <a:r>
              <a:rPr lang="en-US" sz="2800" dirty="0" smtClean="0">
                <a:latin typeface="+mj-lt"/>
              </a:rPr>
              <a:t>, Shelley Arvin</a:t>
            </a:r>
          </a:p>
          <a:p>
            <a:pPr marL="457200" indent="-365760">
              <a:lnSpc>
                <a:spcPts val="3200"/>
              </a:lnSpc>
              <a:buFont typeface="Arial" pitchFamily="34" charset="0"/>
              <a:buChar char="•"/>
            </a:pPr>
            <a:endParaRPr lang="en-US" sz="2800" dirty="0" smtClean="0">
              <a:latin typeface="+mj-lt"/>
            </a:endParaRPr>
          </a:p>
          <a:p>
            <a:pPr marL="457200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This initiative contributes most directly to the benchmark of increasing enrollment.</a:t>
            </a:r>
          </a:p>
          <a:p>
            <a:pPr marL="457200" indent="-365760">
              <a:lnSpc>
                <a:spcPts val="3200"/>
              </a:lnSpc>
              <a:buFont typeface="Arial" pitchFamily="34" charset="0"/>
              <a:buChar char="•"/>
            </a:pPr>
            <a:endParaRPr lang="en-US" sz="2800" b="1" dirty="0" smtClean="0">
              <a:latin typeface="+mj-lt"/>
            </a:endParaRPr>
          </a:p>
          <a:p>
            <a:pPr>
              <a:lnSpc>
                <a:spcPts val="3200"/>
              </a:lnSpc>
            </a:pPr>
            <a:endParaRPr lang="en-US" sz="2800" dirty="0" smtClean="0">
              <a:solidFill>
                <a:srgbClr val="00539C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990600"/>
            <a:ext cx="8763000" cy="6658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  <a:latin typeface="+mj-lt"/>
              </a:rPr>
              <a:t>Initiative 2: </a:t>
            </a:r>
            <a:r>
              <a:rPr lang="en-US" sz="4000" b="1" dirty="0" smtClean="0">
                <a:solidFill>
                  <a:srgbClr val="00539C"/>
                </a:solidFill>
              </a:rPr>
              <a:t>Expand distance education offerings to meet the needs of students and to support economic development.</a:t>
            </a:r>
            <a:endParaRPr lang="en-US" sz="4000" b="1" dirty="0" smtClean="0">
              <a:solidFill>
                <a:srgbClr val="00539C"/>
              </a:solidFill>
              <a:latin typeface="+mj-lt"/>
            </a:endParaRPr>
          </a:p>
          <a:p>
            <a:pPr marL="457200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Status of the initiative:</a:t>
            </a:r>
          </a:p>
          <a:p>
            <a:pPr marL="914400" lvl="1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Selection of Dean of Extended Learning.</a:t>
            </a:r>
          </a:p>
          <a:p>
            <a:pPr marL="914400" lvl="1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Development of proposal for Adult Degree Program.</a:t>
            </a:r>
          </a:p>
          <a:p>
            <a:pPr marL="914400" lvl="1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ICN Assessment.</a:t>
            </a:r>
          </a:p>
          <a:p>
            <a:pPr marL="914400" lvl="1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Online College Credit for High School Students – White paper due in Fall 2010.</a:t>
            </a:r>
          </a:p>
          <a:p>
            <a:pPr marL="914400" lvl="1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Expansion of Corrections Education Program.</a:t>
            </a:r>
          </a:p>
          <a:p>
            <a:pPr marL="914400" lvl="1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Improved coordination of non-credit continuing education through use of </a:t>
            </a:r>
            <a:r>
              <a:rPr lang="en-US" sz="2400" dirty="0" err="1" smtClean="0">
                <a:latin typeface="+mj-lt"/>
              </a:rPr>
              <a:t>ACEware</a:t>
            </a:r>
            <a:r>
              <a:rPr lang="en-US" sz="2400" dirty="0" smtClean="0">
                <a:latin typeface="+mj-lt"/>
              </a:rPr>
              <a:t> software.</a:t>
            </a:r>
          </a:p>
          <a:p>
            <a:pPr marL="914400" lvl="1" indent="-365760">
              <a:lnSpc>
                <a:spcPts val="3200"/>
              </a:lnSpc>
            </a:pPr>
            <a:endParaRPr lang="en-US" sz="2400" dirty="0" smtClean="0">
              <a:latin typeface="+mj-lt"/>
            </a:endParaRPr>
          </a:p>
          <a:p>
            <a:pPr marL="914400" lvl="1" indent="-365760">
              <a:lnSpc>
                <a:spcPts val="3200"/>
              </a:lnSpc>
              <a:buFont typeface="Arial" pitchFamily="34" charset="0"/>
              <a:buChar char="•"/>
            </a:pPr>
            <a:endParaRPr lang="en-US" sz="2800" dirty="0" smtClean="0">
              <a:latin typeface="+mj-lt"/>
            </a:endParaRPr>
          </a:p>
          <a:p>
            <a:pPr marL="914400" lvl="1" indent="-365760">
              <a:lnSpc>
                <a:spcPts val="3200"/>
              </a:lnSpc>
              <a:buFont typeface="Arial" pitchFamily="34" charset="0"/>
              <a:buChar char="•"/>
            </a:pPr>
            <a:endParaRPr lang="en-US" sz="2800" dirty="0" smtClean="0">
              <a:latin typeface="+mj-lt"/>
            </a:endParaRPr>
          </a:p>
          <a:p>
            <a:pPr>
              <a:lnSpc>
                <a:spcPts val="3200"/>
              </a:lnSpc>
            </a:pPr>
            <a:endParaRPr lang="en-US" sz="2800" dirty="0" smtClean="0">
              <a:solidFill>
                <a:srgbClr val="00539C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5110</TotalTime>
  <Words>848</Words>
  <Application>Microsoft Office PowerPoint</Application>
  <PresentationFormat>On-screen Show (4:3)</PresentationFormat>
  <Paragraphs>141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14_Office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Indiana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Stategic Plan - Goal 3</dc:title>
  <dc:creator>user</dc:creator>
  <cp:keywords>strategic plan; enhance community engagement</cp:keywords>
  <cp:lastModifiedBy>Kunal Bajpai</cp:lastModifiedBy>
  <cp:revision>415</cp:revision>
  <dcterms:created xsi:type="dcterms:W3CDTF">2008-09-03T09:34:29Z</dcterms:created>
  <dcterms:modified xsi:type="dcterms:W3CDTF">2011-03-24T19:29:49Z</dcterms:modified>
</cp:coreProperties>
</file>