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9144000" cy="6858000" type="screen4x3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770" autoAdjust="0"/>
  </p:normalViewPr>
  <p:slideViewPr>
    <p:cSldViewPr snapToGrid="0" snapToObjects="1">
      <p:cViewPr varScale="1">
        <p:scale>
          <a:sx n="80" d="100"/>
          <a:sy n="80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340E43D0-1640-4532-9638-8BDA05BE1BF4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F166947B-2C2B-4AAE-B7AD-25A845591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67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EF6A5FF3-B8DD-474C-B89E-67A069EB72D3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1163638"/>
            <a:ext cx="4186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259AC6B5-D01C-450A-9917-8A0929B7D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11250" y="709613"/>
            <a:ext cx="4732338" cy="35496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49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7% increase from last year – still 4 months left to measure</a:t>
            </a:r>
          </a:p>
          <a:p>
            <a:r>
              <a:rPr lang="en-US" dirty="0" smtClean="0"/>
              <a:t>FDS – 47% response rate for</a:t>
            </a:r>
            <a:r>
              <a:rPr lang="en-US" baseline="0" dirty="0" smtClean="0"/>
              <a:t> the 2012 class and only a </a:t>
            </a:r>
            <a:r>
              <a:rPr lang="en-US" dirty="0" smtClean="0"/>
              <a:t>39% last year</a:t>
            </a:r>
            <a:r>
              <a:rPr lang="en-US" baseline="0" dirty="0" smtClean="0"/>
              <a:t> - result of many partnerships and hard work/phone calls</a:t>
            </a:r>
            <a:r>
              <a:rPr lang="en-US" dirty="0" smtClean="0"/>
              <a:t> </a:t>
            </a:r>
          </a:p>
          <a:p>
            <a:r>
              <a:rPr lang="en-US" dirty="0" smtClean="0"/>
              <a:t>ERC “engagements” </a:t>
            </a:r>
            <a:r>
              <a:rPr lang="en-US" baseline="0" dirty="0" smtClean="0"/>
              <a:t>include employer site visits, career fairs, on campus interviews, field trips and significant engagement of recruiters as hosts; still 2 career fairs and 5 scheduled site visits, as well as employer visits.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AC6B5-D01C-450A-9917-8A0929B7D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7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110 completions</a:t>
            </a:r>
            <a:r>
              <a:rPr lang="en-US" baseline="0" dirty="0" smtClean="0"/>
              <a:t> are for the on campus as well as 3</a:t>
            </a:r>
            <a:r>
              <a:rPr lang="en-US" baseline="30000" dirty="0" smtClean="0"/>
              <a:t>rd</a:t>
            </a:r>
            <a:r>
              <a:rPr lang="en-US" baseline="0" dirty="0" smtClean="0"/>
              <a:t> party certificates that are being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AC6B5-D01C-450A-9917-8A0929B7D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31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1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2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8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8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E8C2-898B-724E-95CC-EE818EFEC72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9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1" descr="campus1.jpg"/>
          <p:cNvPicPr>
            <a:picLocks noChangeAspect="1"/>
          </p:cNvPicPr>
          <p:nvPr/>
        </p:nvPicPr>
        <p:blipFill>
          <a:blip r:embed="rId3" cstate="print"/>
          <a:srcRect t="9454"/>
          <a:stretch>
            <a:fillRect/>
          </a:stretch>
        </p:blipFill>
        <p:spPr bwMode="auto">
          <a:xfrm>
            <a:off x="4572000" y="1"/>
            <a:ext cx="4572000" cy="291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1788"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 rot="5400000">
            <a:off x="1066800" y="3429000"/>
            <a:ext cx="6858000" cy="0"/>
          </a:xfrm>
          <a:prstGeom prst="line">
            <a:avLst/>
          </a:prstGeom>
          <a:ln w="177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90800" y="2895601"/>
            <a:ext cx="65532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solidFill>
              <a:schemeClr val="tx2"/>
            </a:solidFill>
          </a:ln>
        </p:spPr>
        <p:txBody>
          <a:bodyPr wrap="square" lIns="0" tIns="91440" rIns="0" bIns="182880" rtlCol="0" anchor="ctr" anchorCtr="1">
            <a:noAutofit/>
          </a:bodyPr>
          <a:lstStyle/>
          <a:p>
            <a:pPr algn="ctr"/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The </a:t>
            </a:r>
            <a:r>
              <a:rPr lang="en-US" sz="4800" i="1" spc="-25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Pa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thway to </a:t>
            </a:r>
            <a:r>
              <a:rPr lang="en-US" sz="4800" i="1" spc="-40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Su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ccess</a:t>
            </a:r>
            <a:endParaRPr lang="en-US" sz="4800" i="1" spc="-90" dirty="0">
              <a:solidFill>
                <a:prstClr val="white"/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4572000"/>
            <a:ext cx="4495800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Career Center </a:t>
            </a:r>
          </a:p>
          <a:p>
            <a:pPr algn="ctr">
              <a:lnSpc>
                <a:spcPts val="3200"/>
              </a:lnSpc>
            </a:pP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3962400"/>
            <a:ext cx="44958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Goal 2 – Initiative 1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6100" y="6250723"/>
            <a:ext cx="1905000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115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2157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Missed </a:t>
            </a:r>
            <a:r>
              <a:rPr lang="en-US" dirty="0" smtClean="0">
                <a:solidFill>
                  <a:schemeClr val="bg1"/>
                </a:solidFill>
              </a:rPr>
              <a:t>Opportunities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13014"/>
            <a:ext cx="8229600" cy="411084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Benchmark initiatives are still new – many positive opportunities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Baseline Recommendation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4 more years of funding from Lilly Endowment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Will need to consider future support for continued employer relations staff, certificate program, and internship scholarships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1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30282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Opportunities for Collaborations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01139"/>
            <a:ext cx="8229600" cy="412271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Partnerships with all academic departments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21</a:t>
            </a:r>
            <a:r>
              <a:rPr lang="en-US" baseline="30000" dirty="0" smtClean="0">
                <a:solidFill>
                  <a:schemeClr val="bg1"/>
                </a:solidFill>
              </a:rPr>
              <a:t>st</a:t>
            </a:r>
            <a:r>
              <a:rPr lang="en-US" dirty="0" smtClean="0">
                <a:solidFill>
                  <a:schemeClr val="bg1"/>
                </a:solidFill>
              </a:rPr>
              <a:t> Century Scholars, Frank O’Bannon scholars, LEAP program, UNIV 101 courses, academic advisors, Residential </a:t>
            </a:r>
            <a:r>
              <a:rPr lang="en-US" dirty="0">
                <a:solidFill>
                  <a:schemeClr val="bg1"/>
                </a:solidFill>
              </a:rPr>
              <a:t>L</a:t>
            </a:r>
            <a:r>
              <a:rPr lang="en-US" dirty="0" smtClean="0">
                <a:solidFill>
                  <a:schemeClr val="bg1"/>
                </a:solidFill>
              </a:rPr>
              <a:t>ife, Greek Life, Honors Program, Learning Communities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Integration of soft skill / professional skill learning in Foundational Studies programs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9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Questions?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Career Center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Nancy Rogers - </a:t>
            </a:r>
            <a:r>
              <a:rPr lang="en-US" dirty="0" smtClean="0">
                <a:solidFill>
                  <a:srgbClr val="FFFFFF"/>
                </a:solidFill>
              </a:rPr>
              <a:t>Nancy.rogers@indstate.edu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Darby Scism - Darby.scism@indstate.edu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9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Accomplishments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Since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2013-14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Report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85008" y="1948542"/>
            <a:ext cx="8668987" cy="3965369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2480 students employed through the Student Employment Program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First Destination Survey Knowledge Rate is 62%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61% of our graduates are employed full time or in graduate school at 6 months post graduation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Employer Relations Team – 304 engagements to date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12 employer field /immersion trips (179 students)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8 faculty/staff professional skills certificates (non-credit)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7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64028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Benchmark Table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7" y="1534886"/>
            <a:ext cx="8930533" cy="5020294"/>
          </a:xfrm>
        </p:spPr>
      </p:pic>
    </p:spTree>
    <p:extLst>
      <p:ext uri="{BB962C8B-B14F-4D97-AF65-F5344CB8AC3E}">
        <p14:creationId xmlns:p14="http://schemas.microsoft.com/office/powerpoint/2010/main" val="101605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84811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Professional and Skill Certificates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38795"/>
            <a:ext cx="8229600" cy="418506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110 completions expected / on co-curricular record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Sycamore Career Ready Certificate – 109 registrations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COE customized for all CDCSEP and EESP students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Customized for Online students , Athletes, and COT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Integrated into Health Sciences curriculum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Integrated into LEAP and UNIV 101 curriculum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Part of Scholar Core Persistence Project / ICHE grant (21</a:t>
            </a:r>
            <a:r>
              <a:rPr lang="en-US" baseline="30000" dirty="0" smtClean="0">
                <a:solidFill>
                  <a:schemeClr val="bg1"/>
                </a:solidFill>
              </a:rPr>
              <a:t>st</a:t>
            </a:r>
            <a:r>
              <a:rPr lang="en-US" dirty="0" smtClean="0">
                <a:solidFill>
                  <a:schemeClr val="bg1"/>
                </a:solidFill>
              </a:rPr>
              <a:t> Century / Frank O’Bannon scholars)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Sigma Alpha Pi/</a:t>
            </a:r>
            <a:r>
              <a:rPr lang="en-US" dirty="0" err="1" smtClean="0">
                <a:solidFill>
                  <a:schemeClr val="bg1"/>
                </a:solidFill>
              </a:rPr>
              <a:t>Ntl.Soc.Leadership</a:t>
            </a:r>
            <a:r>
              <a:rPr lang="en-US" dirty="0" smtClean="0">
                <a:solidFill>
                  <a:schemeClr val="bg1"/>
                </a:solidFill>
              </a:rPr>
              <a:t> &amp; Success participation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Category #2 UDIE fulfillmen</a:t>
            </a:r>
            <a:r>
              <a:rPr lang="en-US" dirty="0">
                <a:solidFill>
                  <a:schemeClr val="bg1"/>
                </a:solidFill>
              </a:rPr>
              <a:t>t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70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Budget Summary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No strategic funding for 2014-15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Lilly Endowment Focus Indiana support for 4 more years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26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2320"/>
            <a:ext cx="8229600" cy="50074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Accomplishments Since Plan Inception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08166"/>
            <a:ext cx="8229600" cy="431569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Increased recognition, visible location, inclusion in University initiatives, and quality faculty partnerships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Increased professionalism and accountability in student employment positions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FWS money spent off campus in quality placements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Increased First Destination Survey response rate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Creation of Professional Skill Certificate Initiative</a:t>
            </a:r>
          </a:p>
        </p:txBody>
      </p:sp>
    </p:spTree>
    <p:extLst>
      <p:ext uri="{BB962C8B-B14F-4D97-AF65-F5344CB8AC3E}">
        <p14:creationId xmlns:p14="http://schemas.microsoft.com/office/powerpoint/2010/main" val="298544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47154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Looking Ahead - Recommendations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21921"/>
            <a:ext cx="8229600" cy="4101935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Required/recommended integration of professional skill content and certificate content in curriculum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Required/recommended 1 credit career course</a:t>
            </a:r>
          </a:p>
          <a:p>
            <a:r>
              <a:rPr lang="en-US" sz="2800" dirty="0">
                <a:solidFill>
                  <a:schemeClr val="bg1"/>
                </a:solidFill>
              </a:rPr>
              <a:t>Continue to develop faculty </a:t>
            </a:r>
            <a:r>
              <a:rPr lang="en-US" sz="2800" dirty="0" smtClean="0">
                <a:solidFill>
                  <a:schemeClr val="bg1"/>
                </a:solidFill>
              </a:rPr>
              <a:t>partnerships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Creation of 300 level “College to Career” course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Leverage alumni connections for employer outreach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First Destination Survey to become required part of graduation process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7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82781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Foreseeable Roadblocks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53638"/>
            <a:ext cx="8229600" cy="4170219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Incentivizing students to add career and professional events and experiences to their busy schedules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Obstacles to adding any “credit” courses to existing requirements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Career Center has no captive student audience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 formal process for collecting First Destination Survey data as part of graduation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72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94658"/>
            <a:ext cx="8229600" cy="87085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New </a:t>
            </a:r>
            <a:r>
              <a:rPr lang="en-US" dirty="0" smtClean="0">
                <a:solidFill>
                  <a:schemeClr val="bg1"/>
                </a:solidFill>
              </a:rPr>
              <a:t>Points </a:t>
            </a:r>
            <a:r>
              <a:rPr lang="en-US" dirty="0">
                <a:solidFill>
                  <a:schemeClr val="bg1"/>
                </a:solidFill>
              </a:rPr>
              <a:t>of </a:t>
            </a:r>
            <a:r>
              <a:rPr lang="en-US" dirty="0" smtClean="0">
                <a:solidFill>
                  <a:schemeClr val="bg1"/>
                </a:solidFill>
              </a:rPr>
              <a:t>Emphasis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65514"/>
            <a:ext cx="8229600" cy="415834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“College to Career” 300 level course on the transition to the workplace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Integration of Sycamore Career Ready Certificate into co-curricular activities and bridge programs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Develop formalized career process/integration with CAS students, advisors, and faculty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29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1816</TotalTime>
  <Words>553</Words>
  <Application>Microsoft Office PowerPoint</Application>
  <PresentationFormat>On-screen Show (4:3)</PresentationFormat>
  <Paragraphs>67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Accomplishments Since  2013-14 Report</vt:lpstr>
      <vt:lpstr>Benchmark Table</vt:lpstr>
      <vt:lpstr>Professional and Skill Certificates</vt:lpstr>
      <vt:lpstr>Budget Summary</vt:lpstr>
      <vt:lpstr>Accomplishments Since Plan Inception</vt:lpstr>
      <vt:lpstr>Looking Ahead - Recommendations</vt:lpstr>
      <vt:lpstr>Foreseeable Roadblocks</vt:lpstr>
      <vt:lpstr>New Points of Emphasis</vt:lpstr>
      <vt:lpstr>Missed Opportunities</vt:lpstr>
      <vt:lpstr>Baseline Recommendation </vt:lpstr>
      <vt:lpstr>Opportunities for Collaborations</vt:lpstr>
      <vt:lpstr>Questions?</vt:lpstr>
    </vt:vector>
  </TitlesOfParts>
  <Company>Indiana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Wilson</dc:creator>
  <cp:lastModifiedBy>Windows User</cp:lastModifiedBy>
  <cp:revision>35</cp:revision>
  <cp:lastPrinted>2015-02-22T19:01:07Z</cp:lastPrinted>
  <dcterms:created xsi:type="dcterms:W3CDTF">2014-01-14T15:45:19Z</dcterms:created>
  <dcterms:modified xsi:type="dcterms:W3CDTF">2015-02-25T19:41:34Z</dcterms:modified>
</cp:coreProperties>
</file>