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notesMasterIdLst>
    <p:notesMasterId r:id="rId16"/>
  </p:notesMasterIdLst>
  <p:handoutMasterIdLst>
    <p:handoutMasterId r:id="rId17"/>
  </p:handoutMasterIdLst>
  <p:sldIdLst>
    <p:sldId id="458" r:id="rId2"/>
    <p:sldId id="460" r:id="rId3"/>
    <p:sldId id="409" r:id="rId4"/>
    <p:sldId id="464" r:id="rId5"/>
    <p:sldId id="465" r:id="rId6"/>
    <p:sldId id="466" r:id="rId7"/>
    <p:sldId id="467" r:id="rId8"/>
    <p:sldId id="472" r:id="rId9"/>
    <p:sldId id="462" r:id="rId10"/>
    <p:sldId id="468" r:id="rId11"/>
    <p:sldId id="469" r:id="rId12"/>
    <p:sldId id="470" r:id="rId13"/>
    <p:sldId id="471" r:id="rId14"/>
    <p:sldId id="463" r:id="rId15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39C"/>
    <a:srgbClr val="0000CC"/>
    <a:srgbClr val="0033CC"/>
    <a:srgbClr val="0F5BCB"/>
    <a:srgbClr val="3366FF"/>
    <a:srgbClr val="1065E2"/>
    <a:srgbClr val="DFAA27"/>
    <a:srgbClr val="A2D668"/>
    <a:srgbClr val="223A58"/>
    <a:srgbClr val="271A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6" autoAdjust="0"/>
    <p:restoredTop sz="70102" autoAdjust="0"/>
  </p:normalViewPr>
  <p:slideViewPr>
    <p:cSldViewPr>
      <p:cViewPr varScale="1">
        <p:scale>
          <a:sx n="76" d="100"/>
          <a:sy n="76" d="100"/>
        </p:scale>
        <p:origin x="-10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264"/>
    </p:cViewPr>
  </p:sorterViewPr>
  <p:notesViewPr>
    <p:cSldViewPr>
      <p:cViewPr varScale="1">
        <p:scale>
          <a:sx n="67" d="100"/>
          <a:sy n="67" d="100"/>
        </p:scale>
        <p:origin x="-2202" y="-108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BF42AE4F-E4DC-418F-9109-67191A9FA07D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D147F2EC-B7C8-4DC2-96AB-D70DCB41E86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490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/>
          <a:lstStyle>
            <a:lvl1pPr algn="r">
              <a:defRPr sz="1200"/>
            </a:lvl1pPr>
          </a:lstStyle>
          <a:p>
            <a:fld id="{FCAC45DE-260D-40A4-B6BB-97393EAF39BD}" type="datetimeFigureOut">
              <a:rPr lang="en-US" smtClean="0"/>
              <a:pPr/>
              <a:t>11/12/2012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3" tIns="45717" rIns="91433" bIns="45717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33" tIns="45717" rIns="91433" bIns="4571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33" tIns="45717" rIns="91433" bIns="45717" rtlCol="0" anchor="b"/>
          <a:lstStyle>
            <a:lvl1pPr algn="r">
              <a:defRPr sz="1200"/>
            </a:lvl1pPr>
          </a:lstStyle>
          <a:p>
            <a:fld id="{77F8F1CE-3D5D-40F4-A740-2573B21D4F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349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04900" y="696913"/>
            <a:ext cx="46482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/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9AB6FB5-8419-4155-BD03-6FD3B841F4C3}" type="slidenum">
              <a:rPr lang="en-US">
                <a:solidFill>
                  <a:prstClr val="black"/>
                </a:solidFill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dirty="0">
              <a:solidFill>
                <a:prstClr val="black"/>
              </a:solidFill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E8BC20-E0BC-4269-8E19-E284F867C52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D46E33-75D6-443A-8888-B582B464701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0DA4F1-D0C4-4DE0-B1B6-CBF518E6D8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11/12/2012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25D1F75-B864-48E3-AD03-3FEF8280853B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1" descr="campus1.jpg"/>
          <p:cNvPicPr>
            <a:picLocks noChangeAspect="1"/>
          </p:cNvPicPr>
          <p:nvPr/>
        </p:nvPicPr>
        <p:blipFill>
          <a:blip r:embed="rId3" cstate="print"/>
          <a:srcRect t="9454"/>
          <a:stretch>
            <a:fillRect/>
          </a:stretch>
        </p:blipFill>
        <p:spPr bwMode="auto">
          <a:xfrm>
            <a:off x="4572000" y="1"/>
            <a:ext cx="4572000" cy="2919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 b="1788"/>
          <a:stretch>
            <a:fillRect/>
          </a:stretch>
        </p:blipFill>
        <p:spPr bwMode="auto">
          <a:xfrm>
            <a:off x="0" y="0"/>
            <a:ext cx="44958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1" name="Straight Connector 10"/>
          <p:cNvCxnSpPr/>
          <p:nvPr/>
        </p:nvCxnSpPr>
        <p:spPr>
          <a:xfrm rot="5400000">
            <a:off x="1066800" y="3429000"/>
            <a:ext cx="6858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ISU_logo.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58001" y="6019801"/>
            <a:ext cx="1957203" cy="5904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590800" y="2895601"/>
            <a:ext cx="65532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solidFill>
              <a:schemeClr val="bg1"/>
            </a:solidFill>
          </a:ln>
        </p:spPr>
        <p:txBody>
          <a:bodyPr wrap="square" lIns="0" tIns="91440" rIns="0" bIns="182880" rtlCol="0" anchor="ctr" anchorCtr="1">
            <a:noAutofit/>
          </a:bodyPr>
          <a:lstStyle/>
          <a:p>
            <a:pPr algn="ctr"/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The </a:t>
            </a:r>
            <a:r>
              <a:rPr lang="en-US" sz="6000" i="1" spc="-250" dirty="0" smtClean="0">
                <a:solidFill>
                  <a:prstClr val="white"/>
                </a:solidFill>
                <a:latin typeface="Garamond" pitchFamily="18" charset="0"/>
              </a:rPr>
              <a:t>Pa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thway to </a:t>
            </a:r>
            <a:r>
              <a:rPr lang="en-US" sz="6000" i="1" spc="-400" dirty="0" smtClean="0">
                <a:solidFill>
                  <a:prstClr val="white"/>
                </a:solidFill>
                <a:latin typeface="Garamond" pitchFamily="18" charset="0"/>
              </a:rPr>
              <a:t>Su</a:t>
            </a:r>
            <a:r>
              <a:rPr lang="en-US" sz="6000" i="1" spc="-90" dirty="0" smtClean="0">
                <a:solidFill>
                  <a:prstClr val="white"/>
                </a:solidFill>
                <a:latin typeface="Garamond" pitchFamily="18" charset="0"/>
              </a:rPr>
              <a:t>ccess</a:t>
            </a:r>
            <a:endParaRPr lang="en-US" sz="6000" i="1" spc="-90" dirty="0">
              <a:solidFill>
                <a:prstClr val="white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48200" y="4572000"/>
            <a:ext cx="4495800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Center for Student Research &amp; Creativity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48200" y="3962400"/>
            <a:ext cx="449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Goal 2 – Initiative 1.B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05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Upcoming activities and events….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3429000" cy="337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</a:t>
            </a:r>
            <a:r>
              <a:rPr lang="en-US" sz="3200" b="1" dirty="0" err="1" smtClean="0">
                <a:solidFill>
                  <a:srgbClr val="00539C"/>
                </a:solidFill>
                <a:latin typeface="+mj-lt"/>
              </a:rPr>
              <a:t>Exposium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</a:t>
            </a:r>
            <a:r>
              <a:rPr lang="en-US" sz="3200" b="1" dirty="0">
                <a:solidFill>
                  <a:srgbClr val="00539C"/>
                </a:solidFill>
                <a:latin typeface="+mj-lt"/>
              </a:rPr>
              <a:t>(formerly Symposium) expands to full week in April to celebrate student research and creativity.</a:t>
            </a:r>
          </a:p>
        </p:txBody>
      </p:sp>
      <p:pic>
        <p:nvPicPr>
          <p:cNvPr id="3074" name="Picture 2" descr="C:\Users\tsteiger\Dropbox\Tom's work files\MyFiles\CSRC\Posters, etc\Banner 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8528" y="1798608"/>
            <a:ext cx="4072547" cy="483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321710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05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Upcoming activities and events….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34290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539C"/>
                </a:solidFill>
              </a:rPr>
              <a:t>May 2013 Faculty lead summer abroad trip to Morocco to (try) integrating undergraduate research experience with study abroad.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50" y="1831675"/>
            <a:ext cx="2773482" cy="4171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40551" y="6058564"/>
            <a:ext cx="262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Kasbah in Rabat, Morocco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702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05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Upcoming activities and events….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79702"/>
            <a:ext cx="84582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</a:rPr>
              <a:t>“</a:t>
            </a:r>
            <a:r>
              <a:rPr lang="en-US" sz="3200" b="1" dirty="0">
                <a:solidFill>
                  <a:srgbClr val="00539C"/>
                </a:solidFill>
              </a:rPr>
              <a:t>Sycamores at NCUR2013”  Agreement with College Deans that any students who are accepted for NCUR2013 that CSRC will pay full expenses for student(s) and that Dean awards $250 in professional development monies to Faculty Sponsor.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4726690"/>
            <a:ext cx="6696075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1003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05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Upcoming activities and events….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1679702"/>
            <a:ext cx="4495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</a:rPr>
              <a:t>“</a:t>
            </a:r>
            <a:r>
              <a:rPr lang="en-US" sz="3200" b="1" dirty="0" err="1" smtClean="0">
                <a:solidFill>
                  <a:srgbClr val="00539C"/>
                </a:solidFill>
              </a:rPr>
              <a:t>Scientia</a:t>
            </a:r>
            <a:r>
              <a:rPr lang="en-US" sz="3200" b="1" dirty="0" smtClean="0">
                <a:solidFill>
                  <a:srgbClr val="00539C"/>
                </a:solidFill>
              </a:rPr>
              <a:t> </a:t>
            </a:r>
            <a:r>
              <a:rPr lang="en-US" sz="3200" b="1" dirty="0">
                <a:solidFill>
                  <a:srgbClr val="00539C"/>
                </a:solidFill>
              </a:rPr>
              <a:t>fabricator </a:t>
            </a:r>
            <a:r>
              <a:rPr lang="en-US" sz="3200" b="1" dirty="0" err="1">
                <a:solidFill>
                  <a:srgbClr val="00539C"/>
                </a:solidFill>
              </a:rPr>
              <a:t>confjunctum</a:t>
            </a:r>
            <a:r>
              <a:rPr lang="en-US" sz="3200" b="1" dirty="0">
                <a:solidFill>
                  <a:srgbClr val="00539C"/>
                </a:solidFill>
              </a:rPr>
              <a:t>” (scientists and designers together).  A poster competition involving SURE2012 students working with graphic designers to produce better science posters. 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2936" y="2819400"/>
            <a:ext cx="4038600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59002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57400" y="970715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Questions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1479188"/>
            <a:ext cx="2286000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pic>
        <p:nvPicPr>
          <p:cNvPr id="11266" name="Picture 2" descr="http://isuphoto.smugmug.com/Other/marketing/student-research-faculty/598607908dsc5315share/619023564_72Ydc-M.jpg">
            <a:hlinkClick r:id="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14400"/>
            <a:ext cx="3867064" cy="3090904"/>
          </a:xfrm>
          <a:prstGeom prst="rect">
            <a:avLst/>
          </a:prstGeom>
          <a:noFill/>
        </p:spPr>
      </p:pic>
      <p:pic>
        <p:nvPicPr>
          <p:cNvPr id="11268" name="Picture 4" descr="http://isuphoto.smugmug.com/Other/ISUphotoservices/2007-Art-Promo/PaintingStudio003/259492802_TXgTL-M.jpg">
            <a:hlinkClick r:id="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038600"/>
            <a:ext cx="3866864" cy="25908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5562599" y="1140767"/>
            <a:ext cx="2224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year’s focus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91000" y="1981200"/>
            <a:ext cx="4772397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Continue to institutionalize undergraduate </a:t>
            </a:r>
          </a:p>
          <a:p>
            <a:r>
              <a:rPr lang="en-US" dirty="0"/>
              <a:t> </a:t>
            </a:r>
            <a:r>
              <a:rPr lang="en-US" dirty="0" smtClean="0"/>
              <a:t>      research and creativity at ISU, consistent</a:t>
            </a:r>
          </a:p>
          <a:p>
            <a:r>
              <a:rPr lang="en-US" dirty="0"/>
              <a:t> </a:t>
            </a:r>
            <a:r>
              <a:rPr lang="en-US" dirty="0" smtClean="0"/>
              <a:t>       with the strategic initiative.  Anticipate  </a:t>
            </a:r>
          </a:p>
          <a:p>
            <a:r>
              <a:rPr lang="en-US" dirty="0"/>
              <a:t> </a:t>
            </a:r>
            <a:r>
              <a:rPr lang="en-US" dirty="0" smtClean="0"/>
              <a:t>       beyond the strategic initiative and develop</a:t>
            </a:r>
          </a:p>
          <a:p>
            <a:r>
              <a:rPr lang="en-US" dirty="0" smtClean="0"/>
              <a:t>        a 3-5 years strategic plan.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If original budget request is fully funded, </a:t>
            </a:r>
          </a:p>
          <a:p>
            <a:r>
              <a:rPr lang="en-US" dirty="0"/>
              <a:t> </a:t>
            </a:r>
            <a:r>
              <a:rPr lang="en-US" dirty="0" smtClean="0"/>
              <a:t>     anticipate no budget constraints.  However, </a:t>
            </a:r>
          </a:p>
          <a:p>
            <a:r>
              <a:rPr lang="en-US" dirty="0"/>
              <a:t> </a:t>
            </a:r>
            <a:r>
              <a:rPr lang="en-US" dirty="0" smtClean="0"/>
              <a:t>     one initiative produced better than expected</a:t>
            </a:r>
          </a:p>
          <a:p>
            <a:r>
              <a:rPr lang="en-US" dirty="0"/>
              <a:t> </a:t>
            </a:r>
            <a:r>
              <a:rPr lang="en-US" dirty="0" smtClean="0"/>
              <a:t>     results and I have requested supplemental</a:t>
            </a:r>
          </a:p>
          <a:p>
            <a:r>
              <a:rPr lang="en-US" dirty="0"/>
              <a:t> </a:t>
            </a:r>
            <a:r>
              <a:rPr lang="en-US" dirty="0" smtClean="0"/>
              <a:t>     funding for it.  (SUPUR—Summer Unbounded</a:t>
            </a:r>
          </a:p>
          <a:p>
            <a:r>
              <a:rPr lang="en-US" dirty="0"/>
              <a:t> </a:t>
            </a:r>
            <a:r>
              <a:rPr lang="en-US" dirty="0" smtClean="0"/>
              <a:t>     Possibilities Undergraduate Research)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CSRC Highlights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799"/>
            <a:ext cx="4191000" cy="4196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SARIOT—Sycamore Artists Residing in Our Town</a:t>
            </a: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endParaRPr lang="en-US" sz="3200" b="1" dirty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10 week art experience modeled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after summer undergraduate research experience, like SURE. 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3799" y="907198"/>
            <a:ext cx="4330202" cy="5765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CSRC Highlights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799"/>
            <a:ext cx="6172200" cy="91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Permanent office space, </a:t>
            </a:r>
          </a:p>
          <a:p>
            <a:pPr>
              <a:lnSpc>
                <a:spcPts val="3200"/>
              </a:lnSpc>
            </a:pPr>
            <a:r>
              <a:rPr lang="en-US" sz="3200" b="1" dirty="0">
                <a:solidFill>
                  <a:srgbClr val="00539C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Suite 329 Dreiser Hall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79" y="3158009"/>
            <a:ext cx="6509802" cy="3623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3276600" y="3886200"/>
            <a:ext cx="914400" cy="68580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1241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CSRC Highlights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799"/>
            <a:ext cx="8153400" cy="1733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>
                <a:solidFill>
                  <a:srgbClr val="00539C"/>
                </a:solidFill>
                <a:latin typeface="+mj-lt"/>
              </a:rPr>
              <a:t>	Campus wide panel presentation on undergraduate research and creativity/similar panel presentation to New Faculty Orientation </a:t>
            </a: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</a:pPr>
            <a:endParaRPr lang="en-US" sz="3200" b="1" dirty="0">
              <a:solidFill>
                <a:srgbClr val="00539C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100823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CSRC Highlights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799"/>
            <a:ext cx="8153400" cy="42017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SURF </a:t>
            </a:r>
            <a:r>
              <a:rPr lang="en-US" sz="3200" b="1" dirty="0">
                <a:solidFill>
                  <a:srgbClr val="00539C"/>
                </a:solidFill>
                <a:latin typeface="+mj-lt"/>
              </a:rPr>
              <a:t>initiative looks like it will be piloted for incoming students Fall 2012. SURF (Sycamore Undergraduate Research Fellows) awards as part of a student’s financial package an undergraduate research fellowship with one of three Unbounded Possibilities initiatives.  A day in February is being planned to invite possible </a:t>
            </a:r>
            <a:r>
              <a:rPr lang="en-US" sz="3200" b="1" dirty="0" err="1">
                <a:solidFill>
                  <a:srgbClr val="00539C"/>
                </a:solidFill>
                <a:latin typeface="+mj-lt"/>
              </a:rPr>
              <a:t>SURFers</a:t>
            </a:r>
            <a:r>
              <a:rPr lang="en-US" sz="3200" b="1" dirty="0">
                <a:solidFill>
                  <a:srgbClr val="00539C"/>
                </a:solidFill>
                <a:latin typeface="+mj-lt"/>
              </a:rPr>
              <a:t> to campus s part of an interview process for these awards.  This has recruitment as well as retention impacts.</a:t>
            </a:r>
          </a:p>
        </p:txBody>
      </p:sp>
    </p:spTree>
    <p:extLst>
      <p:ext uri="{BB962C8B-B14F-4D97-AF65-F5344CB8AC3E}">
        <p14:creationId xmlns:p14="http://schemas.microsoft.com/office/powerpoint/2010/main" val="28723067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CSRC Highlights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799"/>
            <a:ext cx="8153400" cy="918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>
                <a:solidFill>
                  <a:srgbClr val="00539C"/>
                </a:solidFill>
                <a:latin typeface="+mj-lt"/>
              </a:rPr>
              <a:t>	20 requests received and funded involving 36 students.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256" y="2863100"/>
            <a:ext cx="5704688" cy="37936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35175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50292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CSRC Highlights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799"/>
            <a:ext cx="8153400" cy="5084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>
                <a:solidFill>
                  <a:srgbClr val="00539C"/>
                </a:solidFill>
                <a:latin typeface="+mj-lt"/>
              </a:rPr>
              <a:t>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Published research with undergraduates</a:t>
            </a:r>
            <a:endParaRPr lang="en-US" sz="3200" b="1" dirty="0">
              <a:solidFill>
                <a:srgbClr val="00539C"/>
              </a:solidFill>
              <a:latin typeface="+mj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743200"/>
            <a:ext cx="3762376" cy="1590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824" y="4443117"/>
            <a:ext cx="3766551" cy="1595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9" y="2717791"/>
            <a:ext cx="3681485" cy="1616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899" y="4443117"/>
            <a:ext cx="3707784" cy="1482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66493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/>
          <p:cNvCxnSpPr/>
          <p:nvPr/>
        </p:nvCxnSpPr>
        <p:spPr>
          <a:xfrm rot="10800000">
            <a:off x="0" y="6781799"/>
            <a:ext cx="9144000" cy="0"/>
          </a:xfrm>
          <a:prstGeom prst="line">
            <a:avLst/>
          </a:prstGeom>
          <a:ln w="177800">
            <a:solidFill>
              <a:srgbClr val="A2D66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0" y="1"/>
            <a:ext cx="9144000" cy="907197"/>
          </a:xfrm>
          <a:prstGeom prst="rect">
            <a:avLst/>
          </a:prstGeom>
          <a:solidFill>
            <a:srgbClr val="0F5BCB">
              <a:alpha val="96000"/>
            </a:srgbClr>
          </a:solidFill>
          <a:ln w="38100">
            <a:noFill/>
          </a:ln>
        </p:spPr>
        <p:txBody>
          <a:bodyPr wrap="square" lIns="0" tIns="91440" rIns="0" bIns="182880" rtlCol="0" anchor="ctr" anchorCtr="1">
            <a:noAutofit/>
          </a:bodyPr>
          <a:lstStyle/>
          <a:p>
            <a:endParaRPr lang="en-US" sz="4800" i="1" spc="-90" dirty="0">
              <a:solidFill>
                <a:schemeClr val="bg1"/>
              </a:solidFill>
              <a:latin typeface="Garamon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76201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chemeClr val="bg1"/>
                </a:solidFill>
                <a:latin typeface="Berlin Sans FB Demi" pitchFamily="34" charset="0"/>
              </a:rPr>
              <a:t>The Pathway to Success</a:t>
            </a:r>
            <a:endParaRPr lang="en-US" sz="3600" dirty="0">
              <a:solidFill>
                <a:schemeClr val="bg1"/>
              </a:solidFill>
              <a:latin typeface="Berlin Sans FB Demi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1143000"/>
            <a:ext cx="8305800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Upcoming activities and events….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" y="18288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00"/>
              </a:lnSpc>
              <a:buFont typeface="Arial" pitchFamily="34" charset="0"/>
              <a:buChar char="•"/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</a:t>
            </a:r>
            <a:r>
              <a:rPr lang="en-US" sz="3200" b="1" dirty="0">
                <a:solidFill>
                  <a:srgbClr val="00539C"/>
                </a:solidFill>
                <a:latin typeface="+mj-lt"/>
              </a:rPr>
              <a:t>Summer 2013 programs:  Creative </a:t>
            </a: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Writing</a:t>
            </a:r>
          </a:p>
          <a:p>
            <a:pPr>
              <a:lnSpc>
                <a:spcPts val="3200"/>
              </a:lnSpc>
            </a:pPr>
            <a:r>
              <a:rPr lang="en-US" sz="3200" b="1" dirty="0" smtClean="0">
                <a:solidFill>
                  <a:srgbClr val="00539C"/>
                </a:solidFill>
                <a:latin typeface="+mj-lt"/>
              </a:rPr>
              <a:t>      Workshop </a:t>
            </a:r>
            <a:r>
              <a:rPr lang="en-US" sz="3200" b="1" dirty="0">
                <a:solidFill>
                  <a:srgbClr val="00539C"/>
                </a:solidFill>
                <a:latin typeface="+mj-lt"/>
              </a:rPr>
              <a:t>with Prof. Aaron Morales.  </a:t>
            </a:r>
            <a:endParaRPr lang="en-US" sz="3200" b="1" dirty="0" smtClean="0">
              <a:solidFill>
                <a:srgbClr val="00539C"/>
              </a:solidFill>
              <a:latin typeface="+mj-lt"/>
            </a:endParaRPr>
          </a:p>
          <a:p>
            <a:pPr>
              <a:lnSpc>
                <a:spcPts val="3200"/>
              </a:lnSpc>
              <a:buFont typeface="Arial" pitchFamily="34" charset="0"/>
              <a:buChar char="•"/>
            </a:pPr>
            <a:endParaRPr lang="en-US" sz="3200" b="1" dirty="0">
              <a:solidFill>
                <a:srgbClr val="00539C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823" y="3429000"/>
            <a:ext cx="592490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3200" b="1" dirty="0">
                <a:solidFill>
                  <a:srgbClr val="00539C"/>
                </a:solidFill>
              </a:rPr>
              <a:t> SUPUR (Summer Unbounded Possibilities Undergraduate  Research).  Estimated 30 students involved across both programs.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3483" y="3429000"/>
            <a:ext cx="2490287" cy="2638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" grpId="0"/>
    </p:bldLst>
  </p:timing>
</p:sld>
</file>

<file path=ppt/theme/theme1.xml><?xml version="1.0" encoding="utf-8"?>
<a:theme xmlns:a="http://schemas.openxmlformats.org/drawingml/2006/main" name="1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7243</TotalTime>
  <Words>453</Words>
  <Application>Microsoft Office PowerPoint</Application>
  <PresentationFormat>On-screen Show (4:3)</PresentationFormat>
  <Paragraphs>74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14_Office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Indiana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Goal 2 Stakeholders Conference Presentation</dc:title>
  <dc:creator>user</dc:creator>
  <cp:keywords>Conference 2011, experiential learning</cp:keywords>
  <cp:lastModifiedBy>Windows User</cp:lastModifiedBy>
  <cp:revision>452</cp:revision>
  <dcterms:created xsi:type="dcterms:W3CDTF">2008-09-03T09:34:29Z</dcterms:created>
  <dcterms:modified xsi:type="dcterms:W3CDTF">2012-11-12T16:17:02Z</dcterms:modified>
</cp:coreProperties>
</file>