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990"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A5FF3-B8DD-474C-B89E-67A069EB72D3}" type="datetimeFigureOut">
              <a:rPr lang="en-US" smtClean="0"/>
              <a:t>2/19/2015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AC6B5-D01C-450A-9917-8A0929B7D610}" type="slidenum">
              <a:rPr lang="en-US" smtClean="0"/>
              <a:t>‹#›</a:t>
            </a:fld>
            <a:endParaRPr lang="en-US"/>
          </a:p>
        </p:txBody>
      </p:sp>
    </p:spTree>
    <p:extLst>
      <p:ext uri="{BB962C8B-B14F-4D97-AF65-F5344CB8AC3E}">
        <p14:creationId xmlns:p14="http://schemas.microsoft.com/office/powerpoint/2010/main" val="24165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Good</a:t>
            </a:r>
            <a:r>
              <a:rPr lang="en-US" baseline="0" dirty="0" smtClean="0"/>
              <a:t> morning – thanks</a:t>
            </a:r>
          </a:p>
          <a:p>
            <a:pPr>
              <a:spcBef>
                <a:spcPct val="0"/>
              </a:spcBef>
            </a:pPr>
            <a:endParaRPr lang="en-US" baseline="0" dirty="0" smtClean="0"/>
          </a:p>
          <a:p>
            <a:pPr>
              <a:spcBef>
                <a:spcPct val="0"/>
              </a:spcBef>
            </a:pPr>
            <a:r>
              <a:rPr lang="en-US" baseline="0" dirty="0" smtClean="0"/>
              <a:t>Getting close to lunch</a:t>
            </a:r>
          </a:p>
          <a:p>
            <a:pPr>
              <a:spcBef>
                <a:spcPct val="0"/>
              </a:spcBef>
            </a:pPr>
            <a:endParaRPr lang="en-US" baseline="0" dirty="0" smtClean="0"/>
          </a:p>
          <a:p>
            <a:pPr>
              <a:spcBef>
                <a:spcPct val="0"/>
              </a:spcBef>
            </a:pPr>
            <a:r>
              <a:rPr lang="en-US" baseline="0" dirty="0" smtClean="0"/>
              <a:t>New</a:t>
            </a:r>
          </a:p>
          <a:p>
            <a:pPr>
              <a:spcBef>
                <a:spcPct val="0"/>
              </a:spcBef>
            </a:pPr>
            <a:endParaRPr lang="en-US" baseline="0" dirty="0" smtClean="0"/>
          </a:p>
          <a:p>
            <a:pPr>
              <a:spcBef>
                <a:spcPct val="0"/>
              </a:spcBef>
            </a:pPr>
            <a:r>
              <a:rPr lang="en-US" baseline="0" dirty="0" smtClean="0"/>
              <a:t>Gathering and Using</a:t>
            </a: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AB6FB5-8419-4155-BD03-6FD3B841F4C3}" type="slidenum">
              <a:rPr lang="en-US">
                <a:solidFill>
                  <a:prstClr val="black"/>
                </a:solidFill>
                <a:cs typeface="Arial" charset="0"/>
              </a:rPr>
              <a:pPr fontAlgn="base">
                <a:spcBef>
                  <a:spcPct val="0"/>
                </a:spcBef>
                <a:spcAft>
                  <a:spcPct val="0"/>
                </a:spcAft>
              </a:pPr>
              <a:t>1</a:t>
            </a:fld>
            <a:endParaRPr lang="en-US" dirty="0">
              <a:solidFill>
                <a:prstClr val="black"/>
              </a:solidFill>
              <a:cs typeface="Arial" charset="0"/>
            </a:endParaRPr>
          </a:p>
        </p:txBody>
      </p:sp>
    </p:spTree>
    <p:extLst>
      <p:ext uri="{BB962C8B-B14F-4D97-AF65-F5344CB8AC3E}">
        <p14:creationId xmlns:p14="http://schemas.microsoft.com/office/powerpoint/2010/main" val="115994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03659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93853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52681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35713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4E8C2-898B-724E-95CC-EE818EFEC72D}"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52952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4E8C2-898B-724E-95CC-EE818EFEC72D}"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48488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4E8C2-898B-724E-95CC-EE818EFEC72D}"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90158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4E8C2-898B-724E-95CC-EE818EFEC72D}"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45338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4E8C2-898B-724E-95CC-EE818EFEC72D}"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108846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4E8C2-898B-724E-95CC-EE818EFEC72D}"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02279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4E8C2-898B-724E-95CC-EE818EFEC72D}"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13386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4E8C2-898B-724E-95CC-EE818EFEC72D}" type="datetimeFigureOut">
              <a:rPr lang="en-US" smtClean="0"/>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1753-2F40-6C4A-AEB2-6E55034980A5}" type="slidenum">
              <a:rPr lang="en-US" smtClean="0"/>
              <a:t>‹#›</a:t>
            </a:fld>
            <a:endParaRPr lang="en-US"/>
          </a:p>
        </p:txBody>
      </p:sp>
    </p:spTree>
    <p:extLst>
      <p:ext uri="{BB962C8B-B14F-4D97-AF65-F5344CB8AC3E}">
        <p14:creationId xmlns:p14="http://schemas.microsoft.com/office/powerpoint/2010/main" val="265939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campus1.jpg"/>
          <p:cNvPicPr>
            <a:picLocks noChangeAspect="1"/>
          </p:cNvPicPr>
          <p:nvPr/>
        </p:nvPicPr>
        <p:blipFill>
          <a:blip r:embed="rId3" cstate="print"/>
          <a:srcRect t="9454"/>
          <a:stretch>
            <a:fillRect/>
          </a:stretch>
        </p:blipFill>
        <p:spPr bwMode="auto">
          <a:xfrm>
            <a:off x="4572000" y="1"/>
            <a:ext cx="4572000" cy="2919341"/>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b="1788"/>
          <a:stretch>
            <a:fillRect/>
          </a:stretch>
        </p:blipFill>
        <p:spPr bwMode="auto">
          <a:xfrm>
            <a:off x="0" y="0"/>
            <a:ext cx="4495800" cy="6858000"/>
          </a:xfrm>
          <a:prstGeom prst="rect">
            <a:avLst/>
          </a:prstGeom>
          <a:noFill/>
          <a:ln w="9525">
            <a:noFill/>
            <a:miter lim="800000"/>
            <a:headEnd/>
            <a:tailEnd/>
          </a:ln>
          <a:effectLst/>
        </p:spPr>
      </p:pic>
      <p:cxnSp>
        <p:nvCxnSpPr>
          <p:cNvPr id="11" name="Straight Connector 10"/>
          <p:cNvCxnSpPr/>
          <p:nvPr/>
        </p:nvCxnSpPr>
        <p:spPr>
          <a:xfrm rot="5400000">
            <a:off x="1066800" y="3429000"/>
            <a:ext cx="6858000" cy="0"/>
          </a:xfrm>
          <a:prstGeom prst="line">
            <a:avLst/>
          </a:prstGeom>
          <a:ln w="1778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90800" y="2895601"/>
            <a:ext cx="6553200" cy="907197"/>
          </a:xfrm>
          <a:prstGeom prst="rect">
            <a:avLst/>
          </a:prstGeom>
          <a:solidFill>
            <a:srgbClr val="0F5BCB">
              <a:alpha val="96000"/>
            </a:srgbClr>
          </a:solidFill>
          <a:ln w="38100">
            <a:solidFill>
              <a:schemeClr val="tx2"/>
            </a:solidFill>
          </a:ln>
        </p:spPr>
        <p:txBody>
          <a:bodyPr wrap="square" lIns="0" tIns="91440" rIns="0" bIns="182880" rtlCol="0" anchor="ctr" anchorCtr="1">
            <a:noAutofit/>
          </a:bodyPr>
          <a:lstStyle/>
          <a:p>
            <a:pPr algn="ctr"/>
            <a:r>
              <a:rPr lang="en-US" sz="4800" i="1" spc="-90" dirty="0" smtClean="0">
                <a:solidFill>
                  <a:prstClr val="white"/>
                </a:solidFill>
                <a:latin typeface="FrankRuehl" panose="020E0503060101010101" pitchFamily="34" charset="-79"/>
                <a:cs typeface="FrankRuehl" panose="020E0503060101010101" pitchFamily="34" charset="-79"/>
              </a:rPr>
              <a:t>The </a:t>
            </a:r>
            <a:r>
              <a:rPr lang="en-US" sz="4800" i="1" spc="-250" dirty="0" smtClean="0">
                <a:solidFill>
                  <a:prstClr val="white"/>
                </a:solidFill>
                <a:latin typeface="FrankRuehl" panose="020E0503060101010101" pitchFamily="34" charset="-79"/>
                <a:cs typeface="FrankRuehl" panose="020E0503060101010101" pitchFamily="34" charset="-79"/>
              </a:rPr>
              <a:t>Pa</a:t>
            </a:r>
            <a:r>
              <a:rPr lang="en-US" sz="4800" i="1" spc="-90" dirty="0" smtClean="0">
                <a:solidFill>
                  <a:prstClr val="white"/>
                </a:solidFill>
                <a:latin typeface="FrankRuehl" panose="020E0503060101010101" pitchFamily="34" charset="-79"/>
                <a:cs typeface="FrankRuehl" panose="020E0503060101010101" pitchFamily="34" charset="-79"/>
              </a:rPr>
              <a:t>thway to </a:t>
            </a:r>
            <a:r>
              <a:rPr lang="en-US" sz="4800" i="1" spc="-400" dirty="0" smtClean="0">
                <a:solidFill>
                  <a:prstClr val="white"/>
                </a:solidFill>
                <a:latin typeface="FrankRuehl" panose="020E0503060101010101" pitchFamily="34" charset="-79"/>
                <a:cs typeface="FrankRuehl" panose="020E0503060101010101" pitchFamily="34" charset="-79"/>
              </a:rPr>
              <a:t>Su</a:t>
            </a:r>
            <a:r>
              <a:rPr lang="en-US" sz="4800" i="1" spc="-90" dirty="0" smtClean="0">
                <a:solidFill>
                  <a:prstClr val="white"/>
                </a:solidFill>
                <a:latin typeface="FrankRuehl" panose="020E0503060101010101" pitchFamily="34" charset="-79"/>
                <a:cs typeface="FrankRuehl" panose="020E0503060101010101" pitchFamily="34" charset="-79"/>
              </a:rPr>
              <a:t>ccess</a:t>
            </a:r>
            <a:endParaRPr lang="en-US" sz="4800" i="1" spc="-90" dirty="0">
              <a:solidFill>
                <a:prstClr val="white"/>
              </a:solidFill>
              <a:latin typeface="FrankRuehl" panose="020E0503060101010101" pitchFamily="34" charset="-79"/>
              <a:cs typeface="FrankRuehl" panose="020E0503060101010101" pitchFamily="34" charset="-79"/>
            </a:endParaRPr>
          </a:p>
        </p:txBody>
      </p:sp>
      <p:sp>
        <p:nvSpPr>
          <p:cNvPr id="10" name="TextBox 9"/>
          <p:cNvSpPr txBox="1"/>
          <p:nvPr/>
        </p:nvSpPr>
        <p:spPr>
          <a:xfrm>
            <a:off x="4648200" y="4572000"/>
            <a:ext cx="4495800" cy="1323439"/>
          </a:xfrm>
          <a:prstGeom prst="rect">
            <a:avLst/>
          </a:prstGeom>
          <a:noFill/>
        </p:spPr>
        <p:txBody>
          <a:bodyPr wrap="square" rtlCol="0">
            <a:spAutoFit/>
          </a:bodyPr>
          <a:lstStyle/>
          <a:p>
            <a:pPr algn="ctr">
              <a:lnSpc>
                <a:spcPts val="3200"/>
              </a:lnSpc>
            </a:pPr>
            <a:r>
              <a:rPr lang="en-US" sz="2400" b="1" dirty="0" smtClean="0">
                <a:solidFill>
                  <a:srgbClr val="00539C"/>
                </a:solidFill>
                <a:latin typeface="+mj-lt"/>
              </a:rPr>
              <a:t>Center for </a:t>
            </a:r>
          </a:p>
          <a:p>
            <a:pPr algn="ctr">
              <a:lnSpc>
                <a:spcPts val="3200"/>
              </a:lnSpc>
            </a:pPr>
            <a:r>
              <a:rPr lang="en-US" sz="2400" b="1" dirty="0" smtClean="0">
                <a:solidFill>
                  <a:srgbClr val="00539C"/>
                </a:solidFill>
                <a:latin typeface="+mj-lt"/>
              </a:rPr>
              <a:t>Student Research and Creativity</a:t>
            </a:r>
          </a:p>
          <a:p>
            <a:pPr algn="ctr">
              <a:lnSpc>
                <a:spcPts val="3200"/>
              </a:lnSpc>
            </a:pPr>
            <a:endParaRPr lang="en-US" sz="2400" dirty="0"/>
          </a:p>
        </p:txBody>
      </p:sp>
      <p:sp>
        <p:nvSpPr>
          <p:cNvPr id="12" name="TextBox 11"/>
          <p:cNvSpPr txBox="1"/>
          <p:nvPr/>
        </p:nvSpPr>
        <p:spPr>
          <a:xfrm>
            <a:off x="4648200" y="3962400"/>
            <a:ext cx="4495800" cy="508473"/>
          </a:xfrm>
          <a:prstGeom prst="rect">
            <a:avLst/>
          </a:prstGeom>
          <a:noFill/>
        </p:spPr>
        <p:txBody>
          <a:bodyPr wrap="square" rtlCol="0">
            <a:spAutoFit/>
          </a:bodyPr>
          <a:lstStyle/>
          <a:p>
            <a:pPr algn="ctr">
              <a:lnSpc>
                <a:spcPts val="3200"/>
              </a:lnSpc>
            </a:pPr>
            <a:r>
              <a:rPr lang="en-US" sz="3200" b="1" dirty="0" smtClean="0">
                <a:solidFill>
                  <a:srgbClr val="00539C"/>
                </a:solidFill>
                <a:latin typeface="+mj-lt"/>
              </a:rPr>
              <a:t>Goal 2 – Initiative 1.B</a:t>
            </a:r>
            <a:endParaRPr lang="en-US" sz="2400" dirty="0"/>
          </a:p>
        </p:txBody>
      </p:sp>
      <p:pic>
        <p:nvPicPr>
          <p:cNvPr id="2" name="Picture 1"/>
          <p:cNvPicPr>
            <a:picLocks noChangeAspect="1"/>
          </p:cNvPicPr>
          <p:nvPr/>
        </p:nvPicPr>
        <p:blipFill>
          <a:blip r:embed="rId5"/>
          <a:stretch>
            <a:fillRect/>
          </a:stretch>
        </p:blipFill>
        <p:spPr>
          <a:xfrm>
            <a:off x="6896100" y="6250723"/>
            <a:ext cx="1905000" cy="447675"/>
          </a:xfrm>
          <a:prstGeom prst="rect">
            <a:avLst/>
          </a:prstGeom>
        </p:spPr>
      </p:pic>
    </p:spTree>
    <p:extLst>
      <p:ext uri="{BB962C8B-B14F-4D97-AF65-F5344CB8AC3E}">
        <p14:creationId xmlns:p14="http://schemas.microsoft.com/office/powerpoint/2010/main" val="7981156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Missed opportunities</a:t>
            </a:r>
          </a:p>
        </p:txBody>
      </p:sp>
      <p:sp>
        <p:nvSpPr>
          <p:cNvPr id="6" name="Content Placeholder 5"/>
          <p:cNvSpPr>
            <a:spLocks noGrp="1"/>
          </p:cNvSpPr>
          <p:nvPr>
            <p:ph idx="1"/>
          </p:nvPr>
        </p:nvSpPr>
        <p:spPr>
          <a:xfrm>
            <a:off x="457200" y="1948543"/>
            <a:ext cx="8229600" cy="3875314"/>
          </a:xfrm>
        </p:spPr>
        <p:txBody>
          <a:bodyPr>
            <a:normAutofit fontScale="92500" lnSpcReduction="20000"/>
          </a:bodyPr>
          <a:lstStyle/>
          <a:p>
            <a:r>
              <a:rPr lang="en-US" dirty="0" smtClean="0">
                <a:solidFill>
                  <a:schemeClr val="bg1"/>
                </a:solidFill>
              </a:rPr>
              <a:t>Funding outside of strategic planning or base budget dollars.  Undergraduate research would seem to be an easy “sell” to donors, but there is no relationship with the Foundation despite repeated attempts</a:t>
            </a:r>
          </a:p>
          <a:p>
            <a:r>
              <a:rPr lang="en-US" dirty="0" smtClean="0">
                <a:solidFill>
                  <a:schemeClr val="bg1"/>
                </a:solidFill>
              </a:rPr>
              <a:t>Telling the story of undergraduate research and creativity at ISU.  Many stories, many visuals, but little production.  I will hire it done in the next year, pending funding, through Sycamore Student Media</a:t>
            </a:r>
            <a:endParaRPr lang="en-US" dirty="0">
              <a:solidFill>
                <a:schemeClr val="bg1"/>
              </a:solidFill>
            </a:endParaRPr>
          </a:p>
        </p:txBody>
      </p:sp>
    </p:spTree>
    <p:extLst>
      <p:ext uri="{BB962C8B-B14F-4D97-AF65-F5344CB8AC3E}">
        <p14:creationId xmlns:p14="http://schemas.microsoft.com/office/powerpoint/2010/main" val="66772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fontScale="90000"/>
          </a:bodyPr>
          <a:lstStyle/>
          <a:p>
            <a:r>
              <a:rPr lang="en-US" dirty="0" smtClean="0">
                <a:solidFill>
                  <a:schemeClr val="bg1"/>
                </a:solidFill>
              </a:rPr>
              <a:t>Baseline Recommendation</a:t>
            </a:r>
            <a:br>
              <a:rPr lang="en-US" dirty="0" smtClean="0">
                <a:solidFill>
                  <a:schemeClr val="bg1"/>
                </a:solidFill>
              </a:rPr>
            </a:br>
            <a:endParaRPr lang="en-US" dirty="0">
              <a:solidFill>
                <a:schemeClr val="bg1"/>
              </a:solidFill>
            </a:endParaRPr>
          </a:p>
        </p:txBody>
      </p:sp>
      <p:sp>
        <p:nvSpPr>
          <p:cNvPr id="6" name="Content Placeholder 5"/>
          <p:cNvSpPr>
            <a:spLocks noGrp="1"/>
          </p:cNvSpPr>
          <p:nvPr>
            <p:ph idx="1"/>
          </p:nvPr>
        </p:nvSpPr>
        <p:spPr>
          <a:xfrm>
            <a:off x="457200" y="1948543"/>
            <a:ext cx="8229600" cy="3875314"/>
          </a:xfrm>
        </p:spPr>
        <p:txBody>
          <a:bodyPr>
            <a:normAutofit fontScale="92500" lnSpcReduction="20000"/>
          </a:bodyPr>
          <a:lstStyle/>
          <a:p>
            <a:r>
              <a:rPr lang="en-US" dirty="0" smtClean="0">
                <a:solidFill>
                  <a:schemeClr val="bg1"/>
                </a:solidFill>
              </a:rPr>
              <a:t>The CSRC was formed as a stand alone initiative with the goal of enhancing experiential learning through undergraduate research and creativity.  It is doing that and can easily claim that this kind of experiential learning is spreading across and deep into the ISU student experience.  Provost Maynard’s charge to me in August 2011 to change the culture shows several tipping points where undergraduate research and creativity is becoming “normal.”  </a:t>
            </a:r>
            <a:endParaRPr lang="en-US" dirty="0"/>
          </a:p>
        </p:txBody>
      </p:sp>
    </p:spTree>
    <p:extLst>
      <p:ext uri="{BB962C8B-B14F-4D97-AF65-F5344CB8AC3E}">
        <p14:creationId xmlns:p14="http://schemas.microsoft.com/office/powerpoint/2010/main" val="144691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Opportunities for Collaborations</a:t>
            </a:r>
          </a:p>
        </p:txBody>
      </p:sp>
      <p:sp>
        <p:nvSpPr>
          <p:cNvPr id="6" name="Content Placeholder 5"/>
          <p:cNvSpPr>
            <a:spLocks noGrp="1"/>
          </p:cNvSpPr>
          <p:nvPr>
            <p:ph idx="1"/>
          </p:nvPr>
        </p:nvSpPr>
        <p:spPr>
          <a:xfrm>
            <a:off x="457200" y="1948543"/>
            <a:ext cx="8229600" cy="3875314"/>
          </a:xfrm>
        </p:spPr>
        <p:txBody>
          <a:bodyPr>
            <a:normAutofit lnSpcReduction="10000"/>
          </a:bodyPr>
          <a:lstStyle/>
          <a:p>
            <a:r>
              <a:rPr lang="en-US" dirty="0" smtClean="0">
                <a:solidFill>
                  <a:schemeClr val="bg1"/>
                </a:solidFill>
              </a:rPr>
              <a:t>Without the collaboration of individual faculty members undergraduate research and creativity would not exist.  </a:t>
            </a:r>
          </a:p>
          <a:p>
            <a:r>
              <a:rPr lang="en-US" dirty="0" smtClean="0">
                <a:solidFill>
                  <a:schemeClr val="bg1"/>
                </a:solidFill>
              </a:rPr>
              <a:t>More collaboration with</a:t>
            </a:r>
          </a:p>
          <a:p>
            <a:pPr marL="0" indent="0">
              <a:buNone/>
            </a:pPr>
            <a:r>
              <a:rPr lang="en-US" dirty="0" smtClean="0">
                <a:solidFill>
                  <a:schemeClr val="bg1"/>
                </a:solidFill>
              </a:rPr>
              <a:t>	-Honors Program</a:t>
            </a:r>
          </a:p>
          <a:p>
            <a:pPr marL="0" indent="0">
              <a:buNone/>
            </a:pPr>
            <a:r>
              <a:rPr lang="en-US" dirty="0">
                <a:solidFill>
                  <a:schemeClr val="bg1"/>
                </a:solidFill>
              </a:rPr>
              <a:t>	</a:t>
            </a:r>
            <a:r>
              <a:rPr lang="en-US" dirty="0" smtClean="0">
                <a:solidFill>
                  <a:schemeClr val="bg1"/>
                </a:solidFill>
              </a:rPr>
              <a:t>-Foundation</a:t>
            </a:r>
          </a:p>
          <a:p>
            <a:pPr marL="0" indent="0">
              <a:buNone/>
            </a:pPr>
            <a:r>
              <a:rPr lang="en-US" dirty="0">
                <a:solidFill>
                  <a:schemeClr val="bg1"/>
                </a:solidFill>
              </a:rPr>
              <a:t>	</a:t>
            </a:r>
            <a:r>
              <a:rPr lang="en-US" dirty="0" smtClean="0">
                <a:solidFill>
                  <a:schemeClr val="bg1"/>
                </a:solidFill>
              </a:rPr>
              <a:t>-Study Abroad</a:t>
            </a:r>
            <a:endParaRPr lang="en-US" dirty="0">
              <a:solidFill>
                <a:schemeClr val="bg1"/>
              </a:solidFill>
            </a:endParaRPr>
          </a:p>
        </p:txBody>
      </p:sp>
    </p:spTree>
    <p:extLst>
      <p:ext uri="{BB962C8B-B14F-4D97-AF65-F5344CB8AC3E}">
        <p14:creationId xmlns:p14="http://schemas.microsoft.com/office/powerpoint/2010/main" val="1715095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smtClean="0">
                <a:solidFill>
                  <a:schemeClr val="bg1"/>
                </a:solidFill>
              </a:rPr>
              <a:t>Questions?</a:t>
            </a:r>
            <a:endParaRPr lang="en-US" dirty="0">
              <a:solidFill>
                <a:schemeClr val="bg1"/>
              </a:solidFill>
            </a:endParaRPr>
          </a:p>
        </p:txBody>
      </p:sp>
      <p:sp>
        <p:nvSpPr>
          <p:cNvPr id="6" name="Content Placeholder 5"/>
          <p:cNvSpPr>
            <a:spLocks noGrp="1"/>
          </p:cNvSpPr>
          <p:nvPr>
            <p:ph idx="1"/>
          </p:nvPr>
        </p:nvSpPr>
        <p:spPr>
          <a:xfrm>
            <a:off x="457200" y="1948543"/>
            <a:ext cx="8229600" cy="3875314"/>
          </a:xfrm>
        </p:spPr>
        <p:txBody>
          <a:bodyPr/>
          <a:lstStyle/>
          <a:p>
            <a:pPr marL="0" indent="0" algn="ctr">
              <a:buNone/>
            </a:pPr>
            <a:endParaRPr lang="en-US" dirty="0" smtClean="0">
              <a:solidFill>
                <a:schemeClr val="bg1"/>
              </a:solidFill>
            </a:endParaRPr>
          </a:p>
          <a:p>
            <a:pPr marL="0" indent="0" algn="ctr">
              <a:buNone/>
            </a:pPr>
            <a:r>
              <a:rPr lang="en-US" dirty="0" smtClean="0">
                <a:solidFill>
                  <a:schemeClr val="bg1"/>
                </a:solidFill>
              </a:rPr>
              <a:t>Center for Student Research and Creativity</a:t>
            </a:r>
          </a:p>
          <a:p>
            <a:pPr marL="0" indent="0" algn="ctr">
              <a:buNone/>
            </a:pPr>
            <a:r>
              <a:rPr lang="en-US" dirty="0" smtClean="0">
                <a:solidFill>
                  <a:schemeClr val="bg1"/>
                </a:solidFill>
              </a:rPr>
              <a:t>Tom Steiger</a:t>
            </a:r>
          </a:p>
          <a:p>
            <a:pPr marL="0" indent="0" algn="ctr">
              <a:buNone/>
            </a:pPr>
            <a:r>
              <a:rPr lang="en-US" dirty="0" smtClean="0">
                <a:solidFill>
                  <a:schemeClr val="bg1"/>
                </a:solidFill>
              </a:rPr>
              <a:t>thomas.steiger@indstate.edu</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655" y="4297585"/>
            <a:ext cx="1289113" cy="152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902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fontScale="90000"/>
          </a:bodyPr>
          <a:lstStyle/>
          <a:p>
            <a:r>
              <a:rPr lang="en-US" dirty="0" smtClean="0">
                <a:solidFill>
                  <a:schemeClr val="bg1">
                    <a:lumMod val="95000"/>
                  </a:schemeClr>
                </a:solidFill>
              </a:rPr>
              <a:t>Accomplishments </a:t>
            </a:r>
            <a:r>
              <a:rPr lang="en-US" dirty="0">
                <a:solidFill>
                  <a:schemeClr val="bg1">
                    <a:lumMod val="95000"/>
                  </a:schemeClr>
                </a:solidFill>
              </a:rPr>
              <a:t>Since </a:t>
            </a:r>
            <a:r>
              <a:rPr lang="en-US" dirty="0" smtClean="0">
                <a:solidFill>
                  <a:schemeClr val="bg1">
                    <a:lumMod val="95000"/>
                  </a:schemeClr>
                </a:solidFill>
              </a:rPr>
              <a:t/>
            </a:r>
            <a:br>
              <a:rPr lang="en-US" dirty="0" smtClean="0">
                <a:solidFill>
                  <a:schemeClr val="bg1">
                    <a:lumMod val="95000"/>
                  </a:schemeClr>
                </a:solidFill>
              </a:rPr>
            </a:br>
            <a:r>
              <a:rPr lang="en-US" dirty="0" smtClean="0">
                <a:solidFill>
                  <a:schemeClr val="bg1">
                    <a:lumMod val="95000"/>
                  </a:schemeClr>
                </a:solidFill>
              </a:rPr>
              <a:t>2013-14 </a:t>
            </a:r>
            <a:r>
              <a:rPr lang="en-US" dirty="0">
                <a:solidFill>
                  <a:schemeClr val="bg1">
                    <a:lumMod val="95000"/>
                  </a:schemeClr>
                </a:solidFill>
              </a:rPr>
              <a:t>Report</a:t>
            </a:r>
          </a:p>
        </p:txBody>
      </p:sp>
      <p:sp>
        <p:nvSpPr>
          <p:cNvPr id="6" name="Content Placeholder 5"/>
          <p:cNvSpPr>
            <a:spLocks noGrp="1"/>
          </p:cNvSpPr>
          <p:nvPr>
            <p:ph idx="1"/>
          </p:nvPr>
        </p:nvSpPr>
        <p:spPr>
          <a:xfrm>
            <a:off x="457200" y="1948543"/>
            <a:ext cx="8229600" cy="3875314"/>
          </a:xfrm>
        </p:spPr>
        <p:txBody>
          <a:bodyPr>
            <a:normAutofit fontScale="85000" lnSpcReduction="10000"/>
          </a:bodyPr>
          <a:lstStyle/>
          <a:p>
            <a:r>
              <a:rPr lang="en-US" dirty="0" smtClean="0">
                <a:solidFill>
                  <a:schemeClr val="bg1"/>
                </a:solidFill>
              </a:rPr>
              <a:t>Despite the budget cut, all summer REU initiatives are in place though with reduced funding to each (result is either fewer students or reduced stipend)  </a:t>
            </a:r>
          </a:p>
          <a:p>
            <a:r>
              <a:rPr lang="en-US" dirty="0" smtClean="0">
                <a:solidFill>
                  <a:schemeClr val="bg1"/>
                </a:solidFill>
              </a:rPr>
              <a:t>NCUR2015 , more students, only two colleges represented, some matching funds from one college.  Token awards for faculty sponsors from both colleges.</a:t>
            </a:r>
          </a:p>
          <a:p>
            <a:r>
              <a:rPr lang="en-US" dirty="0" smtClean="0">
                <a:solidFill>
                  <a:schemeClr val="bg1"/>
                </a:solidFill>
              </a:rPr>
              <a:t>First cohort of </a:t>
            </a:r>
            <a:r>
              <a:rPr lang="en-US" dirty="0" err="1" smtClean="0">
                <a:solidFill>
                  <a:schemeClr val="bg1"/>
                </a:solidFill>
              </a:rPr>
              <a:t>SURFers</a:t>
            </a:r>
            <a:r>
              <a:rPr lang="en-US" dirty="0" smtClean="0">
                <a:solidFill>
                  <a:schemeClr val="bg1"/>
                </a:solidFill>
              </a:rPr>
              <a:t> enrolled, second cohort currently being recruited and three </a:t>
            </a:r>
            <a:r>
              <a:rPr lang="en-US" dirty="0" err="1" smtClean="0">
                <a:solidFill>
                  <a:schemeClr val="bg1"/>
                </a:solidFill>
              </a:rPr>
              <a:t>SURFers</a:t>
            </a:r>
            <a:r>
              <a:rPr lang="en-US" dirty="0" smtClean="0">
                <a:solidFill>
                  <a:schemeClr val="bg1"/>
                </a:solidFill>
              </a:rPr>
              <a:t> attending NCUR2015.  (this is an amazing feat)</a:t>
            </a:r>
          </a:p>
          <a:p>
            <a:endParaRPr lang="en-US" dirty="0">
              <a:solidFill>
                <a:schemeClr val="bg1"/>
              </a:solidFill>
            </a:endParaRPr>
          </a:p>
        </p:txBody>
      </p:sp>
    </p:spTree>
    <p:extLst>
      <p:ext uri="{BB962C8B-B14F-4D97-AF65-F5344CB8AC3E}">
        <p14:creationId xmlns:p14="http://schemas.microsoft.com/office/powerpoint/2010/main" val="203007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lumMod val="95000"/>
                  </a:schemeClr>
                </a:solidFill>
              </a:rPr>
              <a:t>Benchmark Table</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2983" y="1690255"/>
            <a:ext cx="7299678" cy="415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72532" y="3441940"/>
            <a:ext cx="698740" cy="135866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05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smtClean="0">
                <a:solidFill>
                  <a:schemeClr val="bg1"/>
                </a:solidFill>
              </a:rPr>
              <a:t>Benchmark Progress Detail</a:t>
            </a:r>
            <a:endParaRPr lang="en-US" dirty="0">
              <a:solidFill>
                <a:schemeClr val="bg1"/>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93" y="1936181"/>
            <a:ext cx="42481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944" y="1936181"/>
            <a:ext cx="693615" cy="129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Callout 7"/>
          <p:cNvSpPr/>
          <p:nvPr/>
        </p:nvSpPr>
        <p:spPr>
          <a:xfrm>
            <a:off x="5009566" y="3231253"/>
            <a:ext cx="3677234" cy="914401"/>
          </a:xfrm>
          <a:prstGeom prst="wedgeEllipseCallout">
            <a:avLst>
              <a:gd name="adj1" fmla="val -50338"/>
              <a:gd name="adj2" fmla="val -890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With Spring </a:t>
            </a:r>
            <a:r>
              <a:rPr lang="en-US" sz="1400" dirty="0" err="1" smtClean="0"/>
              <a:t>Exposium</a:t>
            </a:r>
            <a:r>
              <a:rPr lang="en-US" sz="1400" dirty="0" smtClean="0"/>
              <a:t>, this goal should be met</a:t>
            </a:r>
            <a:endParaRPr lang="en-US" sz="1400" dirty="0"/>
          </a:p>
        </p:txBody>
      </p:sp>
      <p:sp>
        <p:nvSpPr>
          <p:cNvPr id="9" name="Oval Callout 8"/>
          <p:cNvSpPr/>
          <p:nvPr/>
        </p:nvSpPr>
        <p:spPr>
          <a:xfrm>
            <a:off x="1895476" y="4798993"/>
            <a:ext cx="4350412" cy="720686"/>
          </a:xfrm>
          <a:prstGeom prst="wedgeEllipseCallout">
            <a:avLst>
              <a:gd name="adj1" fmla="val 17541"/>
              <a:gd name="adj2" fmla="val -27712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We are adding a fifth day to the spring </a:t>
            </a:r>
            <a:r>
              <a:rPr lang="en-US" sz="1400" dirty="0" err="1"/>
              <a:t>E</a:t>
            </a:r>
            <a:r>
              <a:rPr lang="en-US" sz="1400" dirty="0" err="1" smtClean="0"/>
              <a:t>xposium</a:t>
            </a:r>
            <a:r>
              <a:rPr lang="en-US" sz="1400" dirty="0" smtClean="0"/>
              <a:t>, this goal should be easily met</a:t>
            </a:r>
            <a:endParaRPr lang="en-US" sz="1400" dirty="0"/>
          </a:p>
        </p:txBody>
      </p:sp>
      <p:sp>
        <p:nvSpPr>
          <p:cNvPr id="7" name="Oval Callout 6"/>
          <p:cNvSpPr/>
          <p:nvPr/>
        </p:nvSpPr>
        <p:spPr>
          <a:xfrm>
            <a:off x="5338407" y="1615425"/>
            <a:ext cx="3548418" cy="1269573"/>
          </a:xfrm>
          <a:prstGeom prst="wedgeEllipseCallout">
            <a:avLst>
              <a:gd name="adj1" fmla="val -61775"/>
              <a:gd name="adj2" fmla="val 3223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-Expect about 40 students participating in Allusions</a:t>
            </a:r>
          </a:p>
          <a:p>
            <a:r>
              <a:rPr lang="en-US" sz="1400" dirty="0" smtClean="0"/>
              <a:t>-About 75 in summer REU and CEUs</a:t>
            </a:r>
          </a:p>
          <a:p>
            <a:r>
              <a:rPr lang="en-US" sz="1400" dirty="0" smtClean="0"/>
              <a:t>-Have 43 travel requests waiting funding decision</a:t>
            </a:r>
            <a:endParaRPr lang="en-US" sz="1400" dirty="0"/>
          </a:p>
        </p:txBody>
      </p:sp>
    </p:spTree>
    <p:extLst>
      <p:ext uri="{BB962C8B-B14F-4D97-AF65-F5344CB8AC3E}">
        <p14:creationId xmlns:p14="http://schemas.microsoft.com/office/powerpoint/2010/main" val="115170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Budget Summary</a:t>
            </a:r>
          </a:p>
        </p:txBody>
      </p:sp>
      <p:sp>
        <p:nvSpPr>
          <p:cNvPr id="6" name="Content Placeholder 5"/>
          <p:cNvSpPr>
            <a:spLocks noGrp="1"/>
          </p:cNvSpPr>
          <p:nvPr>
            <p:ph idx="1"/>
          </p:nvPr>
        </p:nvSpPr>
        <p:spPr>
          <a:xfrm>
            <a:off x="457200" y="1948543"/>
            <a:ext cx="8229600" cy="3875314"/>
          </a:xfrm>
        </p:spPr>
        <p:txBody>
          <a:bodyPr>
            <a:normAutofit fontScale="85000" lnSpcReduction="20000"/>
          </a:bodyPr>
          <a:lstStyle/>
          <a:p>
            <a:r>
              <a:rPr lang="en-US" dirty="0">
                <a:solidFill>
                  <a:schemeClr val="bg1"/>
                </a:solidFill>
              </a:rPr>
              <a:t>Total funding allocation for 2014-15 </a:t>
            </a:r>
            <a:r>
              <a:rPr lang="en-US" i="1" dirty="0" smtClean="0">
                <a:solidFill>
                  <a:schemeClr val="bg1"/>
                </a:solidFill>
              </a:rPr>
              <a:t>$134,334 plus one time allocation to reinstate Summer REU and CEU ($50,000) and one time allocation to reinstate NCUR2015 and ISUCCEED ($48,025) plus $6024.37 in recovery of unspent awards</a:t>
            </a:r>
            <a:r>
              <a:rPr lang="en-US" i="1" dirty="0">
                <a:solidFill>
                  <a:schemeClr val="bg1"/>
                </a:solidFill>
              </a:rPr>
              <a:t>. $238,383.37 </a:t>
            </a:r>
          </a:p>
          <a:p>
            <a:r>
              <a:rPr lang="en-US" dirty="0" smtClean="0">
                <a:solidFill>
                  <a:schemeClr val="bg1"/>
                </a:solidFill>
              </a:rPr>
              <a:t>Expenses </a:t>
            </a:r>
            <a:r>
              <a:rPr lang="en-US" dirty="0">
                <a:solidFill>
                  <a:schemeClr val="bg1"/>
                </a:solidFill>
              </a:rPr>
              <a:t>as of report date</a:t>
            </a:r>
          </a:p>
          <a:p>
            <a:pPr lvl="1"/>
            <a:r>
              <a:rPr lang="en-US" dirty="0">
                <a:solidFill>
                  <a:schemeClr val="bg1"/>
                </a:solidFill>
              </a:rPr>
              <a:t>Expenditures  $</a:t>
            </a:r>
            <a:r>
              <a:rPr lang="en-US" dirty="0" smtClean="0">
                <a:solidFill>
                  <a:schemeClr val="bg1"/>
                </a:solidFill>
              </a:rPr>
              <a:t>111,002.88</a:t>
            </a:r>
            <a:endParaRPr lang="en-US" dirty="0">
              <a:solidFill>
                <a:schemeClr val="bg1"/>
              </a:solidFill>
            </a:endParaRPr>
          </a:p>
          <a:p>
            <a:pPr lvl="1"/>
            <a:r>
              <a:rPr lang="en-US" dirty="0">
                <a:solidFill>
                  <a:schemeClr val="bg1"/>
                </a:solidFill>
              </a:rPr>
              <a:t>Encumbered costs  $</a:t>
            </a:r>
            <a:r>
              <a:rPr lang="en-US" dirty="0" smtClean="0">
                <a:solidFill>
                  <a:schemeClr val="bg1"/>
                </a:solidFill>
              </a:rPr>
              <a:t>133,191.41</a:t>
            </a:r>
            <a:endParaRPr lang="en-US" dirty="0">
              <a:solidFill>
                <a:schemeClr val="bg1"/>
              </a:solidFill>
            </a:endParaRPr>
          </a:p>
          <a:p>
            <a:r>
              <a:rPr lang="en-US" dirty="0">
                <a:solidFill>
                  <a:schemeClr val="bg1"/>
                </a:solidFill>
              </a:rPr>
              <a:t>Anticipated remainder June 30, </a:t>
            </a:r>
            <a:r>
              <a:rPr lang="en-US" dirty="0" smtClean="0">
                <a:solidFill>
                  <a:schemeClr val="bg1"/>
                </a:solidFill>
              </a:rPr>
              <a:t>2015  less than $2000, as of 2/15/15  $4189.08</a:t>
            </a:r>
            <a:endParaRPr lang="en-US" dirty="0">
              <a:solidFill>
                <a:schemeClr val="bg1"/>
              </a:solidFill>
            </a:endParaRPr>
          </a:p>
          <a:p>
            <a:endParaRPr lang="en-US" dirty="0"/>
          </a:p>
        </p:txBody>
      </p:sp>
    </p:spTree>
    <p:extLst>
      <p:ext uri="{BB962C8B-B14F-4D97-AF65-F5344CB8AC3E}">
        <p14:creationId xmlns:p14="http://schemas.microsoft.com/office/powerpoint/2010/main" val="3767261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1295400"/>
            <a:ext cx="8229600" cy="500742"/>
          </a:xfrm>
        </p:spPr>
        <p:txBody>
          <a:bodyPr>
            <a:normAutofit fontScale="90000"/>
          </a:bodyPr>
          <a:lstStyle/>
          <a:p>
            <a:r>
              <a:rPr lang="en-US" dirty="0" smtClean="0">
                <a:solidFill>
                  <a:schemeClr val="bg1"/>
                </a:solidFill>
              </a:rPr>
              <a:t>Accomplishments Since Plan Inception</a:t>
            </a:r>
            <a:endParaRPr lang="en-US" dirty="0">
              <a:solidFill>
                <a:schemeClr val="bg1"/>
              </a:solidFill>
            </a:endParaRPr>
          </a:p>
        </p:txBody>
      </p:sp>
      <p:sp>
        <p:nvSpPr>
          <p:cNvPr id="6" name="Content Placeholder 5"/>
          <p:cNvSpPr>
            <a:spLocks noGrp="1"/>
          </p:cNvSpPr>
          <p:nvPr>
            <p:ph idx="1"/>
          </p:nvPr>
        </p:nvSpPr>
        <p:spPr>
          <a:xfrm>
            <a:off x="457200" y="2481943"/>
            <a:ext cx="8229600" cy="3341913"/>
          </a:xfrm>
        </p:spPr>
        <p:txBody>
          <a:bodyPr>
            <a:normAutofit fontScale="92500"/>
          </a:bodyPr>
          <a:lstStyle/>
          <a:p>
            <a:r>
              <a:rPr lang="en-US" dirty="0" smtClean="0">
                <a:solidFill>
                  <a:schemeClr val="bg1"/>
                </a:solidFill>
              </a:rPr>
              <a:t>Four new summer REUs and one CEU in place.</a:t>
            </a:r>
          </a:p>
          <a:p>
            <a:r>
              <a:rPr lang="en-US" dirty="0" smtClean="0">
                <a:solidFill>
                  <a:schemeClr val="bg1"/>
                </a:solidFill>
              </a:rPr>
              <a:t>Three straight years of taking increasingly more students to NCUR (25 will attend NCUR2015)</a:t>
            </a:r>
          </a:p>
          <a:p>
            <a:r>
              <a:rPr lang="en-US" dirty="0" err="1" smtClean="0">
                <a:solidFill>
                  <a:schemeClr val="bg1"/>
                </a:solidFill>
              </a:rPr>
              <a:t>Exposium</a:t>
            </a:r>
            <a:r>
              <a:rPr lang="en-US" dirty="0" smtClean="0">
                <a:solidFill>
                  <a:schemeClr val="bg1"/>
                </a:solidFill>
              </a:rPr>
              <a:t> has grown to include five full days and a one day event in the fall to capture the summer experiences.</a:t>
            </a:r>
          </a:p>
          <a:p>
            <a:endParaRPr lang="en-US" dirty="0"/>
          </a:p>
        </p:txBody>
      </p:sp>
    </p:spTree>
    <p:extLst>
      <p:ext uri="{BB962C8B-B14F-4D97-AF65-F5344CB8AC3E}">
        <p14:creationId xmlns:p14="http://schemas.microsoft.com/office/powerpoint/2010/main" val="2985446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smtClean="0">
                <a:solidFill>
                  <a:schemeClr val="bg1"/>
                </a:solidFill>
              </a:rPr>
              <a:t>Looking Ahead - Recommendations</a:t>
            </a:r>
            <a:endParaRPr lang="en-US" dirty="0">
              <a:solidFill>
                <a:schemeClr val="bg1"/>
              </a:solidFill>
            </a:endParaRPr>
          </a:p>
        </p:txBody>
      </p:sp>
      <p:sp>
        <p:nvSpPr>
          <p:cNvPr id="6" name="Content Placeholder 5"/>
          <p:cNvSpPr>
            <a:spLocks noGrp="1"/>
          </p:cNvSpPr>
          <p:nvPr>
            <p:ph idx="1"/>
          </p:nvPr>
        </p:nvSpPr>
        <p:spPr>
          <a:xfrm>
            <a:off x="457200" y="1948543"/>
            <a:ext cx="8229600" cy="3875314"/>
          </a:xfrm>
        </p:spPr>
        <p:txBody>
          <a:bodyPr>
            <a:normAutofit fontScale="85000" lnSpcReduction="10000"/>
          </a:bodyPr>
          <a:lstStyle/>
          <a:p>
            <a:r>
              <a:rPr lang="en-US" dirty="0" smtClean="0">
                <a:solidFill>
                  <a:schemeClr val="bg1"/>
                </a:solidFill>
              </a:rPr>
              <a:t>Base budget so better planning is possible.</a:t>
            </a:r>
          </a:p>
          <a:p>
            <a:r>
              <a:rPr lang="en-US" dirty="0" smtClean="0">
                <a:solidFill>
                  <a:schemeClr val="bg1"/>
                </a:solidFill>
              </a:rPr>
              <a:t>High value recognition for faculty mentoring undergraduate researchers, artists and performers.  </a:t>
            </a:r>
          </a:p>
          <a:p>
            <a:r>
              <a:rPr lang="en-US" dirty="0" smtClean="0">
                <a:solidFill>
                  <a:schemeClr val="bg1"/>
                </a:solidFill>
              </a:rPr>
              <a:t>Need funding streams outside of base budget and one-time ISU dollars.  Must get Foundation committed to CSRC</a:t>
            </a:r>
          </a:p>
          <a:p>
            <a:r>
              <a:rPr lang="en-US" dirty="0" smtClean="0">
                <a:solidFill>
                  <a:schemeClr val="bg1"/>
                </a:solidFill>
              </a:rPr>
              <a:t>More sharing of expenses with Colleges for student travel related to dissemination and performance.</a:t>
            </a:r>
            <a:endParaRPr lang="en-US" dirty="0">
              <a:solidFill>
                <a:schemeClr val="bg1"/>
              </a:solidFill>
            </a:endParaRPr>
          </a:p>
        </p:txBody>
      </p:sp>
    </p:spTree>
    <p:extLst>
      <p:ext uri="{BB962C8B-B14F-4D97-AF65-F5344CB8AC3E}">
        <p14:creationId xmlns:p14="http://schemas.microsoft.com/office/powerpoint/2010/main" val="1140792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Foreseeable Roadblocks</a:t>
            </a:r>
          </a:p>
        </p:txBody>
      </p:sp>
      <p:sp>
        <p:nvSpPr>
          <p:cNvPr id="6" name="Content Placeholder 5"/>
          <p:cNvSpPr>
            <a:spLocks noGrp="1"/>
          </p:cNvSpPr>
          <p:nvPr>
            <p:ph idx="1"/>
          </p:nvPr>
        </p:nvSpPr>
        <p:spPr>
          <a:xfrm>
            <a:off x="457200" y="1948543"/>
            <a:ext cx="8229600" cy="3875314"/>
          </a:xfrm>
        </p:spPr>
        <p:txBody>
          <a:bodyPr>
            <a:normAutofit fontScale="85000" lnSpcReduction="10000"/>
          </a:bodyPr>
          <a:lstStyle/>
          <a:p>
            <a:r>
              <a:rPr lang="en-US" dirty="0" smtClean="0">
                <a:solidFill>
                  <a:schemeClr val="bg1"/>
                </a:solidFill>
              </a:rPr>
              <a:t>Funding.  “Undergraduate research” is expensive.</a:t>
            </a:r>
          </a:p>
          <a:p>
            <a:r>
              <a:rPr lang="en-US" dirty="0" smtClean="0">
                <a:solidFill>
                  <a:schemeClr val="bg1"/>
                </a:solidFill>
              </a:rPr>
              <a:t>Incentives to faculty to engage in mentoring students.  To increase opportunities, some kind of incentive is needed.</a:t>
            </a:r>
          </a:p>
          <a:p>
            <a:r>
              <a:rPr lang="en-US" dirty="0" smtClean="0">
                <a:solidFill>
                  <a:schemeClr val="bg1"/>
                </a:solidFill>
              </a:rPr>
              <a:t>Housing.  Some kind of affordable housing for summer students engaged in undergraduate research and creative projects.   Could be subsidy, or something in-kind.  This makes “buying” student time for the experience truly equitable across our student body. </a:t>
            </a:r>
            <a:endParaRPr lang="en-US" dirty="0">
              <a:solidFill>
                <a:schemeClr val="bg1"/>
              </a:solidFill>
            </a:endParaRPr>
          </a:p>
        </p:txBody>
      </p:sp>
    </p:spTree>
    <p:extLst>
      <p:ext uri="{BB962C8B-B14F-4D97-AF65-F5344CB8AC3E}">
        <p14:creationId xmlns:p14="http://schemas.microsoft.com/office/powerpoint/2010/main" val="3989723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New points of emphasis</a:t>
            </a:r>
          </a:p>
        </p:txBody>
      </p:sp>
      <p:sp>
        <p:nvSpPr>
          <p:cNvPr id="6" name="Content Placeholder 5"/>
          <p:cNvSpPr>
            <a:spLocks noGrp="1"/>
          </p:cNvSpPr>
          <p:nvPr>
            <p:ph idx="1"/>
          </p:nvPr>
        </p:nvSpPr>
        <p:spPr>
          <a:xfrm>
            <a:off x="457200" y="1948543"/>
            <a:ext cx="8229600" cy="3875314"/>
          </a:xfrm>
        </p:spPr>
        <p:txBody>
          <a:bodyPr>
            <a:normAutofit lnSpcReduction="10000"/>
          </a:bodyPr>
          <a:lstStyle/>
          <a:p>
            <a:r>
              <a:rPr lang="en-US" dirty="0" smtClean="0">
                <a:solidFill>
                  <a:schemeClr val="bg1"/>
                </a:solidFill>
              </a:rPr>
              <a:t>More collaboration (with funds):</a:t>
            </a:r>
          </a:p>
          <a:p>
            <a:pPr lvl="1"/>
            <a:r>
              <a:rPr lang="en-US" dirty="0" smtClean="0">
                <a:solidFill>
                  <a:schemeClr val="bg1"/>
                </a:solidFill>
              </a:rPr>
              <a:t>opportunities for undergraduates to experience research:  DR RAP (Dissertation Research </a:t>
            </a:r>
            <a:r>
              <a:rPr lang="en-US" dirty="0" err="1" smtClean="0">
                <a:solidFill>
                  <a:schemeClr val="bg1"/>
                </a:solidFill>
              </a:rPr>
              <a:t>Research</a:t>
            </a:r>
            <a:r>
              <a:rPr lang="en-US" dirty="0" smtClean="0">
                <a:solidFill>
                  <a:schemeClr val="bg1"/>
                </a:solidFill>
              </a:rPr>
              <a:t> Assistance Program)  CGPS</a:t>
            </a:r>
          </a:p>
          <a:p>
            <a:pPr lvl="1"/>
            <a:r>
              <a:rPr lang="en-US" dirty="0" smtClean="0">
                <a:solidFill>
                  <a:schemeClr val="bg1"/>
                </a:solidFill>
              </a:rPr>
              <a:t>Undergraduate research in Diversity and Sustainability:  ICS and Office of Diversity</a:t>
            </a:r>
          </a:p>
          <a:p>
            <a:pPr lvl="1"/>
            <a:r>
              <a:rPr lang="en-US" dirty="0" smtClean="0">
                <a:solidFill>
                  <a:schemeClr val="bg1"/>
                </a:solidFill>
              </a:rPr>
              <a:t>Sycamores at NCUR2016:  College Deans</a:t>
            </a:r>
          </a:p>
          <a:p>
            <a:pPr lvl="1"/>
            <a:r>
              <a:rPr lang="en-US" dirty="0" smtClean="0">
                <a:solidFill>
                  <a:schemeClr val="bg1"/>
                </a:solidFill>
              </a:rPr>
              <a:t>SURF:  Office of Admissions</a:t>
            </a:r>
          </a:p>
          <a:p>
            <a:pPr lvl="1"/>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3529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11551</TotalTime>
  <Words>652</Words>
  <Application>Microsoft Office PowerPoint</Application>
  <PresentationFormat>On-screen Show (4:3)</PresentationFormat>
  <Paragraphs>65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Accomplishments Since  2013-14 Report</vt:lpstr>
      <vt:lpstr>Benchmark Table</vt:lpstr>
      <vt:lpstr>Benchmark Progress Detail</vt:lpstr>
      <vt:lpstr>Budget Summary</vt:lpstr>
      <vt:lpstr>Accomplishments Since Plan Inception</vt:lpstr>
      <vt:lpstr>Looking Ahead - Recommendations</vt:lpstr>
      <vt:lpstr>Foreseeable Roadblocks</vt:lpstr>
      <vt:lpstr>New points of emphasis</vt:lpstr>
      <vt:lpstr>Missed opportunities</vt:lpstr>
      <vt:lpstr>Baseline Recommendation </vt:lpstr>
      <vt:lpstr>Opportunities for Collaborations</vt:lpstr>
      <vt:lpstr>Questions?</vt:lpstr>
    </vt:vector>
  </TitlesOfParts>
  <Company>Indiana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Wilson</dc:creator>
  <cp:lastModifiedBy>Windows User</cp:lastModifiedBy>
  <cp:revision>38</cp:revision>
  <dcterms:created xsi:type="dcterms:W3CDTF">2014-01-14T15:45:19Z</dcterms:created>
  <dcterms:modified xsi:type="dcterms:W3CDTF">2015-02-19T19:01:42Z</dcterms:modified>
</cp:coreProperties>
</file>