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458" r:id="rId2"/>
    <p:sldId id="460" r:id="rId3"/>
    <p:sldId id="461" r:id="rId4"/>
    <p:sldId id="462" r:id="rId5"/>
    <p:sldId id="463" r:id="rId6"/>
    <p:sldId id="467" r:id="rId7"/>
    <p:sldId id="466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539C"/>
    <a:srgbClr val="3366FF"/>
    <a:srgbClr val="0F5BCB"/>
    <a:srgbClr val="1065E2"/>
    <a:srgbClr val="DFAA27"/>
    <a:srgbClr val="A2D668"/>
    <a:srgbClr val="223A58"/>
    <a:srgbClr val="27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102" autoAdjust="0"/>
  </p:normalViewPr>
  <p:slideViewPr>
    <p:cSldViewPr>
      <p:cViewPr varScale="1">
        <p:scale>
          <a:sx n="76" d="100"/>
          <a:sy n="76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Student Travel Study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2 – Initiative 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</a:p>
          <a:p>
            <a:pPr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Domestic and international travel study allows students to visit sites and attend events that enhance their learning beyond the classroom.  </a:t>
            </a:r>
          </a:p>
          <a:p>
            <a:pPr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Travel to conferences and meetings supports students’ professional development and broadens their horizons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attend a conference or professional meeting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attend a creative performance or view an exhibit or demonstration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gain direct access to information or professional development experience that they would otherwise only encounter second-hand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Documents and Settings\jconant\Desktop\photos for LHCGE ppt\UP photos\100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2857065"/>
          </a:xfrm>
          <a:prstGeom prst="rect">
            <a:avLst/>
          </a:prstGeom>
          <a:noFill/>
        </p:spPr>
      </p:pic>
      <p:pic>
        <p:nvPicPr>
          <p:cNvPr id="1027" name="Picture 3" descr="C:\Documents and Settings\jconant\Desktop\photos for LHCGE ppt\UP photos\others pics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3809999" cy="28574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5257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Course based, short term, faculty led international study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905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jconant\Desktop\photos for LHCGE ppt\UP photos\100_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505200" cy="26264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86200" y="22098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Total Faculty Led International Study Experiences:</a:t>
            </a:r>
          </a:p>
          <a:p>
            <a:endParaRPr lang="en-US" sz="2400" dirty="0" smtClean="0"/>
          </a:p>
          <a:p>
            <a:r>
              <a:rPr lang="en-US" sz="2400" dirty="0" smtClean="0"/>
              <a:t>2009-2010	15 students</a:t>
            </a:r>
          </a:p>
          <a:p>
            <a:r>
              <a:rPr lang="en-US" sz="2400" dirty="0" smtClean="0"/>
              <a:t>2010-2011       	92 students (12 </a:t>
            </a:r>
            <a:r>
              <a:rPr lang="en-US" sz="2400" dirty="0" smtClean="0"/>
              <a:t>courses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2011-2012	71 students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1430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Course based, short term, faculty led domestic travel study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2011-2012			500+ students </a:t>
            </a: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2012 (Fall only)		150+ students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Trips funded for courses from all colleges, locations include: </a:t>
            </a:r>
          </a:p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Indianapolis; Chicago; Bloomington; St. Louis; Cincinnati; New York City; San Francisco; Fairfax, VA; Washington, DC; Goshen, IN; Skokie, IL; Cadiz, KY; Atlanta; and Terre Haute.</a:t>
            </a:r>
            <a:endParaRPr lang="en-US" sz="2400" dirty="0"/>
          </a:p>
        </p:txBody>
      </p:sp>
      <p:pic>
        <p:nvPicPr>
          <p:cNvPr id="12" name="Picture 11" descr="333632650_5a44d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2514600" cy="1674763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62561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2127037" cy="22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5344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To quote President Bradley from a recent issue of </a:t>
            </a:r>
            <a:r>
              <a:rPr lang="en-US" sz="2800" b="1" i="1" dirty="0" smtClean="0">
                <a:solidFill>
                  <a:schemeClr val="tx2"/>
                </a:solidFill>
                <a:latin typeface="+mj-lt"/>
              </a:rPr>
              <a:t>ISU Magazine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,  “Studying abroad is a great form of experiential learning … . As part of our strategic goal to advance experiential learning, the university plans to double the percentage of students who participate in international experiences by 2014.”  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By helping to make international and domestic travel more affordable, and by providing shorter, faculty led course-related experiences that are more appealing to students unaccustomed to travel, we have significantly increased the number of students traveling to study in the United States and abroad. 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534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Challenges to Providing More Students the kinds of experiential learning activities that travel provides.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71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209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Funding for this initiative is not sufficient to achieve the desired expansion in the number of faculty and students participating in course based travel activities.</a:t>
            </a:r>
            <a:endParaRPr lang="en-US" sz="2400" dirty="0"/>
          </a:p>
        </p:txBody>
      </p:sp>
      <p:pic>
        <p:nvPicPr>
          <p:cNvPr id="19458" name="Picture 2" descr="C:\Documents and Settings\jconant\Desktop\dsc_4752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" y="3962400"/>
            <a:ext cx="3993549" cy="26665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39624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</a:rPr>
              <a:t>Possible solution: </a:t>
            </a:r>
            <a:r>
              <a:rPr lang="en-US" sz="2200" dirty="0" smtClean="0">
                <a:solidFill>
                  <a:srgbClr val="0000CC"/>
                </a:solidFill>
              </a:rPr>
              <a:t>Investigate a small fee to create a pool of revenue to subsidize (required?) approved experiential learning activities.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534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Challenges to Providing More Students the kinds of experiential learning activities that travel provides.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87630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Many grant proposals involve 1 or 2 day regional travel experiences for classes with 20-50 students, making minivan rental difficult (# of required drivers and keeping students together) or utilizing Turner Coaches too expensive on a per student basis. </a:t>
            </a:r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r>
              <a:rPr lang="en-US" sz="2400" dirty="0" smtClean="0"/>
              <a:t>M</a:t>
            </a:r>
            <a:endParaRPr lang="en-US" sz="2400" dirty="0"/>
          </a:p>
        </p:txBody>
      </p:sp>
      <p:pic>
        <p:nvPicPr>
          <p:cNvPr id="2050" name="Picture 2" descr="http://t2.gstatic.com/images?q=tbn:ANd9GcStj-P1dDXIDAqNstvZzpG30mntFEQhGfnWWflOAZnXQaLGxbpK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764456" cy="25050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4419600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</a:rPr>
              <a:t>Possible solution: </a:t>
            </a:r>
            <a:r>
              <a:rPr lang="en-US" sz="2200" dirty="0" smtClean="0">
                <a:solidFill>
                  <a:srgbClr val="0000CC"/>
                </a:solidFill>
              </a:rPr>
              <a:t>Acquisition of a university mini bus and contract driver.  The feasibility of such an option is being investigated.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391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Christopher Olsen</cp:lastModifiedBy>
  <cp:revision>448</cp:revision>
  <dcterms:created xsi:type="dcterms:W3CDTF">2008-09-03T09:34:29Z</dcterms:created>
  <dcterms:modified xsi:type="dcterms:W3CDTF">2012-11-12T15:05:56Z</dcterms:modified>
</cp:coreProperties>
</file>