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416F7-E54C-498C-AED1-85A10058C0C0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E4CA4-5168-4FA8-9EA4-774660767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85488"/>
            <a:ext cx="46482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85488"/>
            <a:ext cx="46482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8786-8570-45F6-85D2-7C21E5FF25B6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C9EE-0BF1-4593-B933-FFFC5ADAA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16764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1828801"/>
            <a:ext cx="266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Two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3657600"/>
            <a:ext cx="4495800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Advance Experiential Learning</a:t>
            </a:r>
          </a:p>
          <a:p>
            <a:r>
              <a:rPr lang="en-US" sz="2400" i="1" dirty="0" smtClean="0">
                <a:solidFill>
                  <a:srgbClr val="000000"/>
                </a:solidFill>
              </a:rPr>
              <a:t>Advance experiential learning to where all ISU students have a significant experiential learning experience within their major.</a:t>
            </a:r>
            <a:endParaRPr lang="en-US" sz="2400" dirty="0"/>
          </a:p>
        </p:txBody>
      </p:sp>
      <p:pic>
        <p:nvPicPr>
          <p:cNvPr id="13" name="Picture 11" descr="campus9.jpg"/>
          <p:cNvPicPr>
            <a:picLocks noChangeAspect="1"/>
          </p:cNvPicPr>
          <p:nvPr/>
        </p:nvPicPr>
        <p:blipFill>
          <a:blip r:embed="rId3" cstate="print"/>
          <a:srcRect b="5688"/>
          <a:stretch>
            <a:fillRect/>
          </a:stretch>
        </p:blipFill>
        <p:spPr bwMode="auto">
          <a:xfrm>
            <a:off x="152400" y="10668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2" descr="campus7.jpg"/>
          <p:cNvPicPr>
            <a:picLocks noChangeAspect="1"/>
          </p:cNvPicPr>
          <p:nvPr/>
        </p:nvPicPr>
        <p:blipFill>
          <a:blip r:embed="rId4" cstate="print"/>
          <a:srcRect t="5405"/>
          <a:stretch>
            <a:fillRect/>
          </a:stretch>
        </p:blipFill>
        <p:spPr bwMode="auto">
          <a:xfrm>
            <a:off x="156290" y="3886200"/>
            <a:ext cx="411091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</a:rPr>
              <a:t>Initiative 2: Applying the Science of Learning to the Learning of Science.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Status of this Initiative (cont.):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SENCER model proposed in Foundational Studies courses:</a:t>
            </a:r>
          </a:p>
          <a:p>
            <a:pPr lvl="3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/>
              <a:t>Geol 110: Introduction to Environmental Science</a:t>
            </a:r>
          </a:p>
          <a:p>
            <a:pPr lvl="3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/>
              <a:t>Geog 411: Conservation and Sustainability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Visit from Marian </a:t>
            </a:r>
            <a:r>
              <a:rPr lang="en-US" sz="2800" dirty="0" err="1" smtClean="0">
                <a:latin typeface="+mj-lt"/>
              </a:rPr>
              <a:t>Fass</a:t>
            </a:r>
            <a:r>
              <a:rPr lang="en-US" sz="2800" dirty="0" smtClean="0">
                <a:latin typeface="+mj-lt"/>
              </a:rPr>
              <a:t>, Beloit College.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Another ISU team will attend training during Summer 2010.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</a:rPr>
              <a:t>Initiative 2: Applying the Science of Learning to the Learning of Science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Audit summary: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Comments related to need for additional detail regarding how faculty and departments participate.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</a:rPr>
              <a:t>Initiative 3: Coordinate and Elevate Leadership Studies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Implementation Team: </a:t>
            </a:r>
            <a:r>
              <a:rPr lang="en-US" sz="2800" dirty="0" smtClean="0">
                <a:latin typeface="+mj-lt"/>
              </a:rPr>
              <a:t>Denise Collins, Greg Bierly, Heather Miklozek, Nolan Davis, Les Anne </a:t>
            </a:r>
            <a:r>
              <a:rPr lang="en-US" sz="2800" dirty="0" err="1" smtClean="0">
                <a:latin typeface="+mj-lt"/>
              </a:rPr>
              <a:t>Dant</a:t>
            </a:r>
            <a:r>
              <a:rPr lang="en-US" sz="2800" dirty="0" smtClean="0">
                <a:latin typeface="+mj-lt"/>
              </a:rPr>
              <a:t>, Linda Maule, Jason Winkle, Amy Naidu, Anna Christensen, Stephanee Squires, Rhonda Impink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This initiative will help us reach the benchmark of ensuring every ISU graduate has participated in experiential learning.  The initiative will utilize current and new activities to create a coherent, integrated, and purposeful leadership learning experience.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7314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</a:rPr>
              <a:t>Initiative 3: Coordinate and Elevate Leadership Studies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700" dirty="0" smtClean="0">
                <a:latin typeface="+mj-lt"/>
              </a:rPr>
              <a:t>Status of this initiative: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700" dirty="0" smtClean="0">
                <a:latin typeface="+mj-lt"/>
              </a:rPr>
              <a:t>Current leadership activities have been inventoried.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700" dirty="0" smtClean="0">
                <a:latin typeface="+mj-lt"/>
              </a:rPr>
              <a:t>Leadership statement for ISU has been drafted.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700" dirty="0" smtClean="0">
                <a:latin typeface="+mj-lt"/>
              </a:rPr>
              <a:t>Plans for creating Leadership Consortium during 2010-11 year.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700" dirty="0" smtClean="0">
                <a:latin typeface="+mj-lt"/>
              </a:rPr>
              <a:t>Proposal to create faculty fellowship focused on leadership.</a:t>
            </a:r>
          </a:p>
          <a:p>
            <a:pPr lvl="2" indent="-457200">
              <a:lnSpc>
                <a:spcPct val="200000"/>
              </a:lnSpc>
              <a:buFont typeface="Arial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700" dirty="0" smtClean="0">
                <a:latin typeface="+mj-lt"/>
              </a:rPr>
              <a:t>Audit comments: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700" dirty="0" smtClean="0">
                <a:latin typeface="+mj-lt"/>
              </a:rPr>
              <a:t>Support better coordination of activities.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700" dirty="0" smtClean="0">
                <a:latin typeface="+mj-lt"/>
              </a:rPr>
              <a:t>Would like assessment information for current Civic Leadership Minor.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smtClean="0">
                <a:solidFill>
                  <a:srgbClr val="00539C"/>
                </a:solidFill>
              </a:rPr>
              <a:t>Summary</a:t>
            </a:r>
          </a:p>
          <a:p>
            <a:pPr>
              <a:lnSpc>
                <a:spcPts val="3200"/>
              </a:lnSpc>
            </a:pPr>
            <a:endParaRPr lang="en-US" sz="2800" b="1" dirty="0" smtClean="0"/>
          </a:p>
          <a:p>
            <a:pPr>
              <a:lnSpc>
                <a:spcPts val="3200"/>
              </a:lnSpc>
            </a:pPr>
            <a:r>
              <a:rPr lang="en-US" sz="2800" dirty="0" smtClean="0"/>
              <a:t>Progress has been achieved on all three initiatives.  The first initiative is strongly focused on necessary support for experiential learning to thrive.  Initiatives 2 and 3 have made substantial progress toward implementation of the Leadership Consortium and SENCER-based curriculum.</a:t>
            </a:r>
          </a:p>
          <a:p>
            <a:pPr>
              <a:lnSpc>
                <a:spcPts val="3200"/>
              </a:lnSpc>
            </a:pPr>
            <a:endParaRPr lang="en-US" sz="2800" b="1" dirty="0">
              <a:solidFill>
                <a:srgbClr val="00539C"/>
              </a:solidFill>
            </a:endParaRPr>
          </a:p>
          <a:p>
            <a:pPr lvl="1" indent="-457200">
              <a:lnSpc>
                <a:spcPts val="3200"/>
              </a:lnSpc>
            </a:pPr>
            <a:endParaRPr lang="en-US" sz="2700" dirty="0">
              <a:latin typeface="+mj-lt"/>
            </a:endParaRP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21920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1371600"/>
            <a:ext cx="266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Two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2057400"/>
            <a:ext cx="4495800" cy="91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Advance Experiential Learning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33528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 Chair: </a:t>
            </a:r>
            <a:r>
              <a:rPr lang="en-US" sz="2800" dirty="0" smtClean="0"/>
              <a:t>		Nancy Brattain Rogers</a:t>
            </a:r>
          </a:p>
          <a:p>
            <a:r>
              <a:rPr lang="en-US" sz="2800" b="1" dirty="0" smtClean="0"/>
              <a:t>Audit Chair:</a:t>
            </a:r>
            <a:r>
              <a:rPr lang="en-US" sz="2800" dirty="0" smtClean="0"/>
              <a:t>	           Yasenka Peterson</a:t>
            </a:r>
          </a:p>
          <a:p>
            <a:r>
              <a:rPr lang="en-US" sz="2800" b="1" dirty="0" smtClean="0"/>
              <a:t>Audit Team:</a:t>
            </a:r>
            <a:r>
              <a:rPr lang="en-US" sz="2800" dirty="0" smtClean="0"/>
              <a:t>		Kim Bodey, Lindsey Eberman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90600" y="1371600"/>
          <a:ext cx="7162800" cy="4953000"/>
        </p:xfrm>
        <a:graphic>
          <a:graphicData uri="http://schemas.openxmlformats.org/drawingml/2006/table">
            <a:tbl>
              <a:tblPr/>
              <a:tblGrid>
                <a:gridCol w="175872"/>
                <a:gridCol w="4364831"/>
                <a:gridCol w="767443"/>
                <a:gridCol w="767443"/>
                <a:gridCol w="1087211"/>
              </a:tblGrid>
              <a:tr h="600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Goal #2 Benchmarks</a:t>
                      </a:r>
                    </a:p>
                  </a:txBody>
                  <a:tcPr marL="9473" marR="9473" marT="94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 Target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Long-Term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Target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Students who participate in an internship, practicum or field experience before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graduation.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Degree programs with a required significant experiential learning component.</a:t>
                      </a:r>
                    </a:p>
                  </a:txBody>
                  <a:tcPr marL="9473" marR="9473" marT="94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graduates’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participation in experiential learning within their major.</a:t>
                      </a:r>
                    </a:p>
                  </a:txBody>
                  <a:tcPr marL="9473" marR="9473" marT="94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Students who participate in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 international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(non-credit and for-credit) experience.</a:t>
                      </a:r>
                    </a:p>
                  </a:txBody>
                  <a:tcPr marL="9473" marR="9473" marT="94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6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30000" dirty="0" err="1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Survey of Student Engagement (NSSE) Spring 2007 report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Infuse experiential learning as a core component in all academic programs.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Apply the science of learning to the learning of science.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Coordinate and elevate leadership studies.</a:t>
            </a:r>
          </a:p>
          <a:p>
            <a:pPr lvl="1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58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 Infuse experiential learning as a core component in all academic programs.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</a:rPr>
              <a:t>Implementation Team: </a:t>
            </a:r>
            <a:r>
              <a:rPr lang="en-US" sz="2800" dirty="0" smtClean="0">
                <a:solidFill>
                  <a:srgbClr val="000000"/>
                </a:solidFill>
              </a:rPr>
              <a:t>Harriet Hudson, Chris Olsen, Chad Becker, Janis Halpern, Debra Israel, Gloria Plascak, David Robinson, Jennifer Ryan, Brad Venable, Rita Worrall, Carole Yaw</a:t>
            </a:r>
          </a:p>
          <a:p>
            <a:pPr lvl="1" indent="-457200"/>
            <a:endParaRPr lang="en-US" sz="1000" dirty="0" smtClean="0">
              <a:solidFill>
                <a:srgbClr val="000000"/>
              </a:solidFill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This initiative will help ensure that every student participates in experiential learning and every program includes experiential learning by: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Facilitating/supporting the development of EL opportunities in the curriculum.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Strengthening institutional support for 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7068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 Infuse experiential learning as a core component in all academic programs.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Current activities of the implementation team include: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Identifying best practices, especially related to study abroad, undergraduate research, internships, and learning communities.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Identifying programs and incentives to promote undergraduate research.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Identifying incentives to increase study abroad participation.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Working with first-year programs to develop opportunities in learning communities.</a:t>
            </a:r>
          </a:p>
          <a:p>
            <a:pPr lvl="2" indent="-45720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Provide audit chair comment on this initiative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665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 Infuse experiential learning as a core component in all academic programs.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Audit Team observations: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Need to consider and articulate strategies for securing necessary faculty participation in recommended activities.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Concern that all study abroad is not experiential learning.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Recommendations regarding improved coordination of undergraduate research must include a strong focus on supporting faculty mentors.</a:t>
            </a:r>
          </a:p>
          <a:p>
            <a:pPr lvl="2" indent="-45720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lvl="2" indent="-45720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 Applying the Science of Learning to the Learning of Science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+mj-lt"/>
              </a:rPr>
              <a:t>Implementation Team: </a:t>
            </a:r>
            <a:r>
              <a:rPr lang="en-US" sz="2800" dirty="0" smtClean="0">
                <a:latin typeface="+mj-lt"/>
              </a:rPr>
              <a:t>Jim Speer, Sue Berta, Kay Harmless, Liz Metzger, Heather Miklozek, Emily Pugh, Jennifer </a:t>
            </a:r>
            <a:r>
              <a:rPr lang="en-US" sz="2800" dirty="0" err="1" smtClean="0">
                <a:latin typeface="+mj-lt"/>
              </a:rPr>
              <a:t>Sicking</a:t>
            </a:r>
            <a:r>
              <a:rPr lang="en-US" sz="2800" dirty="0" smtClean="0">
                <a:latin typeface="+mj-lt"/>
              </a:rPr>
              <a:t>, Larry Tinnerman</a:t>
            </a:r>
          </a:p>
          <a:p>
            <a:pPr lvl="1" indent="-45720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This initiative will help us reach the benchmark of every program including experiential learning by “</a:t>
            </a:r>
            <a:r>
              <a:rPr lang="en-US" sz="2800" dirty="0" err="1" smtClean="0">
                <a:latin typeface="+mj-lt"/>
              </a:rPr>
              <a:t>SENCERizing</a:t>
            </a:r>
            <a:r>
              <a:rPr lang="en-US" sz="2800" dirty="0" smtClean="0">
                <a:latin typeface="+mj-lt"/>
              </a:rPr>
              <a:t>” a number of general education courses into a format that challenges students to use the scientific method to address current, often local, unresolved public issues.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</a:rPr>
              <a:t>Initiative 2: Applying the Science of Learning to the Learning of Science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Status of this Initiative: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ISU SENCER team attended the SENCER Summer Institute 2009 to receive training.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Several faculty workshops held during 2009-10 AY.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SENCER Pilot Courses:</a:t>
            </a:r>
          </a:p>
          <a:p>
            <a:pPr lvl="3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/>
              <a:t>Geol 110: Introduction to Environmental Science</a:t>
            </a:r>
          </a:p>
          <a:p>
            <a:pPr lvl="3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/>
              <a:t>Geol 465/565: Fundamentals of Tree-Ring Research</a:t>
            </a:r>
          </a:p>
          <a:p>
            <a:pPr lvl="3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/>
              <a:t>Geog 490/590: Seminar on the Global Climate Change Debate</a:t>
            </a:r>
          </a:p>
          <a:p>
            <a:pPr lvl="3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/>
              <a:t>Geog 405/505: Fundamentals of Remote Sensing</a:t>
            </a: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886</Words>
  <Application>Microsoft Office PowerPoint</Application>
  <PresentationFormat>On-screen Show (4:3)</PresentationFormat>
  <Paragraphs>135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Goal 2 Stakeholders Conference Presentation</dc:title>
  <dc:creator>User</dc:creator>
  <cp:keywords>strategic plan; Advance Experiential Learning</cp:keywords>
  <cp:lastModifiedBy>Kunal Bajpai</cp:lastModifiedBy>
  <cp:revision>5</cp:revision>
  <dcterms:created xsi:type="dcterms:W3CDTF">2010-04-22T16:52:02Z</dcterms:created>
  <dcterms:modified xsi:type="dcterms:W3CDTF">2011-03-24T19:29:24Z</dcterms:modified>
</cp:coreProperties>
</file>