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8"/>
  </p:notesMasterIdLst>
  <p:handoutMasterIdLst>
    <p:handoutMasterId r:id="rId9"/>
  </p:handoutMasterIdLst>
  <p:sldIdLst>
    <p:sldId id="458" r:id="rId2"/>
    <p:sldId id="460" r:id="rId3"/>
    <p:sldId id="409" r:id="rId4"/>
    <p:sldId id="461" r:id="rId5"/>
    <p:sldId id="462" r:id="rId6"/>
    <p:sldId id="463" r:id="rId7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539C"/>
    <a:srgbClr val="3366FF"/>
    <a:srgbClr val="0F5BCB"/>
    <a:srgbClr val="1065E2"/>
    <a:srgbClr val="DFAA27"/>
    <a:srgbClr val="A2D668"/>
    <a:srgbClr val="0000CC"/>
    <a:srgbClr val="0033CC"/>
    <a:srgbClr val="223A58"/>
    <a:srgbClr val="271A8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8" autoAdjust="0"/>
    <p:restoredTop sz="69902" autoAdjust="0"/>
  </p:normalViewPr>
  <p:slideViewPr>
    <p:cSldViewPr>
      <p:cViewPr varScale="1">
        <p:scale>
          <a:sx n="106" d="100"/>
          <a:sy n="106" d="100"/>
        </p:scale>
        <p:origin x="-96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202" y="-108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4820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64820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BF42AE4F-E4DC-418F-9109-67191A9FA07D}" type="datetimeFigureOut">
              <a:rPr lang="en-US" smtClean="0"/>
              <a:pPr/>
              <a:t>11/14/2011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D147F2EC-B7C8-4DC2-96AB-D70DCB41E8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2249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4820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64820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FCAC45DE-260D-40A4-B6BB-97393EAF39BD}" type="datetimeFigureOut">
              <a:rPr lang="en-US" smtClean="0"/>
              <a:pPr/>
              <a:t>11/14/2011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33" tIns="45717" rIns="91433" bIns="457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77F8F1CE-3D5D-40F4-A740-2573B21D4F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19349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AB6FB5-8419-4155-BD03-6FD3B841F4C3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AB6FB5-8419-4155-BD03-6FD3B841F4C3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AB6FB5-8419-4155-BD03-6FD3B841F4C3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AB6FB5-8419-4155-BD03-6FD3B841F4C3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AB6FB5-8419-4155-BD03-6FD3B841F4C3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AB6FB5-8419-4155-BD03-6FD3B841F4C3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8BC20-E0BC-4269-8E19-E284F867C5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46E33-75D6-443A-8888-B582B464701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0DA4F1-D0C4-4DE0-B1B6-CBF518E6D81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5D1F75-B864-48E3-AD03-3FEF8280853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ransition spd="med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1" descr="campus1.jpg"/>
          <p:cNvPicPr>
            <a:picLocks noChangeAspect="1"/>
          </p:cNvPicPr>
          <p:nvPr/>
        </p:nvPicPr>
        <p:blipFill>
          <a:blip r:embed="rId3" cstate="print"/>
          <a:srcRect t="9454"/>
          <a:stretch>
            <a:fillRect/>
          </a:stretch>
        </p:blipFill>
        <p:spPr bwMode="auto">
          <a:xfrm>
            <a:off x="4572000" y="1"/>
            <a:ext cx="4572000" cy="2919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b="1788"/>
          <a:stretch>
            <a:fillRect/>
          </a:stretch>
        </p:blipFill>
        <p:spPr bwMode="auto">
          <a:xfrm>
            <a:off x="0" y="0"/>
            <a:ext cx="449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Connector 10"/>
          <p:cNvCxnSpPr/>
          <p:nvPr/>
        </p:nvCxnSpPr>
        <p:spPr>
          <a:xfrm rot="5400000">
            <a:off x="1066800" y="3429000"/>
            <a:ext cx="6858000" cy="0"/>
          </a:xfrm>
          <a:prstGeom prst="line">
            <a:avLst/>
          </a:prstGeom>
          <a:ln w="177800">
            <a:solidFill>
              <a:srgbClr val="A2D6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ISU_logo.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1" y="6019801"/>
            <a:ext cx="1957203" cy="5904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90800" y="2895601"/>
            <a:ext cx="6553200" cy="907197"/>
          </a:xfrm>
          <a:prstGeom prst="rect">
            <a:avLst/>
          </a:prstGeom>
          <a:solidFill>
            <a:srgbClr val="0F5BCB">
              <a:alpha val="96000"/>
            </a:srgbClr>
          </a:solidFill>
          <a:ln w="38100">
            <a:solidFill>
              <a:schemeClr val="bg1"/>
            </a:solidFill>
          </a:ln>
        </p:spPr>
        <p:txBody>
          <a:bodyPr wrap="square" lIns="0" tIns="91440" rIns="0" bIns="182880" rtlCol="0" anchor="ctr" anchorCtr="1">
            <a:noAutofit/>
          </a:bodyPr>
          <a:lstStyle/>
          <a:p>
            <a:pPr algn="ctr"/>
            <a:r>
              <a:rPr lang="en-US" sz="6000" i="1" spc="-90" dirty="0" smtClean="0">
                <a:solidFill>
                  <a:prstClr val="white"/>
                </a:solidFill>
                <a:latin typeface="Garamond" pitchFamily="18" charset="0"/>
              </a:rPr>
              <a:t>The </a:t>
            </a:r>
            <a:r>
              <a:rPr lang="en-US" sz="6000" i="1" spc="-250" dirty="0" smtClean="0">
                <a:solidFill>
                  <a:prstClr val="white"/>
                </a:solidFill>
                <a:latin typeface="Garamond" pitchFamily="18" charset="0"/>
              </a:rPr>
              <a:t>Pa</a:t>
            </a:r>
            <a:r>
              <a:rPr lang="en-US" sz="6000" i="1" spc="-90" dirty="0" smtClean="0">
                <a:solidFill>
                  <a:prstClr val="white"/>
                </a:solidFill>
                <a:latin typeface="Garamond" pitchFamily="18" charset="0"/>
              </a:rPr>
              <a:t>thway to </a:t>
            </a:r>
            <a:r>
              <a:rPr lang="en-US" sz="6000" i="1" spc="-400" dirty="0" smtClean="0">
                <a:solidFill>
                  <a:prstClr val="white"/>
                </a:solidFill>
                <a:latin typeface="Garamond" pitchFamily="18" charset="0"/>
              </a:rPr>
              <a:t>Su</a:t>
            </a:r>
            <a:r>
              <a:rPr lang="en-US" sz="6000" i="1" spc="-90" dirty="0" smtClean="0">
                <a:solidFill>
                  <a:prstClr val="white"/>
                </a:solidFill>
                <a:latin typeface="Garamond" pitchFamily="18" charset="0"/>
              </a:rPr>
              <a:t>ccess</a:t>
            </a:r>
            <a:endParaRPr lang="en-US" sz="6000" i="1" spc="-90" dirty="0">
              <a:solidFill>
                <a:prstClr val="white"/>
              </a:solidFill>
              <a:latin typeface="Garamon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4572000"/>
            <a:ext cx="4495800" cy="918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Icon and Legacy Programs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648200" y="3962400"/>
            <a:ext cx="4495800" cy="508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Goal </a:t>
            </a: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2 </a:t>
            </a: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– Initiative </a:t>
            </a: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4</a:t>
            </a:r>
            <a:endParaRPr lang="en-US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10800000">
            <a:off x="0" y="6781799"/>
            <a:ext cx="9144000" cy="0"/>
          </a:xfrm>
          <a:prstGeom prst="line">
            <a:avLst/>
          </a:prstGeom>
          <a:ln w="177800">
            <a:solidFill>
              <a:srgbClr val="A2D6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"/>
            <a:ext cx="9144000" cy="907197"/>
          </a:xfrm>
          <a:prstGeom prst="rect">
            <a:avLst/>
          </a:prstGeom>
          <a:solidFill>
            <a:srgbClr val="0F5BCB">
              <a:alpha val="96000"/>
            </a:srgbClr>
          </a:solidFill>
          <a:ln w="38100">
            <a:noFill/>
          </a:ln>
        </p:spPr>
        <p:txBody>
          <a:bodyPr wrap="square" lIns="0" tIns="91440" rIns="0" bIns="182880" rtlCol="0" anchor="ctr" anchorCtr="1">
            <a:noAutofit/>
          </a:bodyPr>
          <a:lstStyle/>
          <a:p>
            <a:endParaRPr lang="en-US" sz="4800" i="1" spc="-9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76201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Berlin Sans FB Demi" pitchFamily="34" charset="0"/>
              </a:rPr>
              <a:t>The Pathway to Success</a:t>
            </a:r>
            <a:endParaRPr lang="en-US" sz="36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19600" y="1066800"/>
            <a:ext cx="457200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Introduction</a:t>
            </a:r>
            <a:endParaRPr lang="en-US" sz="2400" dirty="0"/>
          </a:p>
        </p:txBody>
      </p:sp>
      <p:pic>
        <p:nvPicPr>
          <p:cNvPr id="12" name="Picture 11" descr="IMAG00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219200"/>
            <a:ext cx="4077325" cy="2438400"/>
          </a:xfrm>
          <a:prstGeom prst="rect">
            <a:avLst/>
          </a:prstGeom>
        </p:spPr>
      </p:pic>
      <p:pic>
        <p:nvPicPr>
          <p:cNvPr id="14" name="Picture 13" descr="dsc_37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3809999"/>
            <a:ext cx="4114800" cy="272538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419600" y="1676401"/>
            <a:ext cx="457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To enhance existing (Legacy) programs  and to develop new (Icon) programs  on campus</a:t>
            </a:r>
          </a:p>
          <a:p>
            <a:pPr>
              <a:buFont typeface="Wingdings" pitchFamily="2" charset="2"/>
              <a:buChar char="ü"/>
            </a:pPr>
            <a:endParaRPr lang="en-US" sz="1200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Solidify funding and to instill quality in the programming</a:t>
            </a:r>
          </a:p>
          <a:p>
            <a:endParaRPr lang="en-US" sz="1200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Re-introduce programs that were eliminated due to funding, but are needed</a:t>
            </a:r>
          </a:p>
          <a:p>
            <a:endParaRPr lang="en-US" sz="1200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Keep current with today’s changing students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95800" y="42672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Purpose</a:t>
            </a:r>
            <a:endParaRPr lang="en-US" sz="3200" b="1" dirty="0">
              <a:solidFill>
                <a:srgbClr val="00539C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0" y="4800600"/>
            <a:ext cx="426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/>
              <a:t> Eliminate “Suitcase”  mentality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/>
              <a:t>Provide healthy weekend experiences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/>
              <a:t>Create a sense of belonging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/>
              <a:t>Enhance the University experience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10800000">
            <a:off x="0" y="6781799"/>
            <a:ext cx="9144000" cy="0"/>
          </a:xfrm>
          <a:prstGeom prst="line">
            <a:avLst/>
          </a:prstGeom>
          <a:ln w="177800">
            <a:solidFill>
              <a:srgbClr val="A2D6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"/>
            <a:ext cx="9144000" cy="907197"/>
          </a:xfrm>
          <a:prstGeom prst="rect">
            <a:avLst/>
          </a:prstGeom>
          <a:solidFill>
            <a:srgbClr val="0F5BCB">
              <a:alpha val="96000"/>
            </a:srgbClr>
          </a:solidFill>
          <a:ln w="38100">
            <a:noFill/>
          </a:ln>
        </p:spPr>
        <p:txBody>
          <a:bodyPr wrap="square" lIns="0" tIns="91440" rIns="0" bIns="182880" rtlCol="0" anchor="ctr" anchorCtr="1">
            <a:noAutofit/>
          </a:bodyPr>
          <a:lstStyle/>
          <a:p>
            <a:endParaRPr lang="en-US" sz="4800" i="1" spc="-9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76201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Berlin Sans FB Demi" pitchFamily="34" charset="0"/>
              </a:rPr>
              <a:t>The Pathway to Success</a:t>
            </a:r>
            <a:endParaRPr lang="en-US" sz="36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143000"/>
            <a:ext cx="5029200" cy="508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Methods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1828800"/>
            <a:ext cx="8305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  <a:buFont typeface="Wingdings" pitchFamily="2" charset="2"/>
              <a:buChar char="ü"/>
            </a:pPr>
            <a:r>
              <a:rPr lang="en-US" dirty="0" smtClean="0"/>
              <a:t> Defined what was an Icon and what was a Legacy program and service</a:t>
            </a:r>
          </a:p>
          <a:p>
            <a:pPr>
              <a:lnSpc>
                <a:spcPts val="3200"/>
              </a:lnSpc>
              <a:buFont typeface="Wingdings" pitchFamily="2" charset="2"/>
              <a:buChar char="ü"/>
            </a:pPr>
            <a:r>
              <a:rPr lang="en-US" dirty="0" smtClean="0"/>
              <a:t>Icon ideas included programs and services that would help me the needs of today’s 	changing students and included programs that previously existed but were 	eliminated.</a:t>
            </a:r>
          </a:p>
          <a:p>
            <a:pPr>
              <a:lnSpc>
                <a:spcPts val="3200"/>
              </a:lnSpc>
              <a:buFont typeface="Wingdings" pitchFamily="2" charset="2"/>
              <a:buChar char="ü"/>
            </a:pPr>
            <a:r>
              <a:rPr lang="en-US" dirty="0" smtClean="0"/>
              <a:t>Legacy ideas included programs and services that currently exist, but needed 	additional funding or attention to enhance their effectiveness</a:t>
            </a:r>
            <a:endParaRPr lang="en-US" dirty="0" smtClean="0"/>
          </a:p>
          <a:p>
            <a:pPr>
              <a:lnSpc>
                <a:spcPts val="3200"/>
              </a:lnSpc>
              <a:buFont typeface="Wingdings" pitchFamily="2" charset="2"/>
              <a:buChar char="ü"/>
            </a:pPr>
            <a:r>
              <a:rPr lang="en-US" dirty="0" smtClean="0"/>
              <a:t>Identified over 100 Icon and Legacy programs and services</a:t>
            </a:r>
          </a:p>
          <a:p>
            <a:pPr>
              <a:lnSpc>
                <a:spcPts val="3200"/>
              </a:lnSpc>
              <a:buFont typeface="Wingdings" pitchFamily="2" charset="2"/>
              <a:buChar char="ü"/>
            </a:pPr>
            <a:r>
              <a:rPr lang="en-US" dirty="0" smtClean="0"/>
              <a:t>Prioritized list of possible programs and services</a:t>
            </a:r>
          </a:p>
          <a:p>
            <a:pPr>
              <a:lnSpc>
                <a:spcPts val="3200"/>
              </a:lnSpc>
              <a:buFont typeface="Wingdings" pitchFamily="2" charset="2"/>
              <a:buChar char="ü"/>
            </a:pPr>
            <a:r>
              <a:rPr lang="en-US" dirty="0" smtClean="0"/>
              <a:t>Identified one or two programs  or services for each of the four years remaining in 	the plan</a:t>
            </a:r>
          </a:p>
          <a:p>
            <a:pPr>
              <a:lnSpc>
                <a:spcPts val="3200"/>
              </a:lnSpc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en-US" dirty="0" smtClean="0"/>
              <a:t>Ideas grew in complexity from year to year</a:t>
            </a:r>
            <a:endParaRPr lang="en-US" dirty="0" smtClean="0"/>
          </a:p>
          <a:p>
            <a:pPr>
              <a:lnSpc>
                <a:spcPts val="3200"/>
              </a:lnSpc>
              <a:buFont typeface="Wingdings" pitchFamily="2" charset="2"/>
              <a:buChar char="ü"/>
            </a:pP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8" name="Object 14"/>
          <p:cNvGraphicFramePr>
            <a:graphicFrameLocks noChangeAspect="1"/>
          </p:cNvGraphicFramePr>
          <p:nvPr/>
        </p:nvGraphicFramePr>
        <p:xfrm>
          <a:off x="304800" y="152400"/>
          <a:ext cx="8353425" cy="6454775"/>
        </p:xfrm>
        <a:graphic>
          <a:graphicData uri="http://schemas.openxmlformats.org/presentationml/2006/ole">
            <p:oleObj spid="_x0000_s1038" name="Acrobat Document" r:id="rId4" imgW="8353080" imgH="6454440" progId="AcroExch.Document.7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0"/>
            <a:ext cx="9144000" cy="990599"/>
          </a:xfrm>
          <a:prstGeom prst="rect">
            <a:avLst/>
          </a:prstGeom>
          <a:solidFill>
            <a:srgbClr val="0F5BCB">
              <a:alpha val="96000"/>
            </a:srgbClr>
          </a:solidFill>
          <a:ln w="38100">
            <a:noFill/>
          </a:ln>
        </p:spPr>
        <p:txBody>
          <a:bodyPr wrap="square" lIns="0" tIns="91440" rIns="0" bIns="182880" rtlCol="0" anchor="ctr" anchorCtr="1">
            <a:noAutofit/>
          </a:bodyPr>
          <a:lstStyle/>
          <a:p>
            <a:endParaRPr lang="en-US" sz="4800" i="1" spc="-90" dirty="0">
              <a:solidFill>
                <a:schemeClr val="bg1"/>
              </a:solidFill>
              <a:latin typeface="Garamond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0" y="6858000"/>
            <a:ext cx="9144000" cy="0"/>
          </a:xfrm>
          <a:prstGeom prst="line">
            <a:avLst/>
          </a:prstGeom>
          <a:ln w="177800">
            <a:solidFill>
              <a:srgbClr val="A2D6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2286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Berlin Sans FB Demi" pitchFamily="34" charset="0"/>
              </a:rPr>
              <a:t>The Pathway to Success</a:t>
            </a:r>
            <a:endParaRPr lang="en-US" sz="36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05000" y="1524000"/>
            <a:ext cx="381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Enhancing Legacy Programs and Creating Icon Programs for Students</a:t>
            </a:r>
            <a:endParaRPr lang="en-US" sz="1000" dirty="0"/>
          </a:p>
        </p:txBody>
      </p:sp>
      <p:sp>
        <p:nvSpPr>
          <p:cNvPr id="28" name="TextBox 27"/>
          <p:cNvSpPr txBox="1"/>
          <p:nvPr/>
        </p:nvSpPr>
        <p:spPr>
          <a:xfrm>
            <a:off x="6705600" y="1524000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7620000" y="1524000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838200" y="19812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lain"/>
            </a:pPr>
            <a:r>
              <a:rPr lang="en-US" sz="1200" dirty="0" smtClean="0"/>
              <a:t>      7       Prov. </a:t>
            </a:r>
            <a:r>
              <a:rPr lang="en-US" sz="1200" dirty="0" err="1" smtClean="0"/>
              <a:t>Ev</a:t>
            </a:r>
            <a:r>
              <a:rPr lang="en-US" sz="1200" dirty="0" smtClean="0"/>
              <a:t>. &amp; Act for RH Stud.  Pro. Health </a:t>
            </a:r>
            <a:r>
              <a:rPr lang="en-US" sz="1200" dirty="0" err="1" smtClean="0"/>
              <a:t>Wkend</a:t>
            </a:r>
            <a:r>
              <a:rPr lang="en-US" sz="1200" dirty="0" smtClean="0"/>
              <a:t> Alt &amp; cont to ret.      L	</a:t>
            </a:r>
            <a:r>
              <a:rPr lang="en-US" sz="1200" dirty="0" err="1" smtClean="0"/>
              <a:t>L</a:t>
            </a:r>
            <a:r>
              <a:rPr lang="en-US" sz="1200" dirty="0" smtClean="0"/>
              <a:t> </a:t>
            </a:r>
            <a:r>
              <a:rPr lang="en-US" sz="1200" dirty="0" smtClean="0"/>
              <a:t>          </a:t>
            </a:r>
            <a:r>
              <a:rPr lang="en-US" sz="1200" dirty="0" err="1" smtClean="0"/>
              <a:t>L</a:t>
            </a:r>
            <a:r>
              <a:rPr lang="en-US" sz="1200" dirty="0" smtClean="0"/>
              <a:t>	</a:t>
            </a:r>
            <a:r>
              <a:rPr lang="en-US" sz="1200" dirty="0" err="1" smtClean="0"/>
              <a:t>L</a:t>
            </a:r>
            <a:r>
              <a:rPr lang="en-US" sz="1200" dirty="0" smtClean="0"/>
              <a:t>           </a:t>
            </a:r>
            <a:r>
              <a:rPr lang="en-US" sz="1200" dirty="0" err="1" smtClean="0"/>
              <a:t>L</a:t>
            </a:r>
            <a:endParaRPr lang="en-US" sz="1200" dirty="0" smtClean="0"/>
          </a:p>
          <a:p>
            <a:pPr marL="228600" indent="-228600">
              <a:buAutoNum type="arabicPlain"/>
            </a:pPr>
            <a:endParaRPr lang="en-US" sz="1200" dirty="0" smtClean="0"/>
          </a:p>
          <a:p>
            <a:pPr marL="228600" indent="-228600"/>
            <a:r>
              <a:rPr lang="en-US" sz="1200" dirty="0" smtClean="0"/>
              <a:t>1	      9       Gath. Info from </a:t>
            </a:r>
            <a:r>
              <a:rPr lang="en-US" sz="1200" dirty="0" err="1" smtClean="0"/>
              <a:t>Att</a:t>
            </a:r>
            <a:r>
              <a:rPr lang="en-US" sz="1200" dirty="0" smtClean="0"/>
              <a:t> and Part in events and </a:t>
            </a:r>
            <a:r>
              <a:rPr lang="en-US" sz="1200" dirty="0" err="1" smtClean="0"/>
              <a:t>prog</a:t>
            </a:r>
            <a:r>
              <a:rPr lang="en-US" sz="1200" dirty="0" smtClean="0"/>
              <a:t> help set ISU St. Pr.    M           </a:t>
            </a:r>
            <a:r>
              <a:rPr lang="en-US" sz="1200" dirty="0" err="1" smtClean="0"/>
              <a:t>M</a:t>
            </a:r>
            <a:r>
              <a:rPr lang="en-US" sz="1200" dirty="0" smtClean="0"/>
              <a:t>         </a:t>
            </a:r>
            <a:r>
              <a:rPr lang="en-US" sz="1200" dirty="0" err="1" smtClean="0"/>
              <a:t>M</a:t>
            </a:r>
            <a:r>
              <a:rPr lang="en-US" sz="1200" dirty="0" smtClean="0"/>
              <a:t>           </a:t>
            </a:r>
            <a:r>
              <a:rPr lang="en-US" sz="1200" dirty="0" err="1" smtClean="0"/>
              <a:t>M</a:t>
            </a:r>
            <a:r>
              <a:rPr lang="en-US" sz="1200" dirty="0" smtClean="0"/>
              <a:t>         </a:t>
            </a:r>
            <a:r>
              <a:rPr lang="en-US" sz="1200" dirty="0" err="1" smtClean="0"/>
              <a:t>M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914400" y="3810000"/>
            <a:ext cx="7315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smtClean="0"/>
              <a:t>Attendance at </a:t>
            </a:r>
            <a:r>
              <a:rPr lang="en-US" sz="1200" dirty="0" err="1" smtClean="0"/>
              <a:t>Rec</a:t>
            </a:r>
            <a:r>
              <a:rPr lang="en-US" sz="1200" dirty="0" smtClean="0"/>
              <a:t> Fest				       834      1200     1300     1400    1500</a:t>
            </a:r>
          </a:p>
          <a:p>
            <a:pPr>
              <a:lnSpc>
                <a:spcPct val="150000"/>
              </a:lnSpc>
            </a:pPr>
            <a:r>
              <a:rPr lang="en-US" sz="1200" dirty="0" smtClean="0"/>
              <a:t>Attendance at </a:t>
            </a:r>
            <a:r>
              <a:rPr lang="en-US" sz="1200" dirty="0" err="1" smtClean="0"/>
              <a:t>Destress</a:t>
            </a:r>
            <a:r>
              <a:rPr lang="en-US" sz="1200" dirty="0" smtClean="0"/>
              <a:t> Fest				       772        900     1000     1100     1200</a:t>
            </a:r>
          </a:p>
          <a:p>
            <a:pPr>
              <a:lnSpc>
                <a:spcPct val="150000"/>
              </a:lnSpc>
            </a:pPr>
            <a:r>
              <a:rPr lang="en-US" sz="1200" dirty="0" smtClean="0"/>
              <a:t>Sycamore Tricycle Derby Teams (Men and Women combined)	      11/11   15/13   16/14  18/15   20/16</a:t>
            </a:r>
          </a:p>
          <a:p>
            <a:pPr>
              <a:lnSpc>
                <a:spcPct val="200000"/>
              </a:lnSpc>
            </a:pPr>
            <a:r>
              <a:rPr lang="en-US" sz="1200" dirty="0" smtClean="0"/>
              <a:t>Tandem Race Teams/Organizations involved			      9/19     11/21   12/22   14/25   16/28</a:t>
            </a:r>
          </a:p>
          <a:p>
            <a:pPr>
              <a:lnSpc>
                <a:spcPct val="150000"/>
              </a:lnSpc>
            </a:pPr>
            <a:r>
              <a:rPr lang="en-US" sz="1200" dirty="0" smtClean="0"/>
              <a:t>Sycamore Tricycle Derby Attendance			       1400    1600    1900*  1800     1800</a:t>
            </a:r>
          </a:p>
          <a:p>
            <a:pPr>
              <a:lnSpc>
                <a:spcPct val="150000"/>
              </a:lnSpc>
            </a:pPr>
            <a:r>
              <a:rPr lang="en-US" sz="1200" dirty="0" smtClean="0"/>
              <a:t>Tandem Race Attendance				       1100    1200     1300    1400     1500</a:t>
            </a:r>
          </a:p>
          <a:p>
            <a:pPr>
              <a:lnSpc>
                <a:spcPct val="150000"/>
              </a:lnSpc>
            </a:pPr>
            <a:r>
              <a:rPr lang="en-US" sz="1200" dirty="0" smtClean="0"/>
              <a:t>*50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Anniversary Race – Potential Bump in attendance</a:t>
            </a:r>
          </a:p>
          <a:p>
            <a:pPr>
              <a:lnSpc>
                <a:spcPct val="150000"/>
              </a:lnSpc>
            </a:pPr>
            <a:endParaRPr lang="en-US" sz="12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10800000">
            <a:off x="0" y="6781799"/>
            <a:ext cx="9144000" cy="0"/>
          </a:xfrm>
          <a:prstGeom prst="line">
            <a:avLst/>
          </a:prstGeom>
          <a:ln w="177800">
            <a:solidFill>
              <a:srgbClr val="A2D6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"/>
            <a:ext cx="9144000" cy="907197"/>
          </a:xfrm>
          <a:prstGeom prst="rect">
            <a:avLst/>
          </a:prstGeom>
          <a:solidFill>
            <a:srgbClr val="0F5BCB">
              <a:alpha val="96000"/>
            </a:srgbClr>
          </a:solidFill>
          <a:ln w="38100">
            <a:noFill/>
          </a:ln>
        </p:spPr>
        <p:txBody>
          <a:bodyPr wrap="square" lIns="0" tIns="91440" rIns="0" bIns="182880" rtlCol="0" anchor="ctr" anchorCtr="1">
            <a:noAutofit/>
          </a:bodyPr>
          <a:lstStyle/>
          <a:p>
            <a:endParaRPr lang="en-US" sz="4800" i="1" spc="-9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76201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Berlin Sans FB Demi" pitchFamily="34" charset="0"/>
              </a:rPr>
              <a:t>The Pathway to Success</a:t>
            </a:r>
            <a:endParaRPr lang="en-US" sz="36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990600"/>
            <a:ext cx="5029200" cy="508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Discussion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1447800"/>
            <a:ext cx="8305800" cy="5837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dirty="0" smtClean="0">
                <a:solidFill>
                  <a:srgbClr val="00539C"/>
                </a:solidFill>
              </a:rPr>
              <a:t>RecFest</a:t>
            </a:r>
          </a:p>
          <a:p>
            <a:pPr>
              <a:lnSpc>
                <a:spcPts val="3200"/>
              </a:lnSpc>
              <a:buFont typeface="Wingdings" pitchFamily="2" charset="2"/>
              <a:buChar char="ü"/>
            </a:pPr>
            <a:r>
              <a:rPr lang="en-US" dirty="0" smtClean="0"/>
              <a:t>First weekend of the fall semester	</a:t>
            </a:r>
          </a:p>
          <a:p>
            <a:pPr>
              <a:lnSpc>
                <a:spcPts val="3200"/>
              </a:lnSpc>
              <a:buFont typeface="Wingdings" pitchFamily="2" charset="2"/>
              <a:buChar char="ü"/>
            </a:pPr>
            <a:r>
              <a:rPr lang="en-US" dirty="0" smtClean="0"/>
              <a:t> Over 1200 students attended </a:t>
            </a:r>
          </a:p>
          <a:p>
            <a:pPr>
              <a:lnSpc>
                <a:spcPts val="3200"/>
              </a:lnSpc>
            </a:pPr>
            <a:r>
              <a:rPr lang="en-US" dirty="0" smtClean="0"/>
              <a:t>	</a:t>
            </a:r>
            <a:r>
              <a:rPr lang="en-US" dirty="0" smtClean="0"/>
              <a:t>(366 more than the inaugural year)</a:t>
            </a:r>
          </a:p>
          <a:p>
            <a:pPr>
              <a:lnSpc>
                <a:spcPts val="3200"/>
              </a:lnSpc>
              <a:buFont typeface="Wingdings" pitchFamily="2" charset="2"/>
              <a:buChar char="ü"/>
            </a:pPr>
            <a:r>
              <a:rPr lang="en-US" dirty="0" smtClean="0"/>
              <a:t>Educational, Fun, Safe</a:t>
            </a:r>
            <a:endParaRPr lang="en-US" dirty="0" smtClean="0"/>
          </a:p>
          <a:p>
            <a:pPr>
              <a:lnSpc>
                <a:spcPts val="3200"/>
              </a:lnSpc>
            </a:pPr>
            <a:r>
              <a:rPr lang="en-US" dirty="0" smtClean="0">
                <a:solidFill>
                  <a:srgbClr val="00539C"/>
                </a:solidFill>
              </a:rPr>
              <a:t>Sycamore Tricycle Derby and Tandem Race</a:t>
            </a:r>
          </a:p>
          <a:p>
            <a:pPr>
              <a:lnSpc>
                <a:spcPts val="3200"/>
              </a:lnSpc>
              <a:buFont typeface="Wingdings" pitchFamily="2" charset="2"/>
              <a:buChar char="ü"/>
            </a:pPr>
            <a:r>
              <a:rPr lang="en-US" dirty="0" smtClean="0"/>
              <a:t>New equipment for timing and scoring</a:t>
            </a:r>
          </a:p>
          <a:p>
            <a:pPr>
              <a:lnSpc>
                <a:spcPts val="3200"/>
              </a:lnSpc>
              <a:buFont typeface="Wingdings" pitchFamily="2" charset="2"/>
              <a:buChar char="ü"/>
            </a:pPr>
            <a:r>
              <a:rPr lang="en-US" dirty="0" smtClean="0"/>
              <a:t>Enhancements to the Environment, Awards Ceremony</a:t>
            </a:r>
          </a:p>
          <a:p>
            <a:pPr>
              <a:lnSpc>
                <a:spcPts val="3200"/>
              </a:lnSpc>
              <a:buFont typeface="Wingdings" pitchFamily="2" charset="2"/>
              <a:buChar char="ü"/>
            </a:pPr>
            <a:r>
              <a:rPr lang="en-US" dirty="0" smtClean="0"/>
              <a:t>Purchase of New Tandems</a:t>
            </a:r>
          </a:p>
          <a:p>
            <a:pPr>
              <a:lnSpc>
                <a:spcPts val="3200"/>
              </a:lnSpc>
            </a:pPr>
            <a:r>
              <a:rPr lang="en-US" dirty="0" smtClean="0">
                <a:solidFill>
                  <a:srgbClr val="00539C"/>
                </a:solidFill>
              </a:rPr>
              <a:t>Student Legal Services</a:t>
            </a:r>
          </a:p>
          <a:p>
            <a:pPr>
              <a:lnSpc>
                <a:spcPts val="3200"/>
              </a:lnSpc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en-US" dirty="0" smtClean="0"/>
              <a:t>Students have no where to turn in today’s </a:t>
            </a:r>
            <a:r>
              <a:rPr lang="en-US" dirty="0" smtClean="0"/>
              <a:t>l</a:t>
            </a:r>
            <a:r>
              <a:rPr lang="en-US" dirty="0" smtClean="0"/>
              <a:t>itigical society</a:t>
            </a:r>
          </a:p>
          <a:p>
            <a:pPr>
              <a:lnSpc>
                <a:spcPts val="3200"/>
              </a:lnSpc>
              <a:buFont typeface="Wingdings" pitchFamily="2" charset="2"/>
              <a:buChar char="ü"/>
            </a:pPr>
            <a:r>
              <a:rPr lang="en-US" dirty="0" smtClean="0"/>
              <a:t>Requests are currently turned away by the ombudsperson</a:t>
            </a:r>
          </a:p>
          <a:p>
            <a:pPr>
              <a:lnSpc>
                <a:spcPts val="3200"/>
              </a:lnSpc>
              <a:buFont typeface="Wingdings" pitchFamily="2" charset="2"/>
              <a:buChar char="ü"/>
            </a:pPr>
            <a:endParaRPr lang="en-US" dirty="0" smtClean="0"/>
          </a:p>
          <a:p>
            <a:pPr>
              <a:lnSpc>
                <a:spcPts val="3200"/>
              </a:lnSpc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524000"/>
            <a:ext cx="413634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sc_3363.jpg"/>
          <p:cNvPicPr>
            <a:picLocks noChangeAspect="1"/>
          </p:cNvPicPr>
          <p:nvPr/>
        </p:nvPicPr>
        <p:blipFill>
          <a:blip r:embed="rId3" cstate="print">
            <a:lum bright="40000"/>
          </a:blip>
          <a:stretch>
            <a:fillRect/>
          </a:stretch>
        </p:blipFill>
        <p:spPr>
          <a:xfrm>
            <a:off x="1" y="609600"/>
            <a:ext cx="9144000" cy="6056416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rot="10800000">
            <a:off x="0" y="6781799"/>
            <a:ext cx="9144000" cy="0"/>
          </a:xfrm>
          <a:prstGeom prst="line">
            <a:avLst/>
          </a:prstGeom>
          <a:ln w="177800">
            <a:solidFill>
              <a:srgbClr val="A2D6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"/>
            <a:ext cx="9144000" cy="907197"/>
          </a:xfrm>
          <a:prstGeom prst="rect">
            <a:avLst/>
          </a:prstGeom>
          <a:solidFill>
            <a:srgbClr val="0F5BCB">
              <a:alpha val="96000"/>
            </a:srgbClr>
          </a:solidFill>
          <a:ln w="38100">
            <a:noFill/>
          </a:ln>
        </p:spPr>
        <p:txBody>
          <a:bodyPr wrap="square" lIns="0" tIns="91440" rIns="0" bIns="182880" rtlCol="0" anchor="ctr" anchorCtr="1">
            <a:noAutofit/>
          </a:bodyPr>
          <a:lstStyle/>
          <a:p>
            <a:endParaRPr lang="en-US" sz="4800" i="1" spc="-9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76201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Berlin Sans FB Demi" pitchFamily="34" charset="0"/>
              </a:rPr>
              <a:t>The Pathway to Success</a:t>
            </a:r>
            <a:endParaRPr lang="en-US" sz="36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143000"/>
            <a:ext cx="5029200" cy="508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Summary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905000"/>
            <a:ext cx="8305800" cy="296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  <a:buFont typeface="Wingdings" pitchFamily="2" charset="2"/>
              <a:buChar char="ü"/>
            </a:pPr>
            <a:r>
              <a:rPr lang="en-US" dirty="0" smtClean="0"/>
              <a:t> Initial Projects last spring </a:t>
            </a:r>
            <a:r>
              <a:rPr lang="en-US" dirty="0" smtClean="0"/>
              <a:t>at the SRC included Cookouts and dive-in movies</a:t>
            </a:r>
          </a:p>
          <a:p>
            <a:pPr>
              <a:lnSpc>
                <a:spcPts val="3200"/>
              </a:lnSpc>
              <a:buFont typeface="Wingdings" pitchFamily="2" charset="2"/>
              <a:buChar char="ü"/>
            </a:pPr>
            <a:r>
              <a:rPr lang="en-US" dirty="0" smtClean="0"/>
              <a:t>This year’s focus is on Rec</a:t>
            </a:r>
            <a:r>
              <a:rPr lang="en-US" dirty="0" smtClean="0"/>
              <a:t>Fest (fall) and De-Stress Fest (fall and spring) the weekend 	before finals</a:t>
            </a:r>
          </a:p>
          <a:p>
            <a:pPr>
              <a:lnSpc>
                <a:spcPts val="3200"/>
              </a:lnSpc>
              <a:buFont typeface="Wingdings" pitchFamily="2" charset="2"/>
              <a:buChar char="ü"/>
            </a:pPr>
            <a:r>
              <a:rPr lang="en-US" dirty="0" smtClean="0"/>
              <a:t>Trike showed an increas</a:t>
            </a:r>
            <a:r>
              <a:rPr lang="en-US" dirty="0" smtClean="0"/>
              <a:t>e in teams, participation and an overall great experience</a:t>
            </a:r>
          </a:p>
          <a:p>
            <a:pPr>
              <a:lnSpc>
                <a:spcPts val="3200"/>
              </a:lnSpc>
              <a:buFont typeface="Wingdings" pitchFamily="2" charset="2"/>
              <a:buChar char="ü"/>
            </a:pPr>
            <a:r>
              <a:rPr lang="en-US" dirty="0" smtClean="0"/>
              <a:t>Funding of Tandems for the spring will provide a similar experience</a:t>
            </a:r>
          </a:p>
          <a:p>
            <a:pPr>
              <a:lnSpc>
                <a:spcPts val="3200"/>
              </a:lnSpc>
              <a:buFont typeface="Wingdings" pitchFamily="2" charset="2"/>
              <a:buChar char="ü"/>
            </a:pPr>
            <a:r>
              <a:rPr lang="en-US" dirty="0" smtClean="0"/>
              <a:t>All of these events enhance the student experience at Indiana State University </a:t>
            </a:r>
            <a:r>
              <a:rPr lang="en-US" smtClean="0"/>
              <a:t>and 	impact </a:t>
            </a:r>
            <a:r>
              <a:rPr lang="en-US" dirty="0" smtClean="0"/>
              <a:t>retention of our students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6600</TotalTime>
  <Words>212</Words>
  <Application>Microsoft Office PowerPoint</Application>
  <PresentationFormat>On-screen Show (4:3)</PresentationFormat>
  <Paragraphs>67</Paragraphs>
  <Slides>6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14_Office Theme</vt:lpstr>
      <vt:lpstr>Adobe Acrobat Document</vt:lpstr>
      <vt:lpstr>Slide 1</vt:lpstr>
      <vt:lpstr>Slide 2</vt:lpstr>
      <vt:lpstr>Slide 3</vt:lpstr>
      <vt:lpstr>Slide 4</vt:lpstr>
      <vt:lpstr>Slide 5</vt:lpstr>
      <vt:lpstr>Slide 6</vt:lpstr>
    </vt:vector>
  </TitlesOfParts>
  <Company>Indiana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2011 Goal 2 Stakeholders Conference Presentation</dc:title>
  <dc:creator>user</dc:creator>
  <cp:keywords>Conference 2011, experiential learning</cp:keywords>
  <cp:lastModifiedBy>aperone</cp:lastModifiedBy>
  <cp:revision>427</cp:revision>
  <dcterms:created xsi:type="dcterms:W3CDTF">2008-09-03T09:34:29Z</dcterms:created>
  <dcterms:modified xsi:type="dcterms:W3CDTF">2011-11-14T20:35:08Z</dcterms:modified>
</cp:coreProperties>
</file>