
<file path=[Content_Types].xml><?xml version="1.0" encoding="utf-8"?>
<Types xmlns="http://schemas.openxmlformats.org/package/2006/content-types">
  <Default Extension="png" ContentType="image/png"/>
  <Default Extension="pdf" ContentType="image/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8" r:id="rId2"/>
    <p:sldId id="257" r:id="rId3"/>
    <p:sldId id="258" r:id="rId4"/>
    <p:sldId id="259" r:id="rId5"/>
    <p:sldId id="260" r:id="rId6"/>
    <p:sldId id="261" r:id="rId7"/>
    <p:sldId id="262" r:id="rId8"/>
    <p:sldId id="263" r:id="rId9"/>
    <p:sldId id="264" r:id="rId10"/>
    <p:sldId id="265" r:id="rId11"/>
    <p:sldId id="266" r:id="rId12"/>
    <p:sldId id="267"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A5FF3-B8DD-474C-B89E-67A069EB72D3}" type="datetimeFigureOut">
              <a:rPr lang="en-US" smtClean="0"/>
              <a:t>3/23/2015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AC6B5-D01C-450A-9917-8A0929B7D610}" type="slidenum">
              <a:rPr lang="en-US" smtClean="0"/>
              <a:t>‹#›</a:t>
            </a:fld>
            <a:endParaRPr lang="en-US"/>
          </a:p>
        </p:txBody>
      </p:sp>
    </p:spTree>
    <p:extLst>
      <p:ext uri="{BB962C8B-B14F-4D97-AF65-F5344CB8AC3E}">
        <p14:creationId xmlns:p14="http://schemas.microsoft.com/office/powerpoint/2010/main" val="241653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xfrm>
            <a:off x="1104900" y="696913"/>
            <a:ext cx="4648200" cy="3486150"/>
          </a:xfrm>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Good</a:t>
            </a:r>
            <a:r>
              <a:rPr lang="en-US" baseline="0" dirty="0" smtClean="0"/>
              <a:t> morning – thanks</a:t>
            </a:r>
          </a:p>
          <a:p>
            <a:pPr>
              <a:spcBef>
                <a:spcPct val="0"/>
              </a:spcBef>
            </a:pPr>
            <a:endParaRPr lang="en-US" baseline="0" dirty="0" smtClean="0"/>
          </a:p>
          <a:p>
            <a:pPr>
              <a:spcBef>
                <a:spcPct val="0"/>
              </a:spcBef>
            </a:pPr>
            <a:r>
              <a:rPr lang="en-US" baseline="0" dirty="0" smtClean="0"/>
              <a:t>Getting close to lunch</a:t>
            </a:r>
          </a:p>
          <a:p>
            <a:pPr>
              <a:spcBef>
                <a:spcPct val="0"/>
              </a:spcBef>
            </a:pPr>
            <a:endParaRPr lang="en-US" baseline="0" dirty="0" smtClean="0"/>
          </a:p>
          <a:p>
            <a:pPr>
              <a:spcBef>
                <a:spcPct val="0"/>
              </a:spcBef>
            </a:pPr>
            <a:r>
              <a:rPr lang="en-US" baseline="0" dirty="0" smtClean="0"/>
              <a:t>New</a:t>
            </a:r>
          </a:p>
          <a:p>
            <a:pPr>
              <a:spcBef>
                <a:spcPct val="0"/>
              </a:spcBef>
            </a:pPr>
            <a:endParaRPr lang="en-US" baseline="0" dirty="0" smtClean="0"/>
          </a:p>
          <a:p>
            <a:pPr>
              <a:spcBef>
                <a:spcPct val="0"/>
              </a:spcBef>
            </a:pPr>
            <a:r>
              <a:rPr lang="en-US" baseline="0" dirty="0" smtClean="0"/>
              <a:t>Gathering and Using</a:t>
            </a:r>
            <a:endParaRPr lang="en-US"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AB6FB5-8419-4155-BD03-6FD3B841F4C3}" type="slidenum">
              <a:rPr lang="en-US">
                <a:solidFill>
                  <a:prstClr val="black"/>
                </a:solidFill>
                <a:cs typeface="Arial" charset="0"/>
              </a:rPr>
              <a:pPr fontAlgn="base">
                <a:spcBef>
                  <a:spcPct val="0"/>
                </a:spcBef>
                <a:spcAft>
                  <a:spcPct val="0"/>
                </a:spcAft>
              </a:pPr>
              <a:t>1</a:t>
            </a:fld>
            <a:endParaRPr lang="en-US" dirty="0">
              <a:solidFill>
                <a:prstClr val="black"/>
              </a:solidFill>
              <a:cs typeface="Arial" charset="0"/>
            </a:endParaRPr>
          </a:p>
        </p:txBody>
      </p:sp>
    </p:spTree>
    <p:extLst>
      <p:ext uri="{BB962C8B-B14F-4D97-AF65-F5344CB8AC3E}">
        <p14:creationId xmlns:p14="http://schemas.microsoft.com/office/powerpoint/2010/main" val="115994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30365924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938538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526810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D4E8C2-898B-724E-95CC-EE818EFEC72D}"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23571393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4E8C2-898B-724E-95CC-EE818EFEC72D}" type="datetimeFigureOut">
              <a:rPr lang="en-US" smtClean="0"/>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2529526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D4E8C2-898B-724E-95CC-EE818EFEC72D}"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4848896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D4E8C2-898B-724E-95CC-EE818EFEC72D}" type="datetimeFigureOut">
              <a:rPr lang="en-US" smtClean="0"/>
              <a:t>3/23/2015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29015844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4E8C2-898B-724E-95CC-EE818EFEC72D}" type="datetimeFigureOut">
              <a:rPr lang="en-US" smtClean="0"/>
              <a:t>3/23/2015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34533875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4E8C2-898B-724E-95CC-EE818EFEC72D}" type="datetimeFigureOut">
              <a:rPr lang="en-US" smtClean="0"/>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1088461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4E8C2-898B-724E-95CC-EE818EFEC72D}"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3022799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4E8C2-898B-724E-95CC-EE818EFEC72D}" type="datetimeFigureOut">
              <a:rPr lang="en-US" smtClean="0"/>
              <a:t>3/23/2015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81753-2F40-6C4A-AEB2-6E55034980A5}" type="slidenum">
              <a:rPr lang="en-US" smtClean="0"/>
              <a:t>‹#›</a:t>
            </a:fld>
            <a:endParaRPr lang="en-US"/>
          </a:p>
        </p:txBody>
      </p:sp>
    </p:spTree>
    <p:extLst>
      <p:ext uri="{BB962C8B-B14F-4D97-AF65-F5344CB8AC3E}">
        <p14:creationId xmlns:p14="http://schemas.microsoft.com/office/powerpoint/2010/main" val="1338612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4E8C2-898B-724E-95CC-EE818EFEC72D}" type="datetimeFigureOut">
              <a:rPr lang="en-US" smtClean="0"/>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81753-2F40-6C4A-AEB2-6E55034980A5}" type="slidenum">
              <a:rPr lang="en-US" smtClean="0"/>
              <a:t>‹#›</a:t>
            </a:fld>
            <a:endParaRPr lang="en-US"/>
          </a:p>
        </p:txBody>
      </p:sp>
    </p:spTree>
    <p:extLst>
      <p:ext uri="{BB962C8B-B14F-4D97-AF65-F5344CB8AC3E}">
        <p14:creationId xmlns:p14="http://schemas.microsoft.com/office/powerpoint/2010/main" val="265939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campus1.jpg"/>
          <p:cNvPicPr>
            <a:picLocks noChangeAspect="1"/>
          </p:cNvPicPr>
          <p:nvPr/>
        </p:nvPicPr>
        <p:blipFill>
          <a:blip r:embed="rId3" cstate="print"/>
          <a:srcRect t="9454"/>
          <a:stretch>
            <a:fillRect/>
          </a:stretch>
        </p:blipFill>
        <p:spPr bwMode="auto">
          <a:xfrm>
            <a:off x="4572000" y="1"/>
            <a:ext cx="4572000" cy="2919341"/>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b="1788"/>
          <a:stretch>
            <a:fillRect/>
          </a:stretch>
        </p:blipFill>
        <p:spPr bwMode="auto">
          <a:xfrm>
            <a:off x="0" y="0"/>
            <a:ext cx="4495800" cy="6858000"/>
          </a:xfrm>
          <a:prstGeom prst="rect">
            <a:avLst/>
          </a:prstGeom>
          <a:noFill/>
          <a:ln w="9525">
            <a:noFill/>
            <a:miter lim="800000"/>
            <a:headEnd/>
            <a:tailEnd/>
          </a:ln>
          <a:effectLst/>
        </p:spPr>
      </p:pic>
      <p:cxnSp>
        <p:nvCxnSpPr>
          <p:cNvPr id="11" name="Straight Connector 10"/>
          <p:cNvCxnSpPr/>
          <p:nvPr/>
        </p:nvCxnSpPr>
        <p:spPr>
          <a:xfrm rot="5400000">
            <a:off x="1066800" y="3429000"/>
            <a:ext cx="6858000" cy="0"/>
          </a:xfrm>
          <a:prstGeom prst="line">
            <a:avLst/>
          </a:prstGeom>
          <a:ln w="1778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90800" y="2895601"/>
            <a:ext cx="6553200" cy="907197"/>
          </a:xfrm>
          <a:prstGeom prst="rect">
            <a:avLst/>
          </a:prstGeom>
          <a:solidFill>
            <a:srgbClr val="0F5BCB">
              <a:alpha val="96000"/>
            </a:srgbClr>
          </a:solidFill>
          <a:ln w="38100">
            <a:solidFill>
              <a:schemeClr val="tx2"/>
            </a:solidFill>
          </a:ln>
        </p:spPr>
        <p:txBody>
          <a:bodyPr wrap="square" lIns="0" tIns="91440" rIns="0" bIns="182880" rtlCol="0" anchor="ctr" anchorCtr="1">
            <a:noAutofit/>
          </a:bodyPr>
          <a:lstStyle/>
          <a:p>
            <a:pPr algn="ctr"/>
            <a:r>
              <a:rPr lang="en-US" sz="4800" i="1" spc="-90" dirty="0" smtClean="0">
                <a:solidFill>
                  <a:prstClr val="white"/>
                </a:solidFill>
                <a:latin typeface="FrankRuehl" panose="020E0503060101010101" pitchFamily="34" charset="-79"/>
                <a:cs typeface="FrankRuehl" panose="020E0503060101010101" pitchFamily="34" charset="-79"/>
              </a:rPr>
              <a:t>The </a:t>
            </a:r>
            <a:r>
              <a:rPr lang="en-US" sz="4800" i="1" spc="-250" dirty="0" smtClean="0">
                <a:solidFill>
                  <a:prstClr val="white"/>
                </a:solidFill>
                <a:latin typeface="FrankRuehl" panose="020E0503060101010101" pitchFamily="34" charset="-79"/>
                <a:cs typeface="FrankRuehl" panose="020E0503060101010101" pitchFamily="34" charset="-79"/>
              </a:rPr>
              <a:t>Pa</a:t>
            </a:r>
            <a:r>
              <a:rPr lang="en-US" sz="4800" i="1" spc="-90" dirty="0" smtClean="0">
                <a:solidFill>
                  <a:prstClr val="white"/>
                </a:solidFill>
                <a:latin typeface="FrankRuehl" panose="020E0503060101010101" pitchFamily="34" charset="-79"/>
                <a:cs typeface="FrankRuehl" panose="020E0503060101010101" pitchFamily="34" charset="-79"/>
              </a:rPr>
              <a:t>thway to </a:t>
            </a:r>
            <a:r>
              <a:rPr lang="en-US" sz="4800" i="1" spc="-400" dirty="0" smtClean="0">
                <a:solidFill>
                  <a:prstClr val="white"/>
                </a:solidFill>
                <a:latin typeface="FrankRuehl" panose="020E0503060101010101" pitchFamily="34" charset="-79"/>
                <a:cs typeface="FrankRuehl" panose="020E0503060101010101" pitchFamily="34" charset="-79"/>
              </a:rPr>
              <a:t>Su</a:t>
            </a:r>
            <a:r>
              <a:rPr lang="en-US" sz="4800" i="1" spc="-90" dirty="0" smtClean="0">
                <a:solidFill>
                  <a:prstClr val="white"/>
                </a:solidFill>
                <a:latin typeface="FrankRuehl" panose="020E0503060101010101" pitchFamily="34" charset="-79"/>
                <a:cs typeface="FrankRuehl" panose="020E0503060101010101" pitchFamily="34" charset="-79"/>
              </a:rPr>
              <a:t>ccess</a:t>
            </a:r>
            <a:endParaRPr lang="en-US" sz="4800" i="1" spc="-90" dirty="0">
              <a:solidFill>
                <a:prstClr val="white"/>
              </a:solidFill>
              <a:latin typeface="FrankRuehl" panose="020E0503060101010101" pitchFamily="34" charset="-79"/>
              <a:cs typeface="FrankRuehl" panose="020E0503060101010101" pitchFamily="34" charset="-79"/>
            </a:endParaRPr>
          </a:p>
        </p:txBody>
      </p:sp>
      <p:sp>
        <p:nvSpPr>
          <p:cNvPr id="10" name="TextBox 9"/>
          <p:cNvSpPr txBox="1"/>
          <p:nvPr/>
        </p:nvSpPr>
        <p:spPr>
          <a:xfrm>
            <a:off x="4648200" y="4574781"/>
            <a:ext cx="4495800" cy="913070"/>
          </a:xfrm>
          <a:prstGeom prst="rect">
            <a:avLst/>
          </a:prstGeom>
          <a:noFill/>
        </p:spPr>
        <p:txBody>
          <a:bodyPr wrap="square" rtlCol="0">
            <a:spAutoFit/>
          </a:bodyPr>
          <a:lstStyle/>
          <a:p>
            <a:pPr algn="ctr">
              <a:lnSpc>
                <a:spcPts val="3200"/>
              </a:lnSpc>
            </a:pPr>
            <a:r>
              <a:rPr lang="en-US" sz="2400" b="1" dirty="0" smtClean="0">
                <a:solidFill>
                  <a:srgbClr val="00539C"/>
                </a:solidFill>
                <a:latin typeface="+mj-lt"/>
              </a:rPr>
              <a:t>Icon and Legacy </a:t>
            </a:r>
          </a:p>
          <a:p>
            <a:pPr algn="ctr">
              <a:lnSpc>
                <a:spcPts val="3200"/>
              </a:lnSpc>
            </a:pPr>
            <a:r>
              <a:rPr lang="en-US" sz="2400" b="1" dirty="0" smtClean="0">
                <a:solidFill>
                  <a:srgbClr val="00539C"/>
                </a:solidFill>
                <a:latin typeface="+mj-lt"/>
              </a:rPr>
              <a:t>Programs</a:t>
            </a:r>
          </a:p>
        </p:txBody>
      </p:sp>
      <p:sp>
        <p:nvSpPr>
          <p:cNvPr id="12" name="TextBox 11"/>
          <p:cNvSpPr txBox="1"/>
          <p:nvPr/>
        </p:nvSpPr>
        <p:spPr>
          <a:xfrm>
            <a:off x="4648200" y="3962399"/>
            <a:ext cx="4495800" cy="508473"/>
          </a:xfrm>
          <a:prstGeom prst="rect">
            <a:avLst/>
          </a:prstGeom>
          <a:noFill/>
        </p:spPr>
        <p:txBody>
          <a:bodyPr wrap="square" rtlCol="0">
            <a:spAutoFit/>
          </a:bodyPr>
          <a:lstStyle/>
          <a:p>
            <a:pPr algn="ctr">
              <a:lnSpc>
                <a:spcPts val="3200"/>
              </a:lnSpc>
            </a:pPr>
            <a:r>
              <a:rPr lang="en-US" sz="3200" b="1" dirty="0" smtClean="0">
                <a:solidFill>
                  <a:srgbClr val="00539C"/>
                </a:solidFill>
                <a:latin typeface="+mj-lt"/>
              </a:rPr>
              <a:t>Goal 1 – Initiative 9</a:t>
            </a:r>
            <a:endParaRPr lang="en-US" sz="2400" dirty="0"/>
          </a:p>
        </p:txBody>
      </p:sp>
      <p:pic>
        <p:nvPicPr>
          <p:cNvPr id="2" name="Picture 1"/>
          <p:cNvPicPr>
            <a:picLocks noChangeAspect="1"/>
          </p:cNvPicPr>
          <p:nvPr/>
        </p:nvPicPr>
        <p:blipFill>
          <a:blip r:embed="rId5"/>
          <a:stretch>
            <a:fillRect/>
          </a:stretch>
        </p:blipFill>
        <p:spPr>
          <a:xfrm>
            <a:off x="6896100" y="6250723"/>
            <a:ext cx="1905000" cy="447675"/>
          </a:xfrm>
          <a:prstGeom prst="rect">
            <a:avLst/>
          </a:prstGeom>
        </p:spPr>
      </p:pic>
    </p:spTree>
    <p:extLst>
      <p:ext uri="{BB962C8B-B14F-4D97-AF65-F5344CB8AC3E}">
        <p14:creationId xmlns:p14="http://schemas.microsoft.com/office/powerpoint/2010/main" val="798115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solidFill>
              </a:rPr>
              <a:t>Missed opportunities</a:t>
            </a:r>
          </a:p>
        </p:txBody>
      </p:sp>
      <p:sp>
        <p:nvSpPr>
          <p:cNvPr id="6" name="Content Placeholder 5"/>
          <p:cNvSpPr>
            <a:spLocks noGrp="1"/>
          </p:cNvSpPr>
          <p:nvPr>
            <p:ph idx="1"/>
          </p:nvPr>
        </p:nvSpPr>
        <p:spPr>
          <a:xfrm>
            <a:off x="457200" y="1948543"/>
            <a:ext cx="8229600" cy="3875314"/>
          </a:xfrm>
        </p:spPr>
        <p:txBody>
          <a:bodyPr/>
          <a:lstStyle/>
          <a:p>
            <a:r>
              <a:rPr lang="en-US" dirty="0" smtClean="0">
                <a:solidFill>
                  <a:schemeClr val="bg1"/>
                </a:solidFill>
              </a:rPr>
              <a:t>Expansion of Trike and Tandem Teams</a:t>
            </a:r>
            <a:endParaRPr lang="en-US" dirty="0">
              <a:solidFill>
                <a:schemeClr val="bg1"/>
              </a:solidFill>
            </a:endParaRPr>
          </a:p>
        </p:txBody>
      </p:sp>
    </p:spTree>
    <p:extLst>
      <p:ext uri="{BB962C8B-B14F-4D97-AF65-F5344CB8AC3E}">
        <p14:creationId xmlns:p14="http://schemas.microsoft.com/office/powerpoint/2010/main" val="667721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fontScale="90000"/>
          </a:bodyPr>
          <a:lstStyle/>
          <a:p>
            <a:r>
              <a:rPr lang="en-US" dirty="0" smtClean="0">
                <a:solidFill>
                  <a:schemeClr val="bg1"/>
                </a:solidFill>
              </a:rPr>
              <a:t>Baseline Recommendation</a:t>
            </a:r>
            <a:br>
              <a:rPr lang="en-US" dirty="0" smtClean="0">
                <a:solidFill>
                  <a:schemeClr val="bg1"/>
                </a:solidFill>
              </a:rPr>
            </a:br>
            <a:endParaRPr lang="en-US" dirty="0">
              <a:solidFill>
                <a:schemeClr val="bg1"/>
              </a:solidFill>
            </a:endParaRPr>
          </a:p>
        </p:txBody>
      </p:sp>
      <p:sp>
        <p:nvSpPr>
          <p:cNvPr id="6" name="Content Placeholder 5"/>
          <p:cNvSpPr>
            <a:spLocks noGrp="1"/>
          </p:cNvSpPr>
          <p:nvPr>
            <p:ph idx="1"/>
          </p:nvPr>
        </p:nvSpPr>
        <p:spPr>
          <a:xfrm>
            <a:off x="457200" y="1948543"/>
            <a:ext cx="8229600" cy="3875314"/>
          </a:xfrm>
        </p:spPr>
        <p:txBody>
          <a:bodyPr/>
          <a:lstStyle/>
          <a:p>
            <a:r>
              <a:rPr lang="en-US" dirty="0">
                <a:solidFill>
                  <a:schemeClr val="bg1"/>
                </a:solidFill>
              </a:rPr>
              <a:t>Has this initiative been sufficiently integrated into your operations</a:t>
            </a:r>
            <a:r>
              <a:rPr lang="en-US" dirty="0" smtClean="0">
                <a:solidFill>
                  <a:schemeClr val="bg1"/>
                </a:solidFill>
              </a:rPr>
              <a:t>?</a:t>
            </a:r>
          </a:p>
          <a:p>
            <a:pPr marL="342900" lvl="1" indent="-342900">
              <a:buFont typeface="Arial"/>
              <a:buChar char="•"/>
            </a:pPr>
            <a:r>
              <a:rPr lang="en-US" dirty="0">
                <a:solidFill>
                  <a:schemeClr val="bg1"/>
                </a:solidFill>
              </a:rPr>
              <a:t>Most of the initiatives with Recreational Sports have been integrated into their department and it is recommended that the funding for Trike, Tandem, The Bike Shop, and Rec Fest be allocated to Recreational Sports </a:t>
            </a:r>
            <a:r>
              <a:rPr lang="en-US" dirty="0" smtClean="0">
                <a:solidFill>
                  <a:schemeClr val="bg1"/>
                </a:solidFill>
              </a:rPr>
              <a:t>annual </a:t>
            </a:r>
            <a:r>
              <a:rPr lang="en-US" dirty="0">
                <a:solidFill>
                  <a:schemeClr val="bg1"/>
                </a:solidFill>
              </a:rPr>
              <a:t>budget and incorporated into their operation.</a:t>
            </a:r>
            <a:endParaRPr lang="en-US" sz="2400" dirty="0">
              <a:solidFill>
                <a:schemeClr val="bg1"/>
              </a:solidFill>
            </a:endParaRPr>
          </a:p>
          <a:p>
            <a:endParaRPr lang="en-US" dirty="0"/>
          </a:p>
        </p:txBody>
      </p:sp>
    </p:spTree>
    <p:extLst>
      <p:ext uri="{BB962C8B-B14F-4D97-AF65-F5344CB8AC3E}">
        <p14:creationId xmlns:p14="http://schemas.microsoft.com/office/powerpoint/2010/main" val="14469148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solidFill>
              </a:rPr>
              <a:t>Opportunities for Collaborations</a:t>
            </a:r>
          </a:p>
        </p:txBody>
      </p:sp>
      <p:sp>
        <p:nvSpPr>
          <p:cNvPr id="6" name="Content Placeholder 5"/>
          <p:cNvSpPr>
            <a:spLocks noGrp="1"/>
          </p:cNvSpPr>
          <p:nvPr>
            <p:ph idx="1"/>
          </p:nvPr>
        </p:nvSpPr>
        <p:spPr>
          <a:xfrm>
            <a:off x="457200" y="1948543"/>
            <a:ext cx="8229600" cy="3875314"/>
          </a:xfrm>
        </p:spPr>
        <p:txBody>
          <a:bodyPr/>
          <a:lstStyle/>
          <a:p>
            <a:r>
              <a:rPr lang="en-US" dirty="0" smtClean="0">
                <a:solidFill>
                  <a:schemeClr val="bg1"/>
                </a:solidFill>
              </a:rPr>
              <a:t>Several collaborative efforts are currently underway with Residential Life and across Student Affairs</a:t>
            </a:r>
          </a:p>
          <a:p>
            <a:r>
              <a:rPr lang="en-US" dirty="0" smtClean="0">
                <a:solidFill>
                  <a:schemeClr val="bg1"/>
                </a:solidFill>
              </a:rPr>
              <a:t>Developing additional Trike and Tandem Teams from Academic Units</a:t>
            </a:r>
          </a:p>
          <a:p>
            <a:r>
              <a:rPr lang="en-US" dirty="0" smtClean="0">
                <a:solidFill>
                  <a:schemeClr val="bg1"/>
                </a:solidFill>
              </a:rPr>
              <a:t>Possible Bike Share program collaboration</a:t>
            </a:r>
            <a:endParaRPr lang="en-US" dirty="0">
              <a:solidFill>
                <a:schemeClr val="bg1"/>
              </a:solidFill>
            </a:endParaRPr>
          </a:p>
        </p:txBody>
      </p:sp>
    </p:spTree>
    <p:extLst>
      <p:ext uri="{BB962C8B-B14F-4D97-AF65-F5344CB8AC3E}">
        <p14:creationId xmlns:p14="http://schemas.microsoft.com/office/powerpoint/2010/main" val="17150956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smtClean="0">
                <a:solidFill>
                  <a:schemeClr val="bg1"/>
                </a:solidFill>
              </a:rPr>
              <a:t>Questions?</a:t>
            </a:r>
            <a:endParaRPr lang="en-US" dirty="0">
              <a:solidFill>
                <a:schemeClr val="bg1"/>
              </a:solidFill>
            </a:endParaRPr>
          </a:p>
        </p:txBody>
      </p:sp>
      <p:sp>
        <p:nvSpPr>
          <p:cNvPr id="6" name="Content Placeholder 5"/>
          <p:cNvSpPr>
            <a:spLocks noGrp="1"/>
          </p:cNvSpPr>
          <p:nvPr>
            <p:ph idx="1"/>
          </p:nvPr>
        </p:nvSpPr>
        <p:spPr>
          <a:xfrm>
            <a:off x="457200" y="1948543"/>
            <a:ext cx="8229600" cy="3875314"/>
          </a:xfrm>
        </p:spPr>
        <p:txBody>
          <a:bodyPr/>
          <a:lstStyle/>
          <a:p>
            <a:pPr marL="0" indent="0" algn="ctr">
              <a:buNone/>
            </a:pPr>
            <a:endParaRPr lang="en-US" dirty="0" smtClean="0">
              <a:solidFill>
                <a:schemeClr val="bg1"/>
              </a:solidFill>
            </a:endParaRPr>
          </a:p>
          <a:p>
            <a:pPr marL="0" indent="0" algn="ctr">
              <a:buNone/>
            </a:pPr>
            <a:r>
              <a:rPr lang="en-US" dirty="0" smtClean="0">
                <a:solidFill>
                  <a:schemeClr val="bg1"/>
                </a:solidFill>
              </a:rPr>
              <a:t>Icon and Legacy Programs</a:t>
            </a:r>
          </a:p>
          <a:p>
            <a:pPr marL="0" indent="0" algn="ctr">
              <a:buNone/>
            </a:pPr>
            <a:r>
              <a:rPr lang="en-US" dirty="0" smtClean="0">
                <a:solidFill>
                  <a:schemeClr val="bg1"/>
                </a:solidFill>
              </a:rPr>
              <a:t>Initiative Chair – Al Perone</a:t>
            </a:r>
          </a:p>
          <a:p>
            <a:pPr marL="0" indent="0" algn="ctr">
              <a:buNone/>
            </a:pPr>
            <a:r>
              <a:rPr lang="en-US" dirty="0" smtClean="0">
                <a:solidFill>
                  <a:schemeClr val="bg1"/>
                </a:solidFill>
              </a:rPr>
              <a:t> Initiative Chair – al.perone@indstate.edu</a:t>
            </a:r>
            <a:endParaRPr lang="en-US" dirty="0">
              <a:solidFill>
                <a:schemeClr val="bg1"/>
              </a:solidFill>
            </a:endParaRPr>
          </a:p>
        </p:txBody>
      </p:sp>
    </p:spTree>
    <p:extLst>
      <p:ext uri="{BB962C8B-B14F-4D97-AF65-F5344CB8AC3E}">
        <p14:creationId xmlns:p14="http://schemas.microsoft.com/office/powerpoint/2010/main" val="702902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fontScale="90000"/>
          </a:bodyPr>
          <a:lstStyle/>
          <a:p>
            <a:r>
              <a:rPr lang="en-US" dirty="0" smtClean="0">
                <a:solidFill>
                  <a:schemeClr val="bg1">
                    <a:lumMod val="95000"/>
                  </a:schemeClr>
                </a:solidFill>
              </a:rPr>
              <a:t>Accomplishments </a:t>
            </a:r>
            <a:r>
              <a:rPr lang="en-US" dirty="0">
                <a:solidFill>
                  <a:schemeClr val="bg1">
                    <a:lumMod val="95000"/>
                  </a:schemeClr>
                </a:solidFill>
              </a:rPr>
              <a:t>Since </a:t>
            </a:r>
            <a:r>
              <a:rPr lang="en-US" dirty="0" smtClean="0">
                <a:solidFill>
                  <a:schemeClr val="bg1">
                    <a:lumMod val="95000"/>
                  </a:schemeClr>
                </a:solidFill>
              </a:rPr>
              <a:t/>
            </a:r>
            <a:br>
              <a:rPr lang="en-US" dirty="0" smtClean="0">
                <a:solidFill>
                  <a:schemeClr val="bg1">
                    <a:lumMod val="95000"/>
                  </a:schemeClr>
                </a:solidFill>
              </a:rPr>
            </a:br>
            <a:r>
              <a:rPr lang="en-US" dirty="0" smtClean="0">
                <a:solidFill>
                  <a:schemeClr val="bg1">
                    <a:lumMod val="95000"/>
                  </a:schemeClr>
                </a:solidFill>
              </a:rPr>
              <a:t>2013-14 </a:t>
            </a:r>
            <a:r>
              <a:rPr lang="en-US" dirty="0">
                <a:solidFill>
                  <a:schemeClr val="bg1">
                    <a:lumMod val="95000"/>
                  </a:schemeClr>
                </a:solidFill>
              </a:rPr>
              <a:t>Report</a:t>
            </a:r>
          </a:p>
        </p:txBody>
      </p:sp>
      <p:sp>
        <p:nvSpPr>
          <p:cNvPr id="6" name="Content Placeholder 5"/>
          <p:cNvSpPr>
            <a:spLocks noGrp="1"/>
          </p:cNvSpPr>
          <p:nvPr>
            <p:ph idx="1"/>
          </p:nvPr>
        </p:nvSpPr>
        <p:spPr>
          <a:xfrm>
            <a:off x="457200" y="1948543"/>
            <a:ext cx="8229600" cy="3875314"/>
          </a:xfrm>
        </p:spPr>
        <p:txBody>
          <a:bodyPr/>
          <a:lstStyle/>
          <a:p>
            <a:r>
              <a:rPr lang="en-US" dirty="0" smtClean="0">
                <a:solidFill>
                  <a:schemeClr val="bg1"/>
                </a:solidFill>
              </a:rPr>
              <a:t>The Purchase of Trikes and Tandems to provide a level playing field</a:t>
            </a:r>
          </a:p>
          <a:p>
            <a:r>
              <a:rPr lang="en-US" dirty="0" smtClean="0">
                <a:solidFill>
                  <a:schemeClr val="bg1"/>
                </a:solidFill>
              </a:rPr>
              <a:t>A new state of the art timing system</a:t>
            </a:r>
          </a:p>
          <a:p>
            <a:r>
              <a:rPr lang="en-US" dirty="0" smtClean="0">
                <a:solidFill>
                  <a:schemeClr val="bg1"/>
                </a:solidFill>
              </a:rPr>
              <a:t>A new storage and workshop facility for Bikes</a:t>
            </a:r>
          </a:p>
          <a:p>
            <a:r>
              <a:rPr lang="en-US" dirty="0" smtClean="0">
                <a:solidFill>
                  <a:schemeClr val="bg1"/>
                </a:solidFill>
              </a:rPr>
              <a:t>Tools, work station, bike technicians</a:t>
            </a:r>
          </a:p>
          <a:p>
            <a:r>
              <a:rPr lang="en-US" dirty="0" smtClean="0">
                <a:solidFill>
                  <a:schemeClr val="bg1"/>
                </a:solidFill>
              </a:rPr>
              <a:t>Graduate Assistant for Sycamore Athletics</a:t>
            </a:r>
            <a:endParaRPr lang="en-US" dirty="0">
              <a:solidFill>
                <a:schemeClr val="bg1"/>
              </a:solidFill>
            </a:endParaRPr>
          </a:p>
        </p:txBody>
      </p:sp>
    </p:spTree>
    <p:extLst>
      <p:ext uri="{BB962C8B-B14F-4D97-AF65-F5344CB8AC3E}">
        <p14:creationId xmlns:p14="http://schemas.microsoft.com/office/powerpoint/2010/main" val="2030073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lumMod val="95000"/>
                  </a:schemeClr>
                </a:solidFill>
              </a:rPr>
              <a:t>Benchmark Table</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3500" y="3186600"/>
            <a:ext cx="1397000" cy="1399200"/>
          </a:xfrm>
        </p:spPr>
      </p:pic>
    </p:spTree>
    <p:extLst>
      <p:ext uri="{BB962C8B-B14F-4D97-AF65-F5344CB8AC3E}">
        <p14:creationId xmlns:p14="http://schemas.microsoft.com/office/powerpoint/2010/main" val="10160524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smtClean="0">
                <a:solidFill>
                  <a:schemeClr val="bg1"/>
                </a:solidFill>
              </a:rPr>
              <a:t>Benchmark Progress Detail</a:t>
            </a:r>
            <a:endParaRPr lang="en-US" dirty="0">
              <a:solidFill>
                <a:schemeClr val="bg1"/>
              </a:solidFill>
            </a:endParaRPr>
          </a:p>
        </p:txBody>
      </p:sp>
      <p:sp>
        <p:nvSpPr>
          <p:cNvPr id="6" name="Content Placeholder 5"/>
          <p:cNvSpPr>
            <a:spLocks noGrp="1"/>
          </p:cNvSpPr>
          <p:nvPr>
            <p:ph idx="1"/>
          </p:nvPr>
        </p:nvSpPr>
        <p:spPr>
          <a:xfrm>
            <a:off x="457200" y="1948543"/>
            <a:ext cx="8229600" cy="3875314"/>
          </a:xfrm>
        </p:spPr>
        <p:txBody>
          <a:bodyPr/>
          <a:lstStyle/>
          <a:p>
            <a:r>
              <a:rPr lang="en-US" dirty="0" smtClean="0">
                <a:solidFill>
                  <a:schemeClr val="bg1"/>
                </a:solidFill>
              </a:rPr>
              <a:t>Numbers for </a:t>
            </a:r>
            <a:r>
              <a:rPr lang="en-US" dirty="0" err="1" smtClean="0">
                <a:solidFill>
                  <a:schemeClr val="bg1"/>
                </a:solidFill>
              </a:rPr>
              <a:t>RecFest</a:t>
            </a:r>
            <a:r>
              <a:rPr lang="en-US" dirty="0">
                <a:solidFill>
                  <a:schemeClr val="bg1"/>
                </a:solidFill>
              </a:rPr>
              <a:t> </a:t>
            </a:r>
            <a:r>
              <a:rPr lang="en-US" dirty="0" smtClean="0">
                <a:solidFill>
                  <a:schemeClr val="bg1"/>
                </a:solidFill>
              </a:rPr>
              <a:t>included swipes for the entire day</a:t>
            </a:r>
          </a:p>
          <a:p>
            <a:r>
              <a:rPr lang="en-US" dirty="0" smtClean="0">
                <a:solidFill>
                  <a:schemeClr val="bg1"/>
                </a:solidFill>
              </a:rPr>
              <a:t>Attendance at Sycamore Tricycle Derby were much larger due to the 50</a:t>
            </a:r>
            <a:r>
              <a:rPr lang="en-US" baseline="30000" dirty="0" smtClean="0">
                <a:solidFill>
                  <a:schemeClr val="bg1"/>
                </a:solidFill>
              </a:rPr>
              <a:t>th</a:t>
            </a:r>
            <a:r>
              <a:rPr lang="en-US" dirty="0" smtClean="0">
                <a:solidFill>
                  <a:schemeClr val="bg1"/>
                </a:solidFill>
              </a:rPr>
              <a:t> Running of the event</a:t>
            </a:r>
          </a:p>
          <a:p>
            <a:r>
              <a:rPr lang="en-US" dirty="0" smtClean="0">
                <a:solidFill>
                  <a:schemeClr val="bg1"/>
                </a:solidFill>
              </a:rPr>
              <a:t>Tandem goals were met with one exception.</a:t>
            </a:r>
            <a:endParaRPr lang="en-US" dirty="0">
              <a:solidFill>
                <a:schemeClr val="bg1"/>
              </a:solidFill>
            </a:endParaRPr>
          </a:p>
        </p:txBody>
      </p:sp>
    </p:spTree>
    <p:extLst>
      <p:ext uri="{BB962C8B-B14F-4D97-AF65-F5344CB8AC3E}">
        <p14:creationId xmlns:p14="http://schemas.microsoft.com/office/powerpoint/2010/main" val="1151707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solidFill>
              </a:rPr>
              <a:t>Budget Summary</a:t>
            </a:r>
          </a:p>
        </p:txBody>
      </p:sp>
      <p:sp>
        <p:nvSpPr>
          <p:cNvPr id="6" name="Content Placeholder 5"/>
          <p:cNvSpPr>
            <a:spLocks noGrp="1"/>
          </p:cNvSpPr>
          <p:nvPr>
            <p:ph idx="1"/>
          </p:nvPr>
        </p:nvSpPr>
        <p:spPr>
          <a:xfrm>
            <a:off x="457200" y="1948543"/>
            <a:ext cx="8229600" cy="3875314"/>
          </a:xfrm>
        </p:spPr>
        <p:txBody>
          <a:bodyPr/>
          <a:lstStyle/>
          <a:p>
            <a:r>
              <a:rPr lang="en-US" dirty="0">
                <a:solidFill>
                  <a:schemeClr val="bg1"/>
                </a:solidFill>
              </a:rPr>
              <a:t>Total funding allocation for </a:t>
            </a:r>
            <a:r>
              <a:rPr lang="en-US" dirty="0" smtClean="0">
                <a:solidFill>
                  <a:schemeClr val="bg1"/>
                </a:solidFill>
              </a:rPr>
              <a:t>2014-15</a:t>
            </a:r>
          </a:p>
          <a:p>
            <a:pPr marL="3200400" lvl="7" indent="0">
              <a:buNone/>
            </a:pPr>
            <a:r>
              <a:rPr lang="en-US" dirty="0" smtClean="0">
                <a:solidFill>
                  <a:schemeClr val="bg1"/>
                </a:solidFill>
              </a:rPr>
              <a:t>$</a:t>
            </a:r>
            <a:r>
              <a:rPr lang="en-US" sz="2800" dirty="0" smtClean="0">
                <a:solidFill>
                  <a:schemeClr val="bg1"/>
                </a:solidFill>
              </a:rPr>
              <a:t>68,310</a:t>
            </a:r>
            <a:endParaRPr lang="en-US" sz="2800" dirty="0">
              <a:solidFill>
                <a:schemeClr val="bg1"/>
              </a:solidFill>
            </a:endParaRPr>
          </a:p>
          <a:p>
            <a:r>
              <a:rPr lang="en-US" dirty="0">
                <a:solidFill>
                  <a:schemeClr val="bg1"/>
                </a:solidFill>
              </a:rPr>
              <a:t>Expenses as of report date</a:t>
            </a:r>
          </a:p>
          <a:p>
            <a:pPr lvl="1"/>
            <a:r>
              <a:rPr lang="en-US" dirty="0" smtClean="0">
                <a:solidFill>
                  <a:schemeClr val="bg1"/>
                </a:solidFill>
              </a:rPr>
              <a:t>Expenditures  $51,700</a:t>
            </a:r>
            <a:endParaRPr lang="en-US" dirty="0">
              <a:solidFill>
                <a:schemeClr val="bg1"/>
              </a:solidFill>
            </a:endParaRPr>
          </a:p>
          <a:p>
            <a:pPr lvl="1"/>
            <a:r>
              <a:rPr lang="en-US" dirty="0">
                <a:solidFill>
                  <a:schemeClr val="bg1"/>
                </a:solidFill>
              </a:rPr>
              <a:t>Encumbered </a:t>
            </a:r>
            <a:r>
              <a:rPr lang="en-US" dirty="0" smtClean="0">
                <a:solidFill>
                  <a:schemeClr val="bg1"/>
                </a:solidFill>
              </a:rPr>
              <a:t>costs    $12,610</a:t>
            </a:r>
            <a:endParaRPr lang="en-US" dirty="0">
              <a:solidFill>
                <a:schemeClr val="bg1"/>
              </a:solidFill>
            </a:endParaRPr>
          </a:p>
          <a:p>
            <a:r>
              <a:rPr lang="en-US" dirty="0">
                <a:solidFill>
                  <a:schemeClr val="bg1"/>
                </a:solidFill>
              </a:rPr>
              <a:t>Anticipated remainder June 30, </a:t>
            </a:r>
            <a:r>
              <a:rPr lang="en-US" dirty="0" smtClean="0">
                <a:solidFill>
                  <a:schemeClr val="bg1"/>
                </a:solidFill>
              </a:rPr>
              <a:t>2015</a:t>
            </a:r>
          </a:p>
          <a:p>
            <a:pPr lvl="1"/>
            <a:r>
              <a:rPr lang="en-US" dirty="0" smtClean="0">
                <a:solidFill>
                  <a:schemeClr val="bg1"/>
                </a:solidFill>
              </a:rPr>
              <a:t>$4000 for Sycamore Fitness Trail</a:t>
            </a:r>
            <a:endParaRPr lang="en-US" dirty="0">
              <a:solidFill>
                <a:schemeClr val="bg1"/>
              </a:solidFill>
            </a:endParaRPr>
          </a:p>
          <a:p>
            <a:endParaRPr lang="en-US" dirty="0"/>
          </a:p>
        </p:txBody>
      </p:sp>
    </p:spTree>
    <p:extLst>
      <p:ext uri="{BB962C8B-B14F-4D97-AF65-F5344CB8AC3E}">
        <p14:creationId xmlns:p14="http://schemas.microsoft.com/office/powerpoint/2010/main" val="37672614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1295400"/>
            <a:ext cx="8229600" cy="500742"/>
          </a:xfrm>
        </p:spPr>
        <p:txBody>
          <a:bodyPr>
            <a:normAutofit fontScale="90000"/>
          </a:bodyPr>
          <a:lstStyle/>
          <a:p>
            <a:r>
              <a:rPr lang="en-US" dirty="0" smtClean="0">
                <a:solidFill>
                  <a:schemeClr val="bg1"/>
                </a:solidFill>
              </a:rPr>
              <a:t>Accomplishments Since Plan Inception</a:t>
            </a:r>
            <a:endParaRPr lang="en-US" dirty="0">
              <a:solidFill>
                <a:schemeClr val="bg1"/>
              </a:solidFill>
            </a:endParaRPr>
          </a:p>
        </p:txBody>
      </p:sp>
      <p:sp>
        <p:nvSpPr>
          <p:cNvPr id="6" name="Content Placeholder 5"/>
          <p:cNvSpPr>
            <a:spLocks noGrp="1"/>
          </p:cNvSpPr>
          <p:nvPr>
            <p:ph idx="1"/>
          </p:nvPr>
        </p:nvSpPr>
        <p:spPr>
          <a:xfrm>
            <a:off x="457200" y="2481943"/>
            <a:ext cx="8229600" cy="3341913"/>
          </a:xfrm>
        </p:spPr>
        <p:txBody>
          <a:bodyPr>
            <a:normAutofit fontScale="92500" lnSpcReduction="10000"/>
          </a:bodyPr>
          <a:lstStyle/>
          <a:p>
            <a:r>
              <a:rPr lang="en-US" dirty="0" smtClean="0">
                <a:solidFill>
                  <a:schemeClr val="bg1"/>
                </a:solidFill>
              </a:rPr>
              <a:t>De-</a:t>
            </a:r>
            <a:r>
              <a:rPr lang="en-US" dirty="0" err="1" smtClean="0">
                <a:solidFill>
                  <a:schemeClr val="bg1"/>
                </a:solidFill>
              </a:rPr>
              <a:t>Stressfest</a:t>
            </a:r>
            <a:r>
              <a:rPr lang="en-US" dirty="0" smtClean="0">
                <a:solidFill>
                  <a:schemeClr val="bg1"/>
                </a:solidFill>
              </a:rPr>
              <a:t> and Rec Fest</a:t>
            </a:r>
          </a:p>
          <a:p>
            <a:r>
              <a:rPr lang="en-US" dirty="0" smtClean="0">
                <a:solidFill>
                  <a:schemeClr val="bg1"/>
                </a:solidFill>
              </a:rPr>
              <a:t>Two Different Sound Systems (portable and permanent)</a:t>
            </a:r>
          </a:p>
          <a:p>
            <a:r>
              <a:rPr lang="en-US" dirty="0" smtClean="0">
                <a:solidFill>
                  <a:schemeClr val="bg1"/>
                </a:solidFill>
              </a:rPr>
              <a:t>Tandem and Trike Purchases &amp; </a:t>
            </a:r>
            <a:r>
              <a:rPr lang="en-US" dirty="0" err="1" smtClean="0">
                <a:solidFill>
                  <a:schemeClr val="bg1"/>
                </a:solidFill>
              </a:rPr>
              <a:t>Imrpovements</a:t>
            </a:r>
            <a:endParaRPr lang="en-US" dirty="0" smtClean="0">
              <a:solidFill>
                <a:schemeClr val="bg1"/>
              </a:solidFill>
            </a:endParaRPr>
          </a:p>
          <a:p>
            <a:r>
              <a:rPr lang="en-US" dirty="0" smtClean="0">
                <a:solidFill>
                  <a:schemeClr val="bg1"/>
                </a:solidFill>
              </a:rPr>
              <a:t>New Storage Facility for Bikes</a:t>
            </a:r>
          </a:p>
          <a:p>
            <a:r>
              <a:rPr lang="en-US" dirty="0" smtClean="0">
                <a:solidFill>
                  <a:schemeClr val="bg1"/>
                </a:solidFill>
              </a:rPr>
              <a:t>New Graduate Assistant for Intercollegiate Athletics</a:t>
            </a:r>
          </a:p>
          <a:p>
            <a:endParaRPr lang="en-US" dirty="0" smtClean="0">
              <a:solidFill>
                <a:schemeClr val="bg1"/>
              </a:solidFill>
            </a:endParaRPr>
          </a:p>
          <a:p>
            <a:pPr marL="0" indent="0">
              <a:buNone/>
            </a:pPr>
            <a:endParaRPr lang="en-US" dirty="0"/>
          </a:p>
        </p:txBody>
      </p:sp>
    </p:spTree>
    <p:extLst>
      <p:ext uri="{BB962C8B-B14F-4D97-AF65-F5344CB8AC3E}">
        <p14:creationId xmlns:p14="http://schemas.microsoft.com/office/powerpoint/2010/main" val="2985446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smtClean="0">
                <a:solidFill>
                  <a:schemeClr val="bg1"/>
                </a:solidFill>
              </a:rPr>
              <a:t>Looking Ahead - Recommendations</a:t>
            </a:r>
            <a:endParaRPr lang="en-US" dirty="0">
              <a:solidFill>
                <a:schemeClr val="bg1"/>
              </a:solidFill>
            </a:endParaRPr>
          </a:p>
        </p:txBody>
      </p:sp>
      <p:sp>
        <p:nvSpPr>
          <p:cNvPr id="6" name="Content Placeholder 5"/>
          <p:cNvSpPr>
            <a:spLocks noGrp="1"/>
          </p:cNvSpPr>
          <p:nvPr>
            <p:ph idx="1"/>
          </p:nvPr>
        </p:nvSpPr>
        <p:spPr>
          <a:xfrm>
            <a:off x="457200" y="1948543"/>
            <a:ext cx="8229600" cy="3875314"/>
          </a:xfrm>
        </p:spPr>
        <p:txBody>
          <a:bodyPr/>
          <a:lstStyle/>
          <a:p>
            <a:pPr lvl="1">
              <a:buFont typeface="Arial" panose="020B0604020202020204" pitchFamily="34" charset="0"/>
              <a:buChar char="•"/>
            </a:pPr>
            <a:r>
              <a:rPr lang="en-US" dirty="0">
                <a:solidFill>
                  <a:schemeClr val="bg1"/>
                </a:solidFill>
              </a:rPr>
              <a:t>Continue to work towards the full integration of the bike shop for the University community for personal bike repairs</a:t>
            </a:r>
            <a:r>
              <a:rPr lang="en-US" dirty="0" smtClean="0">
                <a:solidFill>
                  <a:schemeClr val="bg1"/>
                </a:solidFill>
              </a:rPr>
              <a:t>.</a:t>
            </a:r>
          </a:p>
          <a:p>
            <a:pPr marL="457200" lvl="1" indent="0">
              <a:buNone/>
            </a:pPr>
            <a:endParaRPr lang="en-US" sz="2400" dirty="0">
              <a:solidFill>
                <a:schemeClr val="bg1"/>
              </a:solidFill>
            </a:endParaRPr>
          </a:p>
          <a:p>
            <a:pPr lvl="1">
              <a:buFont typeface="Arial" panose="020B0604020202020204" pitchFamily="34" charset="0"/>
              <a:buChar char="•"/>
            </a:pPr>
            <a:r>
              <a:rPr lang="en-US" dirty="0">
                <a:solidFill>
                  <a:schemeClr val="bg1"/>
                </a:solidFill>
              </a:rPr>
              <a:t>As our fleet of trikes and tandems age, we will need to constantly replace a few of each year so that we can remove the oldest ones and maintain a good fleet of bikes.</a:t>
            </a:r>
            <a:endParaRPr lang="en-US" sz="24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40792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solidFill>
              </a:rPr>
              <a:t>Foreseeable Roadblocks</a:t>
            </a:r>
          </a:p>
        </p:txBody>
      </p:sp>
      <p:sp>
        <p:nvSpPr>
          <p:cNvPr id="6" name="Content Placeholder 5"/>
          <p:cNvSpPr>
            <a:spLocks noGrp="1"/>
          </p:cNvSpPr>
          <p:nvPr>
            <p:ph idx="1"/>
          </p:nvPr>
        </p:nvSpPr>
        <p:spPr>
          <a:xfrm>
            <a:off x="457200" y="1948543"/>
            <a:ext cx="8229600" cy="3875314"/>
          </a:xfrm>
        </p:spPr>
        <p:txBody>
          <a:bodyPr/>
          <a:lstStyle/>
          <a:p>
            <a:r>
              <a:rPr lang="en-US" dirty="0" smtClean="0">
                <a:solidFill>
                  <a:schemeClr val="bg1"/>
                </a:solidFill>
              </a:rPr>
              <a:t>Working with the Sycamore Bike Trail through Facilities Management (too much unknown right now as this is just developing)</a:t>
            </a:r>
          </a:p>
          <a:p>
            <a:pPr marL="0" indent="0">
              <a:buNone/>
            </a:pPr>
            <a:endParaRPr lang="en-US" dirty="0">
              <a:solidFill>
                <a:schemeClr val="bg1"/>
              </a:solidFill>
            </a:endParaRPr>
          </a:p>
        </p:txBody>
      </p:sp>
    </p:spTree>
    <p:extLst>
      <p:ext uri="{BB962C8B-B14F-4D97-AF65-F5344CB8AC3E}">
        <p14:creationId xmlns:p14="http://schemas.microsoft.com/office/powerpoint/2010/main" val="3989723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457200" y="925285"/>
            <a:ext cx="8229600" cy="870857"/>
          </a:xfrm>
        </p:spPr>
        <p:txBody>
          <a:bodyPr>
            <a:normAutofit/>
          </a:bodyPr>
          <a:lstStyle/>
          <a:p>
            <a:r>
              <a:rPr lang="en-US" dirty="0">
                <a:solidFill>
                  <a:schemeClr val="bg1"/>
                </a:solidFill>
              </a:rPr>
              <a:t>New points of emphasis</a:t>
            </a:r>
          </a:p>
        </p:txBody>
      </p:sp>
      <p:sp>
        <p:nvSpPr>
          <p:cNvPr id="6" name="Content Placeholder 5"/>
          <p:cNvSpPr>
            <a:spLocks noGrp="1"/>
          </p:cNvSpPr>
          <p:nvPr>
            <p:ph idx="1"/>
          </p:nvPr>
        </p:nvSpPr>
        <p:spPr>
          <a:xfrm>
            <a:off x="457200" y="1948543"/>
            <a:ext cx="8229600" cy="3875314"/>
          </a:xfrm>
        </p:spPr>
        <p:txBody>
          <a:bodyPr/>
          <a:lstStyle/>
          <a:p>
            <a:r>
              <a:rPr lang="en-US" dirty="0" smtClean="0">
                <a:solidFill>
                  <a:schemeClr val="bg1"/>
                </a:solidFill>
              </a:rPr>
              <a:t>Banner structure for advertising major campus events</a:t>
            </a:r>
          </a:p>
          <a:p>
            <a:r>
              <a:rPr lang="en-US" dirty="0" smtClean="0">
                <a:solidFill>
                  <a:schemeClr val="bg1"/>
                </a:solidFill>
              </a:rPr>
              <a:t>Addition of a new graduate assistant for Trike and Tandem</a:t>
            </a:r>
          </a:p>
          <a:p>
            <a:endParaRPr lang="en-US" dirty="0">
              <a:solidFill>
                <a:schemeClr val="bg1"/>
              </a:solidFill>
            </a:endParaRPr>
          </a:p>
        </p:txBody>
      </p:sp>
    </p:spTree>
    <p:extLst>
      <p:ext uri="{BB962C8B-B14F-4D97-AF65-F5344CB8AC3E}">
        <p14:creationId xmlns:p14="http://schemas.microsoft.com/office/powerpoint/2010/main" val="2935291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388</Words>
  <Application>Microsoft Office PowerPoint</Application>
  <PresentationFormat>On-screen Show (4:3)</PresentationFormat>
  <Paragraphs>60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Accomplishments Since  2013-14 Report</vt:lpstr>
      <vt:lpstr>Benchmark Table</vt:lpstr>
      <vt:lpstr>Benchmark Progress Detail</vt:lpstr>
      <vt:lpstr>Budget Summary</vt:lpstr>
      <vt:lpstr>Accomplishments Since Plan Inception</vt:lpstr>
      <vt:lpstr>Looking Ahead - Recommendations</vt:lpstr>
      <vt:lpstr>Foreseeable Roadblocks</vt:lpstr>
      <vt:lpstr>New points of emphasis</vt:lpstr>
      <vt:lpstr>Missed opportunities</vt:lpstr>
      <vt:lpstr>Baseline Recommendation </vt:lpstr>
      <vt:lpstr>Opportunities for Collaborations</vt:lpstr>
      <vt:lpstr>Questions?</vt:lpstr>
    </vt:vector>
  </TitlesOfParts>
  <Company>Indiana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Wilson</dc:creator>
  <cp:lastModifiedBy>Windows User</cp:lastModifiedBy>
  <cp:revision>21</cp:revision>
  <dcterms:created xsi:type="dcterms:W3CDTF">2014-01-14T15:45:19Z</dcterms:created>
  <dcterms:modified xsi:type="dcterms:W3CDTF">2015-03-23T20:58:30Z</dcterms:modified>
</cp:coreProperties>
</file>