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69" r:id="rId2"/>
    <p:sldId id="494" r:id="rId3"/>
    <p:sldId id="495" r:id="rId4"/>
    <p:sldId id="496" r:id="rId5"/>
    <p:sldId id="497" r:id="rId6"/>
    <p:sldId id="468"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BCB"/>
    <a:srgbClr val="1065E2"/>
    <a:srgbClr val="DFAA27"/>
    <a:srgbClr val="A2D668"/>
    <a:srgbClr val="3366FF"/>
    <a:srgbClr val="0000CC"/>
    <a:srgbClr val="0033CC"/>
    <a:srgbClr val="223A58"/>
    <a:srgbClr val="271A88"/>
    <a:srgbClr val="22177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62610" autoAdjust="0"/>
  </p:normalViewPr>
  <p:slideViewPr>
    <p:cSldViewPr>
      <p:cViewPr varScale="1">
        <p:scale>
          <a:sx n="45" d="100"/>
          <a:sy n="45" d="100"/>
        </p:scale>
        <p:origin x="-1254" y="-9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2" d="100"/>
          <a:sy n="52" d="100"/>
        </p:scale>
        <p:origin x="-1716"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11/11/2011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 xmlns:p14="http://schemas.microsoft.com/office/powerpoint/2010/main" val="562793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11/11/2011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 xmlns:p14="http://schemas.microsoft.com/office/powerpoint/2010/main" val="4055891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vision behind a comprehensive wellness program is to have vibrant healthy students who are ready to learn.  This initiative reflects a preventative college health agenda as opposed to a treatment agenda since health is much more than the absence of disease and there are proven strategies for promoting health and preventing disease.  The outcomes of this initiative will allow students to participate successfully in the University mission to prepare productive citizens for Indiana and the world in all disciplines, and to prepare them for lifelong learning, leadership and careers in a changing multicultural world.  The students will more effectively be educated and motivated with best practices for developing and achieving a healthy lifestyle.  The techniques in a comprehensive wellness program are from sources such as the American College Health Association, Healthy Campus 2020, and American College of Sports Medicine.</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According to the National College Health Assessment  students report the top three health impediments to academic performance are stress, alcohol use, and internet use/computer games which are responsible for 40% of students' poor academic performance.  The comprehensive wellness program will work to address these impediments to academic performance following the Ecological Model.  </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Ecological Model is an approach in which multiple strategies are developed to impact determinants of health relevant to the desired health outcomes.  This model will allow for greater experiential learning opportunities on campus for students as they will be able to provide health screenings, programs, and other services to their peers.</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Arial" pitchFamily="34" charset="0"/>
              <a:buChar char="•"/>
            </a:pPr>
            <a:r>
              <a:rPr lang="en-US" dirty="0" smtClean="0"/>
              <a:t>Wellness Bash had record attendance of 800, which is an increase of 200 participants over the past 2 years</a:t>
            </a:r>
          </a:p>
          <a:p>
            <a:pPr>
              <a:spcBef>
                <a:spcPct val="0"/>
              </a:spcBef>
            </a:pPr>
            <a:r>
              <a:rPr lang="en-US" dirty="0" smtClean="0"/>
              <a:t>• SoberRide provided 600 rides during Homecoming 2011, which is an increase over 438 rides the previous year</a:t>
            </a:r>
          </a:p>
          <a:p>
            <a:pPr>
              <a:spcBef>
                <a:spcPct val="0"/>
              </a:spcBef>
            </a:pPr>
            <a:r>
              <a:rPr lang="en-US" dirty="0" smtClean="0"/>
              <a:t>• Student Health Promotion has presented 87 programs/events compared to 50 at this point last year</a:t>
            </a:r>
          </a:p>
          <a:p>
            <a:pPr>
              <a:spcBef>
                <a:spcPct val="0"/>
              </a:spcBef>
            </a:pPr>
            <a:r>
              <a:rPr lang="en-US" dirty="0" smtClean="0"/>
              <a:t>	Presented a total of 183 programs</a:t>
            </a:r>
            <a:r>
              <a:rPr lang="en-US" baseline="0" dirty="0" smtClean="0"/>
              <a:t> we anticipate 200 this year and 210 next year</a:t>
            </a:r>
          </a:p>
          <a:p>
            <a:pPr>
              <a:spcBef>
                <a:spcPct val="0"/>
              </a:spcBef>
            </a:pPr>
            <a:r>
              <a:rPr lang="en-US" baseline="0" dirty="0" smtClean="0"/>
              <a:t>	Programs reached 21678 last year we anticipate reaching 22000 students this year</a:t>
            </a:r>
            <a:endParaRPr lang="en-US" dirty="0" smtClean="0"/>
          </a:p>
          <a:p>
            <a:pPr>
              <a:spcBef>
                <a:spcPct val="0"/>
              </a:spcBef>
            </a:pPr>
            <a:r>
              <a:rPr lang="en-US" dirty="0" smtClean="0"/>
              <a:t>• Student Health Promotion has provided 20 nutrition consultations compared to 0 at this point last year</a:t>
            </a:r>
          </a:p>
          <a:p>
            <a:pPr>
              <a:spcBef>
                <a:spcPct val="0"/>
              </a:spcBef>
            </a:pPr>
            <a:r>
              <a:rPr lang="en-US" dirty="0" smtClean="0"/>
              <a:t>	We anticipate 50 by the end of the semester</a:t>
            </a:r>
          </a:p>
          <a:p>
            <a:pPr>
              <a:spcBef>
                <a:spcPct val="0"/>
              </a:spcBef>
            </a:pPr>
            <a:r>
              <a:rPr lang="en-US" dirty="0" smtClean="0"/>
              <a:t>• The Exercise is Medicine Speaker Series will bring in 2 guest speakers for 2011-2012</a:t>
            </a:r>
          </a:p>
          <a:p>
            <a:pPr>
              <a:spcBef>
                <a:spcPct val="0"/>
              </a:spcBef>
            </a:pPr>
            <a:r>
              <a:rPr lang="en-US" dirty="0" smtClean="0"/>
              <a:t>	The first one was Oct. 31</a:t>
            </a:r>
            <a:r>
              <a:rPr lang="en-US" baseline="30000" dirty="0" smtClean="0"/>
              <a:t>st</a:t>
            </a:r>
            <a:r>
              <a:rPr lang="en-US" dirty="0" smtClean="0"/>
              <a:t> Dr. Craig Broeder – “Why exercise</a:t>
            </a:r>
            <a:r>
              <a:rPr lang="en-US" baseline="0" dirty="0" smtClean="0"/>
              <a:t> is king and nutrition is queen in the prevention and treatment of obesity.”</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11/11/2011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11/11/2011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228600" y="914400"/>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286000" y="1066800"/>
            <a:ext cx="28194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One</a:t>
            </a:r>
            <a:endParaRPr lang="en-US" sz="11500" spc="-600" dirty="0"/>
          </a:p>
        </p:txBody>
      </p:sp>
      <p:sp>
        <p:nvSpPr>
          <p:cNvPr id="15" name="TextBox 14"/>
          <p:cNvSpPr txBox="1"/>
          <p:nvPr/>
        </p:nvSpPr>
        <p:spPr>
          <a:xfrm>
            <a:off x="4191000" y="1676400"/>
            <a:ext cx="4495800" cy="913070"/>
          </a:xfrm>
          <a:prstGeom prst="rect">
            <a:avLst/>
          </a:prstGeom>
          <a:noFill/>
        </p:spPr>
        <p:txBody>
          <a:bodyPr wrap="square" rtlCol="0">
            <a:spAutoFit/>
          </a:bodyPr>
          <a:lstStyle/>
          <a:p>
            <a:pPr algn="r">
              <a:lnSpc>
                <a:spcPts val="3200"/>
              </a:lnSpc>
            </a:pPr>
            <a:r>
              <a:rPr lang="en-US" sz="3200" b="1" dirty="0" smtClean="0">
                <a:solidFill>
                  <a:srgbClr val="00539C"/>
                </a:solidFill>
                <a:latin typeface="+mj-lt"/>
              </a:rPr>
              <a:t>Increase Enrollment</a:t>
            </a:r>
          </a:p>
          <a:p>
            <a:pPr algn="r">
              <a:lnSpc>
                <a:spcPts val="3200"/>
              </a:lnSpc>
            </a:pPr>
            <a:r>
              <a:rPr lang="en-US" sz="3200" b="1" dirty="0" smtClean="0">
                <a:solidFill>
                  <a:srgbClr val="00539C"/>
                </a:solidFill>
                <a:latin typeface="+mj-lt"/>
              </a:rPr>
              <a:t>and Student Success</a:t>
            </a:r>
          </a:p>
        </p:txBody>
      </p:sp>
      <p:sp>
        <p:nvSpPr>
          <p:cNvPr id="13" name="TextBox 12"/>
          <p:cNvSpPr txBox="1"/>
          <p:nvPr/>
        </p:nvSpPr>
        <p:spPr>
          <a:xfrm>
            <a:off x="304800" y="2743200"/>
            <a:ext cx="8534400" cy="2862322"/>
          </a:xfrm>
          <a:prstGeom prst="rect">
            <a:avLst/>
          </a:prstGeom>
          <a:noFill/>
        </p:spPr>
        <p:txBody>
          <a:bodyPr wrap="square" rtlCol="0">
            <a:spAutoFit/>
          </a:bodyPr>
          <a:lstStyle/>
          <a:p>
            <a:r>
              <a:rPr lang="en-US" sz="2400" b="1" dirty="0" smtClean="0"/>
              <a:t>Initiative 10: Create a Comprehensive Wellness Program</a:t>
            </a:r>
          </a:p>
          <a:p>
            <a:r>
              <a:rPr lang="en-US" dirty="0" smtClean="0"/>
              <a:t>Chair: Aimee Janssen-Robinson</a:t>
            </a:r>
          </a:p>
          <a:p>
            <a:r>
              <a:rPr lang="en-US" dirty="0" smtClean="0"/>
              <a:t>Co-Chair: David Stowe</a:t>
            </a:r>
          </a:p>
          <a:p>
            <a:r>
              <a:rPr lang="en-US" dirty="0" smtClean="0"/>
              <a:t>Members: Barbara Barton, Christine Knight, Derek Kingsley, Holly Arnett, Jessica Robinson, Tom Nesser, and Valerie Craig</a:t>
            </a:r>
          </a:p>
          <a:p>
            <a:endParaRPr lang="en-US" dirty="0" smtClean="0"/>
          </a:p>
          <a:p>
            <a:r>
              <a:rPr lang="en-US" dirty="0" smtClean="0"/>
              <a:t>Initiative 10 began in Fall 2010</a:t>
            </a:r>
          </a:p>
          <a:p>
            <a:endParaRPr lang="en-US" sz="2400" dirty="0" smtClean="0"/>
          </a:p>
          <a:p>
            <a:pPr>
              <a:tabLst>
                <a:tab pos="685800" algn="l"/>
                <a:tab pos="2057400" algn="l"/>
              </a:tabLst>
            </a:pPr>
            <a:r>
              <a:rPr lang="en-US" sz="2400" b="1" dirty="0" smtClean="0"/>
              <a:t>	</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631216"/>
          </a:xfrm>
          <a:prstGeom prst="rect">
            <a:avLst/>
          </a:prstGeom>
          <a:noFill/>
        </p:spPr>
        <p:txBody>
          <a:bodyPr wrap="square" rtlCol="0">
            <a:spAutoFit/>
          </a:bodyPr>
          <a:lstStyle/>
          <a:p>
            <a:r>
              <a:rPr lang="en-US" sz="2800" b="1" i="1" dirty="0" smtClean="0">
                <a:solidFill>
                  <a:srgbClr val="1065E2"/>
                </a:solidFill>
              </a:rPr>
              <a:t>Initiative 10- Create a Comprehensive Wellness Program</a:t>
            </a:r>
          </a:p>
          <a:p>
            <a:endParaRPr lang="en-US" sz="2400" dirty="0" smtClean="0">
              <a:solidFill>
                <a:srgbClr val="1065E2"/>
              </a:solidFill>
            </a:endParaRPr>
          </a:p>
          <a:p>
            <a:r>
              <a:rPr lang="en-US" sz="2400" i="1" dirty="0" smtClean="0"/>
              <a:t/>
            </a:r>
            <a:br>
              <a:rPr lang="en-US" sz="2400" i="1" dirty="0" smtClean="0"/>
            </a:br>
            <a:endParaRPr lang="en-US" sz="2400" i="1" dirty="0" smtClean="0"/>
          </a:p>
        </p:txBody>
      </p:sp>
      <p:sp>
        <p:nvSpPr>
          <p:cNvPr id="6" name="TextBox 5"/>
          <p:cNvSpPr txBox="1"/>
          <p:nvPr/>
        </p:nvSpPr>
        <p:spPr>
          <a:xfrm>
            <a:off x="381000" y="2057400"/>
            <a:ext cx="8077200" cy="1815882"/>
          </a:xfrm>
          <a:prstGeom prst="rect">
            <a:avLst/>
          </a:prstGeom>
          <a:noFill/>
        </p:spPr>
        <p:txBody>
          <a:bodyPr wrap="square" rtlCol="0">
            <a:spAutoFit/>
          </a:bodyPr>
          <a:lstStyle/>
          <a:p>
            <a:r>
              <a:rPr lang="en-US" sz="2800" b="1" dirty="0" smtClean="0"/>
              <a:t>Top 3 health impediments to academic performance</a:t>
            </a:r>
          </a:p>
          <a:p>
            <a:pPr lvl="1">
              <a:buFont typeface="Arial" pitchFamily="34" charset="0"/>
              <a:buChar char="•"/>
            </a:pPr>
            <a:r>
              <a:rPr lang="en-US" sz="2800" dirty="0" smtClean="0"/>
              <a:t>Stress</a:t>
            </a:r>
          </a:p>
          <a:p>
            <a:pPr lvl="1">
              <a:buFont typeface="Arial" pitchFamily="34" charset="0"/>
              <a:buChar char="•"/>
            </a:pPr>
            <a:r>
              <a:rPr lang="en-US" sz="2800" dirty="0" smtClean="0"/>
              <a:t>Alcohol Use</a:t>
            </a:r>
          </a:p>
          <a:p>
            <a:pPr lvl="1">
              <a:buFont typeface="Arial" pitchFamily="34" charset="0"/>
              <a:buChar char="•"/>
            </a:pPr>
            <a:r>
              <a:rPr lang="en-US" sz="2800" dirty="0" smtClean="0"/>
              <a:t>Internet use/computer games</a:t>
            </a:r>
            <a:endParaRPr lang="en-US" sz="2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631216"/>
          </a:xfrm>
          <a:prstGeom prst="rect">
            <a:avLst/>
          </a:prstGeom>
          <a:noFill/>
        </p:spPr>
        <p:txBody>
          <a:bodyPr wrap="square" rtlCol="0">
            <a:spAutoFit/>
          </a:bodyPr>
          <a:lstStyle/>
          <a:p>
            <a:r>
              <a:rPr lang="en-US" sz="2800" b="1" i="1" dirty="0" smtClean="0">
                <a:solidFill>
                  <a:srgbClr val="1065E2"/>
                </a:solidFill>
              </a:rPr>
              <a:t>Initiative 10- Create a Comprehensive Wellness Program</a:t>
            </a:r>
          </a:p>
          <a:p>
            <a:endParaRPr lang="en-US" sz="2400" dirty="0" smtClean="0">
              <a:solidFill>
                <a:srgbClr val="1065E2"/>
              </a:solidFill>
            </a:endParaRPr>
          </a:p>
          <a:p>
            <a:r>
              <a:rPr lang="en-US" sz="2400" i="1" dirty="0" smtClean="0"/>
              <a:t/>
            </a:r>
            <a:br>
              <a:rPr lang="en-US" sz="2400" i="1" dirty="0" smtClean="0"/>
            </a:br>
            <a:endParaRPr lang="en-US" sz="2400" i="1" dirty="0" smtClean="0"/>
          </a:p>
        </p:txBody>
      </p:sp>
      <p:pic>
        <p:nvPicPr>
          <p:cNvPr id="2050" name="Picture 2"/>
          <p:cNvPicPr>
            <a:picLocks noChangeAspect="1" noChangeArrowheads="1"/>
          </p:cNvPicPr>
          <p:nvPr/>
        </p:nvPicPr>
        <p:blipFill>
          <a:blip r:embed="rId3" cstate="print"/>
          <a:srcRect/>
          <a:stretch>
            <a:fillRect/>
          </a:stretch>
        </p:blipFill>
        <p:spPr bwMode="auto">
          <a:xfrm>
            <a:off x="425712" y="1600200"/>
            <a:ext cx="8261088" cy="4914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384995"/>
          </a:xfrm>
          <a:prstGeom prst="rect">
            <a:avLst/>
          </a:prstGeom>
          <a:noFill/>
        </p:spPr>
        <p:txBody>
          <a:bodyPr wrap="square" rtlCol="0">
            <a:spAutoFit/>
          </a:bodyPr>
          <a:lstStyle/>
          <a:p>
            <a:r>
              <a:rPr lang="en-US" sz="2800" b="1" i="1" dirty="0" smtClean="0">
                <a:solidFill>
                  <a:srgbClr val="1065E2"/>
                </a:solidFill>
              </a:rPr>
              <a:t>Initiative 10- Create a Comprehensive Wellness Program</a:t>
            </a:r>
          </a:p>
          <a:p>
            <a:endParaRPr lang="en-US" sz="2800" b="1" i="1" dirty="0" smtClean="0">
              <a:solidFill>
                <a:srgbClr val="1065E2"/>
              </a:solidFill>
            </a:endParaRPr>
          </a:p>
          <a:p>
            <a:r>
              <a:rPr lang="en-US" sz="2800" b="1" i="1" dirty="0" smtClean="0">
                <a:solidFill>
                  <a:srgbClr val="1065E2"/>
                </a:solidFill>
              </a:rPr>
              <a:t>Benchmarks</a:t>
            </a:r>
            <a:endParaRPr lang="en-US" sz="2400" i="1" dirty="0" smtClean="0"/>
          </a:p>
        </p:txBody>
      </p:sp>
      <p:graphicFrame>
        <p:nvGraphicFramePr>
          <p:cNvPr id="10" name="Table 9"/>
          <p:cNvGraphicFramePr>
            <a:graphicFrameLocks noGrp="1"/>
          </p:cNvGraphicFramePr>
          <p:nvPr/>
        </p:nvGraphicFramePr>
        <p:xfrm>
          <a:off x="685800" y="2438400"/>
          <a:ext cx="7467600" cy="3886200"/>
        </p:xfrm>
        <a:graphic>
          <a:graphicData uri="http://schemas.openxmlformats.org/drawingml/2006/table">
            <a:tbl>
              <a:tblPr firstRow="1" bandRow="1">
                <a:tableStyleId>{5C22544A-7EE6-4342-B048-85BDC9FD1C3A}</a:tableStyleId>
              </a:tblPr>
              <a:tblGrid>
                <a:gridCol w="4580128"/>
                <a:gridCol w="995680"/>
                <a:gridCol w="896112"/>
                <a:gridCol w="995680"/>
              </a:tblGrid>
              <a:tr h="647700">
                <a:tc>
                  <a:txBody>
                    <a:bodyPr/>
                    <a:lstStyle/>
                    <a:p>
                      <a:r>
                        <a:rPr lang="en-US" dirty="0" smtClean="0"/>
                        <a:t>Benchmark</a:t>
                      </a:r>
                      <a:endParaRPr lang="en-US" dirty="0"/>
                    </a:p>
                  </a:txBody>
                  <a:tcPr/>
                </a:tc>
                <a:tc>
                  <a:txBody>
                    <a:bodyPr/>
                    <a:lstStyle/>
                    <a:p>
                      <a:r>
                        <a:rPr lang="en-US" dirty="0" smtClean="0"/>
                        <a:t>2010</a:t>
                      </a:r>
                      <a:endParaRPr lang="en-US" dirty="0"/>
                    </a:p>
                  </a:txBody>
                  <a:tcPr/>
                </a:tc>
                <a:tc>
                  <a:txBody>
                    <a:bodyPr/>
                    <a:lstStyle/>
                    <a:p>
                      <a:r>
                        <a:rPr lang="en-US" dirty="0" smtClean="0"/>
                        <a:t>2011</a:t>
                      </a:r>
                      <a:endParaRPr lang="en-US" dirty="0"/>
                    </a:p>
                  </a:txBody>
                  <a:tcPr/>
                </a:tc>
                <a:tc>
                  <a:txBody>
                    <a:bodyPr/>
                    <a:lstStyle/>
                    <a:p>
                      <a:r>
                        <a:rPr lang="en-US" dirty="0" smtClean="0"/>
                        <a:t>2012</a:t>
                      </a:r>
                      <a:endParaRPr lang="en-US" dirty="0"/>
                    </a:p>
                  </a:txBody>
                  <a:tcPr/>
                </a:tc>
              </a:tr>
              <a:tr h="647700">
                <a:tc>
                  <a:txBody>
                    <a:bodyPr/>
                    <a:lstStyle/>
                    <a:p>
                      <a:r>
                        <a:rPr lang="en-US" dirty="0" smtClean="0"/>
                        <a:t>Wellness Bash attendance</a:t>
                      </a:r>
                      <a:endParaRPr lang="en-US" dirty="0"/>
                    </a:p>
                  </a:txBody>
                  <a:tcPr/>
                </a:tc>
                <a:tc>
                  <a:txBody>
                    <a:bodyPr/>
                    <a:lstStyle/>
                    <a:p>
                      <a:r>
                        <a:rPr lang="en-US" dirty="0" smtClean="0"/>
                        <a:t>600</a:t>
                      </a:r>
                      <a:endParaRPr lang="en-US" dirty="0"/>
                    </a:p>
                  </a:txBody>
                  <a:tcPr/>
                </a:tc>
                <a:tc>
                  <a:txBody>
                    <a:bodyPr/>
                    <a:lstStyle/>
                    <a:p>
                      <a:r>
                        <a:rPr lang="en-US" dirty="0" smtClean="0"/>
                        <a:t>800</a:t>
                      </a:r>
                      <a:endParaRPr lang="en-US" dirty="0"/>
                    </a:p>
                  </a:txBody>
                  <a:tcPr/>
                </a:tc>
                <a:tc>
                  <a:txBody>
                    <a:bodyPr/>
                    <a:lstStyle/>
                    <a:p>
                      <a:r>
                        <a:rPr lang="en-US" dirty="0" smtClean="0"/>
                        <a:t>1000</a:t>
                      </a:r>
                      <a:endParaRPr lang="en-US" dirty="0"/>
                    </a:p>
                  </a:txBody>
                  <a:tcPr/>
                </a:tc>
              </a:tr>
              <a:tr h="647700">
                <a:tc>
                  <a:txBody>
                    <a:bodyPr/>
                    <a:lstStyle/>
                    <a:p>
                      <a:r>
                        <a:rPr lang="en-US" dirty="0" smtClean="0"/>
                        <a:t>SoberRide</a:t>
                      </a:r>
                      <a:endParaRPr lang="en-US" dirty="0"/>
                    </a:p>
                  </a:txBody>
                  <a:tcPr/>
                </a:tc>
                <a:tc>
                  <a:txBody>
                    <a:bodyPr/>
                    <a:lstStyle/>
                    <a:p>
                      <a:r>
                        <a:rPr lang="en-US" dirty="0" smtClean="0"/>
                        <a:t>438</a:t>
                      </a:r>
                      <a:endParaRPr lang="en-US" dirty="0"/>
                    </a:p>
                  </a:txBody>
                  <a:tcPr/>
                </a:tc>
                <a:tc>
                  <a:txBody>
                    <a:bodyPr/>
                    <a:lstStyle/>
                    <a:p>
                      <a:r>
                        <a:rPr lang="en-US" dirty="0" smtClean="0"/>
                        <a:t>600</a:t>
                      </a:r>
                      <a:endParaRPr lang="en-US" dirty="0"/>
                    </a:p>
                  </a:txBody>
                  <a:tcPr/>
                </a:tc>
                <a:tc>
                  <a:txBody>
                    <a:bodyPr/>
                    <a:lstStyle/>
                    <a:p>
                      <a:r>
                        <a:rPr lang="en-US" smtClean="0"/>
                        <a:t>600</a:t>
                      </a:r>
                      <a:endParaRPr lang="en-US" dirty="0"/>
                    </a:p>
                  </a:txBody>
                  <a:tcPr/>
                </a:tc>
              </a:tr>
              <a:tr h="647700">
                <a:tc>
                  <a:txBody>
                    <a:bodyPr/>
                    <a:lstStyle/>
                    <a:p>
                      <a:r>
                        <a:rPr lang="en-US" dirty="0" smtClean="0"/>
                        <a:t>Student Health Promotion programs/events</a:t>
                      </a:r>
                      <a:endParaRPr lang="en-US" dirty="0"/>
                    </a:p>
                  </a:txBody>
                  <a:tcPr/>
                </a:tc>
                <a:tc>
                  <a:txBody>
                    <a:bodyPr/>
                    <a:lstStyle/>
                    <a:p>
                      <a:r>
                        <a:rPr lang="en-US" dirty="0" smtClean="0"/>
                        <a:t>183</a:t>
                      </a:r>
                      <a:endParaRPr lang="en-US" dirty="0"/>
                    </a:p>
                  </a:txBody>
                  <a:tcPr/>
                </a:tc>
                <a:tc>
                  <a:txBody>
                    <a:bodyPr/>
                    <a:lstStyle/>
                    <a:p>
                      <a:r>
                        <a:rPr lang="en-US" dirty="0" smtClean="0"/>
                        <a:t>200</a:t>
                      </a:r>
                      <a:endParaRPr lang="en-US" dirty="0"/>
                    </a:p>
                  </a:txBody>
                  <a:tcPr/>
                </a:tc>
                <a:tc>
                  <a:txBody>
                    <a:bodyPr/>
                    <a:lstStyle/>
                    <a:p>
                      <a:r>
                        <a:rPr lang="en-US" dirty="0" smtClean="0"/>
                        <a:t>210</a:t>
                      </a:r>
                      <a:endParaRPr lang="en-US" dirty="0"/>
                    </a:p>
                  </a:txBody>
                  <a:tcPr/>
                </a:tc>
              </a:tr>
              <a:tr h="647700">
                <a:tc>
                  <a:txBody>
                    <a:bodyPr/>
                    <a:lstStyle/>
                    <a:p>
                      <a:r>
                        <a:rPr lang="en-US" dirty="0" smtClean="0"/>
                        <a:t>Nutrition Consultations</a:t>
                      </a:r>
                      <a:endParaRPr lang="en-US" dirty="0"/>
                    </a:p>
                  </a:txBody>
                  <a:tcPr/>
                </a:tc>
                <a:tc>
                  <a:txBody>
                    <a:bodyPr/>
                    <a:lstStyle/>
                    <a:p>
                      <a:r>
                        <a:rPr lang="en-US" dirty="0" smtClean="0"/>
                        <a:t>0</a:t>
                      </a:r>
                      <a:endParaRPr lang="en-US" dirty="0"/>
                    </a:p>
                  </a:txBody>
                  <a:tcPr/>
                </a:tc>
                <a:tc>
                  <a:txBody>
                    <a:bodyPr/>
                    <a:lstStyle/>
                    <a:p>
                      <a:r>
                        <a:rPr lang="en-US" dirty="0" smtClean="0"/>
                        <a:t>50</a:t>
                      </a:r>
                      <a:endParaRPr lang="en-US" dirty="0"/>
                    </a:p>
                  </a:txBody>
                  <a:tcPr/>
                </a:tc>
                <a:tc>
                  <a:txBody>
                    <a:bodyPr/>
                    <a:lstStyle/>
                    <a:p>
                      <a:r>
                        <a:rPr lang="en-US" dirty="0" smtClean="0"/>
                        <a:t>60</a:t>
                      </a:r>
                      <a:endParaRPr lang="en-US" dirty="0"/>
                    </a:p>
                  </a:txBody>
                  <a:tcPr/>
                </a:tc>
              </a:tr>
              <a:tr h="647700">
                <a:tc>
                  <a:txBody>
                    <a:bodyPr/>
                    <a:lstStyle/>
                    <a:p>
                      <a:r>
                        <a:rPr lang="en-US" dirty="0" smtClean="0"/>
                        <a:t>Exercise</a:t>
                      </a:r>
                      <a:r>
                        <a:rPr lang="en-US" baseline="0" dirty="0" smtClean="0"/>
                        <a:t> is Medicine</a:t>
                      </a:r>
                      <a:endParaRPr lang="en-US" dirty="0"/>
                    </a:p>
                  </a:txBody>
                  <a:tcPr/>
                </a:tc>
                <a:tc>
                  <a:txBody>
                    <a:bodyPr/>
                    <a:lstStyle/>
                    <a:p>
                      <a:r>
                        <a:rPr lang="en-US" dirty="0" smtClean="0"/>
                        <a:t>100</a:t>
                      </a:r>
                      <a:endParaRPr lang="en-US" dirty="0"/>
                    </a:p>
                  </a:txBody>
                  <a:tcPr/>
                </a:tc>
                <a:tc>
                  <a:txBody>
                    <a:bodyPr/>
                    <a:lstStyle/>
                    <a:p>
                      <a:r>
                        <a:rPr lang="en-US" dirty="0" smtClean="0"/>
                        <a:t>150</a:t>
                      </a:r>
                      <a:endParaRPr lang="en-US" dirty="0"/>
                    </a:p>
                  </a:txBody>
                  <a:tcPr/>
                </a:tc>
                <a:tc>
                  <a:txBody>
                    <a:bodyPr/>
                    <a:lstStyle/>
                    <a:p>
                      <a:r>
                        <a:rPr lang="en-US" dirty="0" smtClean="0"/>
                        <a:t>200</a:t>
                      </a:r>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2492990"/>
          </a:xfrm>
          <a:prstGeom prst="rect">
            <a:avLst/>
          </a:prstGeom>
          <a:noFill/>
        </p:spPr>
        <p:txBody>
          <a:bodyPr wrap="square" rtlCol="0">
            <a:spAutoFit/>
          </a:bodyPr>
          <a:lstStyle/>
          <a:p>
            <a:r>
              <a:rPr lang="en-US" sz="2800" b="1" i="1" dirty="0" smtClean="0">
                <a:solidFill>
                  <a:srgbClr val="1065E2"/>
                </a:solidFill>
              </a:rPr>
              <a:t>Initiative 10- Create a Comprehensive Wellness Program</a:t>
            </a:r>
          </a:p>
          <a:p>
            <a:endParaRPr lang="en-US" sz="2800" b="1" i="1" dirty="0" smtClean="0">
              <a:solidFill>
                <a:srgbClr val="1065E2"/>
              </a:solidFill>
            </a:endParaRPr>
          </a:p>
          <a:p>
            <a:r>
              <a:rPr lang="en-US" sz="2800" b="1" i="1" dirty="0" smtClean="0">
                <a:solidFill>
                  <a:srgbClr val="1065E2"/>
                </a:solidFill>
              </a:rPr>
              <a:t>Goals</a:t>
            </a:r>
          </a:p>
          <a:p>
            <a:endParaRPr lang="en-US" sz="2400" dirty="0" smtClean="0">
              <a:solidFill>
                <a:srgbClr val="1065E2"/>
              </a:solidFill>
            </a:endParaRPr>
          </a:p>
          <a:p>
            <a:r>
              <a:rPr lang="en-US" sz="2400" i="1" dirty="0" smtClean="0"/>
              <a:t/>
            </a:r>
            <a:br>
              <a:rPr lang="en-US" sz="2400" i="1" dirty="0" smtClean="0"/>
            </a:br>
            <a:endParaRPr lang="en-US" sz="2400" i="1" dirty="0" smtClean="0"/>
          </a:p>
        </p:txBody>
      </p:sp>
      <p:sp>
        <p:nvSpPr>
          <p:cNvPr id="10" name="TextBox 9"/>
          <p:cNvSpPr txBox="1"/>
          <p:nvPr/>
        </p:nvSpPr>
        <p:spPr>
          <a:xfrm>
            <a:off x="304800" y="2819400"/>
            <a:ext cx="8382000" cy="3785652"/>
          </a:xfrm>
          <a:prstGeom prst="rect">
            <a:avLst/>
          </a:prstGeom>
          <a:noFill/>
        </p:spPr>
        <p:txBody>
          <a:bodyPr wrap="square" rtlCol="0">
            <a:spAutoFit/>
          </a:bodyPr>
          <a:lstStyle/>
          <a:p>
            <a:pPr marL="457200" indent="-457200">
              <a:buAutoNum type="arabicPeriod"/>
            </a:pPr>
            <a:r>
              <a:rPr lang="en-US" sz="2400" dirty="0" smtClean="0"/>
              <a:t>Provide financial support for Wellness events to increase participation</a:t>
            </a:r>
          </a:p>
          <a:p>
            <a:pPr marL="457200" indent="-457200">
              <a:buAutoNum type="arabicPeriod"/>
            </a:pPr>
            <a:r>
              <a:rPr lang="en-US" sz="2400" dirty="0" smtClean="0"/>
              <a:t>Conduct a student health &amp; wellness needs assessment</a:t>
            </a:r>
          </a:p>
          <a:p>
            <a:pPr marL="457200" indent="-457200">
              <a:buAutoNum type="arabicPeriod"/>
            </a:pPr>
            <a:r>
              <a:rPr lang="en-US" sz="2400" dirty="0" smtClean="0"/>
              <a:t>Implement </a:t>
            </a:r>
            <a:r>
              <a:rPr lang="en-US" sz="2400" smtClean="0"/>
              <a:t>Exercise is </a:t>
            </a:r>
            <a:r>
              <a:rPr lang="en-US" sz="2400" dirty="0" smtClean="0"/>
              <a:t>Medicine (speakers &amp; social marketing)</a:t>
            </a:r>
          </a:p>
          <a:p>
            <a:pPr marL="457200" indent="-457200">
              <a:buAutoNum type="arabicPeriod"/>
            </a:pPr>
            <a:r>
              <a:rPr lang="en-US" sz="2400" dirty="0" smtClean="0"/>
              <a:t>Develop a comprehensive wellness plan</a:t>
            </a:r>
          </a:p>
          <a:p>
            <a:pPr marL="914400" lvl="1" indent="-457200">
              <a:buFont typeface="+mj-lt"/>
              <a:buAutoNum type="alphaLcPeriod"/>
            </a:pPr>
            <a:r>
              <a:rPr lang="en-US" sz="2400" dirty="0" smtClean="0"/>
              <a:t>Health risk assessments</a:t>
            </a:r>
          </a:p>
          <a:p>
            <a:pPr marL="914400" lvl="1" indent="-457200">
              <a:buFont typeface="+mj-lt"/>
              <a:buAutoNum type="alphaLcPeriod"/>
            </a:pPr>
            <a:r>
              <a:rPr lang="en-US" sz="2400" dirty="0" smtClean="0"/>
              <a:t>Recommendations</a:t>
            </a:r>
          </a:p>
          <a:p>
            <a:pPr marL="914400" lvl="1" indent="-457200">
              <a:buFont typeface="+mj-lt"/>
              <a:buAutoNum type="alphaLcPeriod"/>
            </a:pPr>
            <a:r>
              <a:rPr lang="en-US" sz="2400" dirty="0" smtClean="0"/>
              <a:t>Follow-up</a:t>
            </a:r>
          </a:p>
          <a:p>
            <a:pPr marL="914400" lvl="1" indent="-457200">
              <a:buFont typeface="+mj-lt"/>
              <a:buAutoNum type="alphaLcPeriod"/>
            </a:pPr>
            <a:r>
              <a:rPr lang="en-US" sz="2400" dirty="0" smtClean="0"/>
              <a:t>Infuse wellness into the curriculum by proving co-curricular activities</a:t>
            </a: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0" y="2362200"/>
            <a:ext cx="9144000" cy="502702"/>
          </a:xfrm>
          <a:prstGeom prst="rect">
            <a:avLst/>
          </a:prstGeom>
          <a:noFill/>
        </p:spPr>
        <p:txBody>
          <a:bodyPr wrap="square" rtlCol="0">
            <a:spAutoFit/>
          </a:bodyPr>
          <a:lstStyle/>
          <a:p>
            <a:pPr algn="ctr">
              <a:lnSpc>
                <a:spcPts val="3200"/>
              </a:lnSpc>
            </a:pPr>
            <a:r>
              <a:rPr lang="en-US" sz="6000" b="1" dirty="0" smtClean="0">
                <a:solidFill>
                  <a:srgbClr val="00539C"/>
                </a:solidFill>
                <a:latin typeface="+mj-lt"/>
              </a:rPr>
              <a:t>Questions/Comments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4972</TotalTime>
  <Words>522</Words>
  <Application>Microsoft Office PowerPoint</Application>
  <PresentationFormat>On-screen Show (4:3)</PresentationFormat>
  <Paragraphs>87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1 Stakeholders Conference Presentation</dc:title>
  <dc:creator>user</dc:creator>
  <cp:keywords>2011 Conference, Goal 1, Student Success</cp:keywords>
  <cp:lastModifiedBy>ajanssenrob</cp:lastModifiedBy>
  <cp:revision>418</cp:revision>
  <dcterms:created xsi:type="dcterms:W3CDTF">2008-09-03T09:34:29Z</dcterms:created>
  <dcterms:modified xsi:type="dcterms:W3CDTF">2011-11-11T18:34:18Z</dcterms:modified>
</cp:coreProperties>
</file>