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8"/>
  </p:notesMasterIdLst>
  <p:handoutMasterIdLst>
    <p:handoutMasterId r:id="rId9"/>
  </p:handoutMasterIdLst>
  <p:sldIdLst>
    <p:sldId id="458" r:id="rId2"/>
    <p:sldId id="460" r:id="rId3"/>
    <p:sldId id="409" r:id="rId4"/>
    <p:sldId id="461" r:id="rId5"/>
    <p:sldId id="462" r:id="rId6"/>
    <p:sldId id="463" r:id="rId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9C"/>
    <a:srgbClr val="3366FF"/>
    <a:srgbClr val="0F5BCB"/>
    <a:srgbClr val="1065E2"/>
    <a:srgbClr val="DFAA27"/>
    <a:srgbClr val="A2D668"/>
    <a:srgbClr val="0000CC"/>
    <a:srgbClr val="0033CC"/>
    <a:srgbClr val="223A58"/>
    <a:srgbClr val="271A8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6" autoAdjust="0"/>
    <p:restoredTop sz="70102" autoAdjust="0"/>
  </p:normalViewPr>
  <p:slideViewPr>
    <p:cSldViewPr>
      <p:cViewPr varScale="1">
        <p:scale>
          <a:sx n="71" d="100"/>
          <a:sy n="71" d="100"/>
        </p:scale>
        <p:origin x="-11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264"/>
    </p:cViewPr>
  </p:sorterViewPr>
  <p:notesViewPr>
    <p:cSldViewPr>
      <p:cViewPr varScale="1">
        <p:scale>
          <a:sx n="67" d="100"/>
          <a:sy n="67" d="100"/>
        </p:scale>
        <p:origin x="-2202" y="-10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BF42AE4F-E4DC-418F-9109-67191A9FA07D}" type="datetimeFigureOut">
              <a:rPr lang="en-US" smtClean="0"/>
              <a:pPr/>
              <a:t>11/11/2011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D147F2EC-B7C8-4DC2-96AB-D70DCB41E8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249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FCAC45DE-260D-40A4-B6BB-97393EAF39BD}" type="datetimeFigureOut">
              <a:rPr lang="en-US" smtClean="0"/>
              <a:pPr/>
              <a:t>11/11/2011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77F8F1CE-3D5D-40F4-A740-2573B21D4F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9349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8BC20-E0BC-4269-8E19-E284F867C5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46E33-75D6-443A-8888-B582B46470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0DA4F1-D0C4-4DE0-B1B6-CBF518E6D8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5D1F75-B864-48E3-AD03-3FEF828085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1" descr="campus1.jpg"/>
          <p:cNvPicPr>
            <a:picLocks noChangeAspect="1"/>
          </p:cNvPicPr>
          <p:nvPr/>
        </p:nvPicPr>
        <p:blipFill>
          <a:blip r:embed="rId3" cstate="print"/>
          <a:srcRect t="9454"/>
          <a:stretch>
            <a:fillRect/>
          </a:stretch>
        </p:blipFill>
        <p:spPr bwMode="auto">
          <a:xfrm>
            <a:off x="4572000" y="1"/>
            <a:ext cx="4572000" cy="291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b="1788"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>
          <a:xfrm rot="5400000">
            <a:off x="1066800" y="3429000"/>
            <a:ext cx="6858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SU_logo.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1" y="6019801"/>
            <a:ext cx="1957203" cy="5904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0800" y="2895601"/>
            <a:ext cx="65532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solidFill>
              <a:schemeClr val="bg1"/>
            </a:solidFill>
          </a:ln>
        </p:spPr>
        <p:txBody>
          <a:bodyPr wrap="square" lIns="0" tIns="91440" rIns="0" bIns="182880" rtlCol="0" anchor="ctr" anchorCtr="1">
            <a:noAutofit/>
          </a:bodyPr>
          <a:lstStyle/>
          <a:p>
            <a:pPr algn="ctr"/>
            <a:r>
              <a:rPr lang="en-US" sz="6000" i="1" spc="-90" dirty="0" smtClean="0">
                <a:solidFill>
                  <a:prstClr val="white"/>
                </a:solidFill>
                <a:latin typeface="Garamond" pitchFamily="18" charset="0"/>
              </a:rPr>
              <a:t>The </a:t>
            </a:r>
            <a:r>
              <a:rPr lang="en-US" sz="6000" i="1" spc="-250" dirty="0" smtClean="0">
                <a:solidFill>
                  <a:prstClr val="white"/>
                </a:solidFill>
                <a:latin typeface="Garamond" pitchFamily="18" charset="0"/>
              </a:rPr>
              <a:t>Pa</a:t>
            </a:r>
            <a:r>
              <a:rPr lang="en-US" sz="6000" i="1" spc="-90" dirty="0" smtClean="0">
                <a:solidFill>
                  <a:prstClr val="white"/>
                </a:solidFill>
                <a:latin typeface="Garamond" pitchFamily="18" charset="0"/>
              </a:rPr>
              <a:t>thway to </a:t>
            </a:r>
            <a:r>
              <a:rPr lang="en-US" sz="6000" i="1" spc="-400" dirty="0" smtClean="0">
                <a:solidFill>
                  <a:prstClr val="white"/>
                </a:solidFill>
                <a:latin typeface="Garamond" pitchFamily="18" charset="0"/>
              </a:rPr>
              <a:t>Su</a:t>
            </a:r>
            <a:r>
              <a:rPr lang="en-US" sz="6000" i="1" spc="-90" dirty="0" smtClean="0">
                <a:solidFill>
                  <a:prstClr val="white"/>
                </a:solidFill>
                <a:latin typeface="Garamond" pitchFamily="18" charset="0"/>
              </a:rPr>
              <a:t>ccess</a:t>
            </a:r>
            <a:endParaRPr lang="en-US" sz="6000" i="1" spc="-90" dirty="0">
              <a:solidFill>
                <a:prstClr val="white"/>
              </a:solidFill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4572000"/>
            <a:ext cx="4495800" cy="918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Develop </a:t>
            </a: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Programs </a:t>
            </a: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for Parents and Families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0" y="3962400"/>
            <a:ext cx="44958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Goal 1 – Initiative 5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pic>
        <p:nvPicPr>
          <p:cNvPr id="13" name="Picture 11" descr="campus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71184" y="1066800"/>
            <a:ext cx="3528405" cy="25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 descr="campus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52400" y="3901637"/>
            <a:ext cx="3749040" cy="249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962400" y="1066800"/>
            <a:ext cx="50292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Introduction &amp; Purpose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038600" y="1828800"/>
            <a:ext cx="502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 Centralizes and increases the University’s interaction with parents and siblings, who are an invaluable resource in helping to keep students in college. </a:t>
            </a:r>
          </a:p>
          <a:p>
            <a:pPr>
              <a:lnSpc>
                <a:spcPts val="3200"/>
              </a:lnSpc>
            </a:pPr>
            <a:endParaRPr lang="en-US" sz="3200" b="1" dirty="0" smtClean="0">
              <a:solidFill>
                <a:srgbClr val="00539C"/>
              </a:solidFill>
              <a:latin typeface="+mj-lt"/>
            </a:endParaRP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 Special significance to first-generation college parents. 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50292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Methods</a:t>
            </a:r>
            <a:endParaRPr lang="en-US" sz="2400" dirty="0">
              <a:solidFill>
                <a:srgbClr val="00539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828800"/>
            <a:ext cx="8305800" cy="460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• Utilizing a staff member to serve as a Parent Advisor, increasing communication, developing a Parent and Families website and companion </a:t>
            </a:r>
            <a:r>
              <a:rPr lang="en-US" sz="3200" b="1" dirty="0" err="1" smtClean="0">
                <a:solidFill>
                  <a:srgbClr val="00539C"/>
                </a:solidFill>
                <a:latin typeface="+mj-lt"/>
              </a:rPr>
              <a:t>Facebook</a:t>
            </a: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 page. </a:t>
            </a:r>
            <a:br>
              <a:rPr lang="en-US" sz="3200" b="1" dirty="0" smtClean="0">
                <a:solidFill>
                  <a:srgbClr val="00539C"/>
                </a:solidFill>
                <a:latin typeface="+mj-lt"/>
              </a:rPr>
            </a:br>
            <a:endParaRPr lang="en-US" sz="3200" b="1" dirty="0" smtClean="0">
              <a:solidFill>
                <a:srgbClr val="00539C"/>
              </a:solidFill>
              <a:latin typeface="+mj-lt"/>
            </a:endParaRPr>
          </a:p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• Conducting an annual Parent Survey exploring expectations, needs and opinions. </a:t>
            </a:r>
            <a:br>
              <a:rPr lang="en-US" sz="3200" b="1" dirty="0" smtClean="0">
                <a:solidFill>
                  <a:srgbClr val="00539C"/>
                </a:solidFill>
                <a:latin typeface="+mj-lt"/>
              </a:rPr>
            </a:br>
            <a:endParaRPr lang="en-US" sz="3200" b="1" dirty="0" smtClean="0">
              <a:solidFill>
                <a:srgbClr val="00539C"/>
              </a:solidFill>
              <a:latin typeface="+mj-lt"/>
            </a:endParaRPr>
          </a:p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• Expanding Family Day to include academic units, student organizations and targeted programming for younger siblings. </a:t>
            </a:r>
            <a:endParaRPr lang="en-US" sz="3200" b="1" dirty="0">
              <a:solidFill>
                <a:srgbClr val="00539C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50292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Benchmarks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676401"/>
            <a:ext cx="8610600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• Participation in Annual Parent Survey</a:t>
            </a:r>
          </a:p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</a:rPr>
              <a:t>• </a:t>
            </a: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Attendance at Family Day (families registered)</a:t>
            </a:r>
          </a:p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</a:rPr>
              <a:t>• </a:t>
            </a: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Increased traffic on Parent and Families website</a:t>
            </a:r>
          </a:p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</a:rPr>
              <a:t>• Members on Parent </a:t>
            </a:r>
            <a:r>
              <a:rPr lang="en-US" sz="3200" b="1" dirty="0" err="1" smtClean="0">
                <a:solidFill>
                  <a:srgbClr val="00539C"/>
                </a:solidFill>
              </a:rPr>
              <a:t>Facebook</a:t>
            </a:r>
            <a:r>
              <a:rPr lang="en-US" sz="3200" b="1" dirty="0" smtClean="0">
                <a:solidFill>
                  <a:srgbClr val="00539C"/>
                </a:solidFill>
              </a:rPr>
              <a:t> page</a:t>
            </a:r>
          </a:p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</a:rPr>
              <a:t>• Contact at Parent Tent during Move-In</a:t>
            </a:r>
          </a:p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</a:rPr>
              <a:t>• Reach of ParentLink</a:t>
            </a:r>
            <a:endParaRPr lang="en-US" sz="3200" dirty="0" smtClean="0"/>
          </a:p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/>
            </a:r>
            <a:br>
              <a:rPr lang="en-US" sz="3200" b="1" dirty="0" smtClean="0">
                <a:solidFill>
                  <a:srgbClr val="00539C"/>
                </a:solidFill>
                <a:latin typeface="+mj-lt"/>
              </a:rPr>
            </a:br>
            <a:endParaRPr lang="en-US" sz="3200" b="1" dirty="0" smtClean="0">
              <a:solidFill>
                <a:srgbClr val="00539C"/>
              </a:solidFill>
              <a:latin typeface="+mj-lt"/>
            </a:endParaRPr>
          </a:p>
        </p:txBody>
      </p:sp>
      <p:pic>
        <p:nvPicPr>
          <p:cNvPr id="12" name="Picture 12" descr="campus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81600" y="3981780"/>
            <a:ext cx="3749040" cy="245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50292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Discussion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1752600"/>
            <a:ext cx="5181600" cy="460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 Continue what is working (website, social media, e-card series, parent survey, ParentLink, welcome letter, and Family Day)</a:t>
            </a:r>
          </a:p>
          <a:p>
            <a:pPr>
              <a:lnSpc>
                <a:spcPts val="3200"/>
              </a:lnSpc>
            </a:pPr>
            <a:endParaRPr lang="en-US" sz="3200" b="1" dirty="0" smtClean="0">
              <a:solidFill>
                <a:srgbClr val="00539C"/>
              </a:solidFill>
              <a:latin typeface="+mj-lt"/>
            </a:endParaRP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Additions – Sycamore Hoopla, break transportation and an online Parent and Families Guide to Indiana State</a:t>
            </a:r>
          </a:p>
        </p:txBody>
      </p:sp>
      <p:pic>
        <p:nvPicPr>
          <p:cNvPr id="13" name="Picture 12" descr="campus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0890" y="1676400"/>
            <a:ext cx="3140510" cy="225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ampus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200" y="4114800"/>
            <a:ext cx="3140510" cy="224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50292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Summary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1447801"/>
            <a:ext cx="4724400" cy="542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This initiative has </a:t>
            </a:r>
            <a:r>
              <a:rPr lang="en-US" sz="3200" b="1" smtClean="0">
                <a:solidFill>
                  <a:srgbClr val="00539C"/>
                </a:solidFill>
                <a:latin typeface="+mj-lt"/>
              </a:rPr>
              <a:t>been successful </a:t>
            </a: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in engaging parents and younger siblings with Indiana State, especially first-generation college families. </a:t>
            </a:r>
          </a:p>
          <a:p>
            <a:pPr>
              <a:lnSpc>
                <a:spcPts val="3200"/>
              </a:lnSpc>
            </a:pPr>
            <a:endParaRPr lang="en-US" sz="3200" b="1" dirty="0" smtClean="0">
              <a:solidFill>
                <a:srgbClr val="00539C"/>
              </a:solidFill>
              <a:latin typeface="+mj-lt"/>
            </a:endParaRPr>
          </a:p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While we serve only a small percentage of ISU parents (primarily first-year parents), the impact we have is high.</a:t>
            </a:r>
          </a:p>
          <a:p>
            <a:pPr>
              <a:lnSpc>
                <a:spcPts val="3200"/>
              </a:lnSpc>
            </a:pPr>
            <a:endParaRPr lang="en-US" sz="3200" b="1" dirty="0" smtClean="0">
              <a:solidFill>
                <a:srgbClr val="00539C"/>
              </a:solidFill>
              <a:latin typeface="+mj-lt"/>
            </a:endParaRPr>
          </a:p>
        </p:txBody>
      </p:sp>
      <p:pic>
        <p:nvPicPr>
          <p:cNvPr id="10" name="Picture 9" descr="campus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3400" y="1600200"/>
            <a:ext cx="3276600" cy="249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ampus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64631" y="4360203"/>
            <a:ext cx="3214136" cy="218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6522</TotalTime>
  <Words>232</Words>
  <Application>Microsoft Office PowerPoint</Application>
  <PresentationFormat>On-screen Show (4:3)</PresentationFormat>
  <Paragraphs>38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14_Office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Indiana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Goal 2 Stakeholders Conference Presentation</dc:title>
  <dc:creator>user</dc:creator>
  <cp:keywords>Conference 2011, experiential learning</cp:keywords>
  <cp:lastModifiedBy>kburgher</cp:lastModifiedBy>
  <cp:revision>446</cp:revision>
  <dcterms:created xsi:type="dcterms:W3CDTF">2008-09-03T09:34:29Z</dcterms:created>
  <dcterms:modified xsi:type="dcterms:W3CDTF">2011-11-11T17:27:08Z</dcterms:modified>
</cp:coreProperties>
</file>