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6F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A5FF3-B8DD-474C-B89E-67A069EB72D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AC6B5-D01C-450A-9917-8A0929B7D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Good</a:t>
            </a:r>
            <a:r>
              <a:rPr lang="en-US" baseline="0" dirty="0" smtClean="0"/>
              <a:t> morning – thanks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Getting close to lunch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New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Gathering and Using</a:t>
            </a: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tx2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</a:t>
            </a:r>
            <a:r>
              <a:rPr lang="en-US" sz="4800" i="1" spc="-25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thway to </a:t>
            </a:r>
            <a:r>
              <a:rPr lang="en-US" sz="4800" i="1" spc="-40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Su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ccess</a:t>
            </a:r>
            <a:endParaRPr lang="en-US" sz="4800" i="1" spc="-90" dirty="0">
              <a:solidFill>
                <a:prstClr val="white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0"/>
            <a:ext cx="4495800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endParaRPr lang="en-US" sz="2400" b="1" dirty="0" smtClean="0">
              <a:solidFill>
                <a:srgbClr val="00539C"/>
              </a:solidFill>
              <a:latin typeface="+mj-lt"/>
            </a:endParaRPr>
          </a:p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Develop Programs for </a:t>
            </a:r>
          </a:p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Parent and Families</a:t>
            </a:r>
          </a:p>
          <a:p>
            <a:pPr algn="ctr">
              <a:lnSpc>
                <a:spcPts val="3200"/>
              </a:lnSpc>
            </a:pPr>
            <a:endParaRPr lang="en-US" sz="2400" b="1" dirty="0" smtClean="0">
              <a:solidFill>
                <a:srgbClr val="00539C"/>
              </a:solidFill>
              <a:latin typeface="+mj-lt"/>
            </a:endParaRPr>
          </a:p>
          <a:p>
            <a:pPr algn="ctr">
              <a:lnSpc>
                <a:spcPts val="3200"/>
              </a:lnSpc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1 – Initiative 5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6250723"/>
            <a:ext cx="19050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5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Missed opportunities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Encouraging local/regional families to participate in special events on campus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Partnerships with various departments;  e.g. academic units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 Recommendation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1194152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n-US" sz="2800" dirty="0">
                <a:solidFill>
                  <a:schemeClr val="bg1"/>
                </a:solidFill>
              </a:rPr>
              <a:t>Has this initiative been sufficiently integrated into your operations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70011" y="3142695"/>
            <a:ext cx="69157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Yes – normal operations are based on this funding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and meeting the goals of our initiative</a:t>
            </a:r>
          </a:p>
        </p:txBody>
      </p:sp>
    </p:spTree>
    <p:extLst>
      <p:ext uri="{BB962C8B-B14F-4D97-AF65-F5344CB8AC3E}">
        <p14:creationId xmlns:p14="http://schemas.microsoft.com/office/powerpoint/2010/main" val="14469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Opportunities for Collaborations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Partnering with Alumni </a:t>
            </a:r>
            <a:r>
              <a:rPr lang="en-US" sz="2800" dirty="0" smtClean="0">
                <a:solidFill>
                  <a:schemeClr val="bg1"/>
                </a:solidFill>
              </a:rPr>
              <a:t>Association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Expand </a:t>
            </a:r>
            <a:r>
              <a:rPr lang="en-US" sz="2800" dirty="0" smtClean="0">
                <a:solidFill>
                  <a:schemeClr val="bg1"/>
                </a:solidFill>
              </a:rPr>
              <a:t>beyond our 40 partners for Family Day to include Downtown Terre Haute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Transportation – Hoosier Ride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6961"/>
            <a:ext cx="8229600" cy="101205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Develop Programs for Families and Parents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6712" y="4199726"/>
            <a:ext cx="395944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Freda </a:t>
            </a:r>
            <a:r>
              <a:rPr lang="en-US" sz="2400" dirty="0" smtClean="0">
                <a:solidFill>
                  <a:schemeClr val="bg1"/>
                </a:solidFill>
              </a:rPr>
              <a:t>Luers</a:t>
            </a:r>
          </a:p>
          <a:p>
            <a:r>
              <a:rPr lang="en-US" sz="2200" dirty="0" smtClean="0">
                <a:solidFill>
                  <a:srgbClr val="00B6F6"/>
                </a:solidFill>
              </a:rPr>
              <a:t>Campus Life Director</a:t>
            </a:r>
          </a:p>
          <a:p>
            <a:r>
              <a:rPr lang="en-US" sz="2200" dirty="0" smtClean="0">
                <a:solidFill>
                  <a:srgbClr val="00B6F6"/>
                </a:solidFill>
              </a:rPr>
              <a:t>Freda.Luers@indstate.edu</a:t>
            </a:r>
            <a:endParaRPr lang="en-US" sz="2200" dirty="0">
              <a:solidFill>
                <a:srgbClr val="00B6F6"/>
              </a:solidFill>
            </a:endParaRP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926584"/>
            <a:ext cx="789790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Loni </a:t>
            </a:r>
            <a:r>
              <a:rPr lang="en-US" sz="2400" dirty="0" smtClean="0">
                <a:solidFill>
                  <a:schemeClr val="bg1"/>
                </a:solidFill>
              </a:rPr>
              <a:t>Mantooth</a:t>
            </a:r>
          </a:p>
          <a:p>
            <a:r>
              <a:rPr lang="en-US" sz="2200" dirty="0">
                <a:solidFill>
                  <a:srgbClr val="00B6F6"/>
                </a:solidFill>
              </a:rPr>
              <a:t>Commuter Services and Family Outreach Coordinator</a:t>
            </a:r>
          </a:p>
          <a:p>
            <a:r>
              <a:rPr lang="en-US" sz="2200" dirty="0">
                <a:solidFill>
                  <a:srgbClr val="00B6F6"/>
                </a:solidFill>
              </a:rPr>
              <a:t>Loni.Mantooth@indstate.edu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Accomplishments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Since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2013-14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94804" y="1948543"/>
            <a:ext cx="8256233" cy="3972863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Increased staff to include a Family Outreach Coordinator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Joined AHEPPP and attended annual conference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Increased </a:t>
            </a:r>
            <a:r>
              <a:rPr lang="en-US" sz="2800" dirty="0">
                <a:solidFill>
                  <a:schemeClr val="bg1"/>
                </a:solidFill>
              </a:rPr>
              <a:t>Family Day participation 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Break Transportation Contract Renegotiation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Family Communication Survey</a:t>
            </a:r>
          </a:p>
          <a:p>
            <a:pPr>
              <a:buBlip>
                <a:blip r:embed="rId3"/>
              </a:buBlip>
            </a:pPr>
            <a:r>
              <a:rPr lang="en-US" sz="2800" smtClean="0">
                <a:solidFill>
                  <a:schemeClr val="bg1"/>
                </a:solidFill>
              </a:rPr>
              <a:t>E-Newsletters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Revamped website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Collaborated with Alumni Association’s Legacy Award</a:t>
            </a:r>
          </a:p>
          <a:p>
            <a:pPr>
              <a:buBlip>
                <a:blip r:embed="rId3"/>
              </a:buBlip>
            </a:pPr>
            <a:r>
              <a:rPr lang="en-US" sz="2800" dirty="0">
                <a:solidFill>
                  <a:schemeClr val="bg1"/>
                </a:solidFill>
              </a:rPr>
              <a:t>Increased presence at orientation and Admissions </a:t>
            </a:r>
            <a:r>
              <a:rPr lang="en-US" sz="2800" dirty="0" smtClean="0">
                <a:solidFill>
                  <a:schemeClr val="bg1"/>
                </a:solidFill>
              </a:rPr>
              <a:t>events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Benchmark Table</a:t>
            </a:r>
          </a:p>
        </p:txBody>
      </p:sp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 rotWithShape="1">
          <a:blip r:embed="rId3"/>
          <a:srcRect l="2954" t="20679" r="52024" b="24077"/>
          <a:stretch/>
        </p:blipFill>
        <p:spPr bwMode="auto">
          <a:xfrm>
            <a:off x="457200" y="1713014"/>
            <a:ext cx="8229600" cy="40392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160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Benchmark Progress Detail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Increase attendance at Family Day – 680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Grow Break Transportation – 114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Increase contact at Move-in Tent – 146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Budget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$15,000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buBlip>
                <a:blip r:embed="rId3"/>
              </a:buBlip>
            </a:pPr>
            <a:r>
              <a:rPr lang="en-US" sz="2800" dirty="0">
                <a:solidFill>
                  <a:schemeClr val="bg1"/>
                </a:solidFill>
              </a:rPr>
              <a:t>Expenses as of report 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Expenditures ( $7500)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Encumbered </a:t>
            </a:r>
            <a:r>
              <a:rPr lang="en-US" dirty="0" smtClean="0">
                <a:solidFill>
                  <a:schemeClr val="bg1"/>
                </a:solidFill>
              </a:rPr>
              <a:t>costs ( $7500)</a:t>
            </a:r>
            <a:endParaRPr lang="en-US" dirty="0">
              <a:solidFill>
                <a:schemeClr val="bg1"/>
              </a:solidFill>
            </a:endParaRPr>
          </a:p>
          <a:p>
            <a:pPr>
              <a:buBlip>
                <a:blip r:embed="rId3"/>
              </a:buBlip>
            </a:pPr>
            <a:r>
              <a:rPr lang="en-US" sz="2800" dirty="0">
                <a:solidFill>
                  <a:schemeClr val="bg1"/>
                </a:solidFill>
              </a:rPr>
              <a:t>Anticipated remainder June 30, </a:t>
            </a:r>
            <a:r>
              <a:rPr lang="en-US" sz="2800" dirty="0" smtClean="0">
                <a:solidFill>
                  <a:schemeClr val="bg1"/>
                </a:solidFill>
              </a:rPr>
              <a:t>2015 - $0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72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6910" y="1045029"/>
            <a:ext cx="8229600" cy="5007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Accomplishments Since Plan Inception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2964" y="1581483"/>
            <a:ext cx="8664606" cy="4247817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3"/>
              </a:buBlip>
            </a:pPr>
            <a:r>
              <a:rPr lang="en-US" sz="2400" dirty="0" smtClean="0">
                <a:solidFill>
                  <a:schemeClr val="bg1"/>
                </a:solidFill>
              </a:rPr>
              <a:t>Increased staff </a:t>
            </a:r>
            <a:r>
              <a:rPr lang="en-US" sz="2400" dirty="0" smtClean="0">
                <a:solidFill>
                  <a:schemeClr val="bg1"/>
                </a:solidFill>
              </a:rPr>
              <a:t>- Family </a:t>
            </a:r>
            <a:r>
              <a:rPr lang="en-US" sz="2400" dirty="0">
                <a:solidFill>
                  <a:schemeClr val="bg1"/>
                </a:solidFill>
              </a:rPr>
              <a:t>O</a:t>
            </a:r>
            <a:r>
              <a:rPr lang="en-US" sz="2400" dirty="0" smtClean="0">
                <a:solidFill>
                  <a:schemeClr val="bg1"/>
                </a:solidFill>
              </a:rPr>
              <a:t>utreach </a:t>
            </a:r>
            <a:r>
              <a:rPr lang="en-US" sz="2400" dirty="0">
                <a:solidFill>
                  <a:schemeClr val="bg1"/>
                </a:solidFill>
              </a:rPr>
              <a:t>C</a:t>
            </a:r>
            <a:r>
              <a:rPr lang="en-US" sz="2400" dirty="0" smtClean="0">
                <a:solidFill>
                  <a:schemeClr val="bg1"/>
                </a:solidFill>
              </a:rPr>
              <a:t>oordinator</a:t>
            </a:r>
          </a:p>
          <a:p>
            <a:pPr>
              <a:buBlip>
                <a:blip r:embed="rId3"/>
              </a:buBlip>
            </a:pPr>
            <a:r>
              <a:rPr lang="en-US" sz="2400" dirty="0">
                <a:solidFill>
                  <a:schemeClr val="bg1"/>
                </a:solidFill>
              </a:rPr>
              <a:t>Family Day and Move in Tent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solidFill>
                  <a:schemeClr val="bg1"/>
                </a:solidFill>
              </a:rPr>
              <a:t>Established 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web and Facebook presence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solidFill>
                  <a:schemeClr val="bg1"/>
                </a:solidFill>
              </a:rPr>
              <a:t>Developed a </a:t>
            </a:r>
            <a:r>
              <a:rPr lang="en-US" sz="2400" dirty="0" smtClean="0">
                <a:solidFill>
                  <a:schemeClr val="bg1"/>
                </a:solidFill>
              </a:rPr>
              <a:t>Break </a:t>
            </a:r>
            <a:r>
              <a:rPr lang="en-US" sz="2400" dirty="0" smtClean="0">
                <a:solidFill>
                  <a:schemeClr val="bg1"/>
                </a:solidFill>
              </a:rPr>
              <a:t>Transportation program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Blip>
                <a:blip r:embed="rId3"/>
              </a:buBlip>
            </a:pPr>
            <a:r>
              <a:rPr lang="en-US" sz="2400" dirty="0" smtClean="0">
                <a:solidFill>
                  <a:schemeClr val="bg1"/>
                </a:solidFill>
              </a:rPr>
              <a:t>Family Newsletter </a:t>
            </a:r>
            <a:r>
              <a:rPr lang="en-US" sz="2400" dirty="0" smtClean="0">
                <a:solidFill>
                  <a:schemeClr val="bg1"/>
                </a:solidFill>
              </a:rPr>
              <a:t>(mailer and electronic)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Blip>
                <a:blip r:embed="rId3"/>
              </a:buBlip>
            </a:pPr>
            <a:r>
              <a:rPr lang="en-US" sz="2400" dirty="0" smtClean="0">
                <a:solidFill>
                  <a:schemeClr val="bg1"/>
                </a:solidFill>
              </a:rPr>
              <a:t>Family </a:t>
            </a:r>
            <a:r>
              <a:rPr lang="en-US" sz="2400" dirty="0" smtClean="0">
                <a:solidFill>
                  <a:schemeClr val="bg1"/>
                </a:solidFill>
              </a:rPr>
              <a:t>Surveys (general to targeted)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Blip>
                <a:blip r:embed="rId3"/>
              </a:buBlip>
            </a:pPr>
            <a:r>
              <a:rPr lang="en-US" sz="2400" dirty="0" smtClean="0">
                <a:solidFill>
                  <a:schemeClr val="bg1"/>
                </a:solidFill>
              </a:rPr>
              <a:t>Initiatives </a:t>
            </a:r>
            <a:r>
              <a:rPr lang="en-US" sz="2400" dirty="0" smtClean="0">
                <a:solidFill>
                  <a:schemeClr val="bg1"/>
                </a:solidFill>
              </a:rPr>
              <a:t>with other </a:t>
            </a:r>
            <a:r>
              <a:rPr lang="en-US" sz="2400" dirty="0" smtClean="0">
                <a:solidFill>
                  <a:schemeClr val="bg1"/>
                </a:solidFill>
              </a:rPr>
              <a:t>areas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solidFill>
                  <a:schemeClr val="bg1"/>
                </a:solidFill>
              </a:rPr>
              <a:t>E-card series for families to send to students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solidFill>
                  <a:schemeClr val="bg1"/>
                </a:solidFill>
              </a:rPr>
              <a:t>Systematic explanation of Proxy Access and FERPA for parents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solidFill>
                  <a:schemeClr val="bg1"/>
                </a:solidFill>
              </a:rPr>
              <a:t>Review of Parent Association options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solidFill>
                  <a:schemeClr val="bg1"/>
                </a:solidFill>
              </a:rPr>
              <a:t>Review of Parent Fund (ISU Foundation) solicitations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Blip>
                <a:blip r:embed="rId3"/>
              </a:buBlip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Looking Ahead - Recommendations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Use AHEPPP resources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Enhance Family Day offerings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Ongoing education and programming efforts for parents and families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Baseline budget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Impact of construction on annual activities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Low ridership – Break Transportation Contract 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Staffing model to continue advancement of family programming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Importance of family programming to campus partners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points of emphasis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More family programming – e.g. Letters from Home 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Enhancing Family Day activities – e.g. mini classes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chemeClr val="bg1"/>
                </a:solidFill>
              </a:rPr>
              <a:t>Family </a:t>
            </a:r>
            <a:r>
              <a:rPr lang="en-US" sz="2800" dirty="0">
                <a:solidFill>
                  <a:schemeClr val="bg1"/>
                </a:solidFill>
              </a:rPr>
              <a:t>Program Assistants – </a:t>
            </a:r>
            <a:r>
              <a:rPr lang="en-US" sz="2800" dirty="0" smtClean="0">
                <a:solidFill>
                  <a:schemeClr val="bg1"/>
                </a:solidFill>
              </a:rPr>
              <a:t>Orientation Leaders for Families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</TotalTime>
  <Words>377</Words>
  <Application>Microsoft Office PowerPoint</Application>
  <PresentationFormat>On-screen Show (4:3)</PresentationFormat>
  <Paragraphs>81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Accomplishments Since  2013-14 Report</vt:lpstr>
      <vt:lpstr>Benchmark Table</vt:lpstr>
      <vt:lpstr>Benchmark Progress Detail</vt:lpstr>
      <vt:lpstr>Budget Summary</vt:lpstr>
      <vt:lpstr>Accomplishments Since Plan Inception</vt:lpstr>
      <vt:lpstr>Looking Ahead - Recommendations</vt:lpstr>
      <vt:lpstr>Foreseeable Roadblocks</vt:lpstr>
      <vt:lpstr>New points of emphasis</vt:lpstr>
      <vt:lpstr>Missed opportunities</vt:lpstr>
      <vt:lpstr>Baseline Recommendation </vt:lpstr>
      <vt:lpstr>Opportunities for Collaborations</vt:lpstr>
      <vt:lpstr>Questions?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Windows User</cp:lastModifiedBy>
  <cp:revision>42</cp:revision>
  <dcterms:created xsi:type="dcterms:W3CDTF">2014-01-14T15:45:19Z</dcterms:created>
  <dcterms:modified xsi:type="dcterms:W3CDTF">2015-03-12T18:02:51Z</dcterms:modified>
</cp:coreProperties>
</file>