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8"/>
  </p:notesMasterIdLst>
  <p:handoutMasterIdLst>
    <p:handoutMasterId r:id="rId9"/>
  </p:handoutMasterIdLst>
  <p:sldIdLst>
    <p:sldId id="458" r:id="rId2"/>
    <p:sldId id="460" r:id="rId3"/>
    <p:sldId id="409" r:id="rId4"/>
    <p:sldId id="461" r:id="rId5"/>
    <p:sldId id="462" r:id="rId6"/>
    <p:sldId id="463" r:id="rId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9C"/>
    <a:srgbClr val="3366FF"/>
    <a:srgbClr val="0F5BCB"/>
    <a:srgbClr val="1065E2"/>
    <a:srgbClr val="DFAA27"/>
    <a:srgbClr val="A2D668"/>
    <a:srgbClr val="0000CC"/>
    <a:srgbClr val="0033CC"/>
    <a:srgbClr val="223A58"/>
    <a:srgbClr val="271A8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6" autoAdjust="0"/>
    <p:restoredTop sz="82363" autoAdjust="0"/>
  </p:normalViewPr>
  <p:slideViewPr>
    <p:cSldViewPr>
      <p:cViewPr varScale="1">
        <p:scale>
          <a:sx n="93" d="100"/>
          <a:sy n="93" d="100"/>
        </p:scale>
        <p:origin x="-528" y="-102"/>
      </p:cViewPr>
      <p:guideLst>
        <p:guide orient="horz" pos="2160"/>
        <p:guide pos="2880"/>
      </p:guideLst>
    </p:cSldViewPr>
  </p:slideViewPr>
  <p:notesTextViewPr>
    <p:cViewPr>
      <p:scale>
        <a:sx n="100" d="100"/>
        <a:sy n="100" d="100"/>
      </p:scale>
      <p:origin x="0" y="0"/>
    </p:cViewPr>
  </p:notesTextViewPr>
  <p:sorterViewPr>
    <p:cViewPr>
      <p:scale>
        <a:sx n="70" d="100"/>
        <a:sy n="70" d="100"/>
      </p:scale>
      <p:origin x="0" y="264"/>
    </p:cViewPr>
  </p:sorterViewPr>
  <p:notesViewPr>
    <p:cSldViewPr>
      <p:cViewPr varScale="1">
        <p:scale>
          <a:sx n="67" d="100"/>
          <a:sy n="67" d="100"/>
        </p:scale>
        <p:origin x="-2202" y="-108"/>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64820"/>
          </a:xfrm>
          <a:prstGeom prst="rect">
            <a:avLst/>
          </a:prstGeom>
        </p:spPr>
        <p:txBody>
          <a:bodyPr vert="horz" lIns="91433" tIns="45717" rIns="91433" bIns="45717" rtlCol="0"/>
          <a:lstStyle>
            <a:lvl1pPr algn="r">
              <a:defRPr sz="1200"/>
            </a:lvl1pPr>
          </a:lstStyle>
          <a:p>
            <a:fld id="{BF42AE4F-E4DC-418F-9109-67191A9FA07D}" type="datetimeFigureOut">
              <a:rPr lang="en-US" smtClean="0"/>
              <a:pPr/>
              <a:t>10/28/2011</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33" tIns="45717" rIns="91433" bIns="45717" rtlCol="0" anchor="b"/>
          <a:lstStyle>
            <a:lvl1pPr algn="r">
              <a:defRPr sz="1200"/>
            </a:lvl1pPr>
          </a:lstStyle>
          <a:p>
            <a:fld id="{D147F2EC-B7C8-4DC2-96AB-D70DCB41E86C}" type="slidenum">
              <a:rPr lang="en-US" smtClean="0"/>
              <a:pPr/>
              <a:t>‹#›</a:t>
            </a:fld>
            <a:endParaRPr lang="en-US" dirty="0"/>
          </a:p>
        </p:txBody>
      </p:sp>
    </p:spTree>
    <p:extLst>
      <p:ext uri="{BB962C8B-B14F-4D97-AF65-F5344CB8AC3E}">
        <p14:creationId xmlns="" xmlns:p14="http://schemas.microsoft.com/office/powerpoint/2010/main" val="82249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idx="1"/>
          </p:nvPr>
        </p:nvSpPr>
        <p:spPr>
          <a:xfrm>
            <a:off x="3884613" y="1"/>
            <a:ext cx="2971800" cy="464820"/>
          </a:xfrm>
          <a:prstGeom prst="rect">
            <a:avLst/>
          </a:prstGeom>
        </p:spPr>
        <p:txBody>
          <a:bodyPr vert="horz" lIns="91433" tIns="45717" rIns="91433" bIns="45717" rtlCol="0"/>
          <a:lstStyle>
            <a:lvl1pPr algn="r">
              <a:defRPr sz="1200"/>
            </a:lvl1pPr>
          </a:lstStyle>
          <a:p>
            <a:fld id="{FCAC45DE-260D-40A4-B6BB-97393EAF39BD}" type="datetimeFigureOut">
              <a:rPr lang="en-US" smtClean="0"/>
              <a:pPr/>
              <a:t>10/28/2011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33" tIns="45717" rIns="91433" bIns="45717"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33" tIns="45717" rIns="91433" bIns="45717" rtlCol="0" anchor="b"/>
          <a:lstStyle>
            <a:lvl1pPr algn="r">
              <a:defRPr sz="1200"/>
            </a:lvl1pPr>
          </a:lstStyle>
          <a:p>
            <a:fld id="{77F8F1CE-3D5D-40F4-A740-2573B21D4F13}" type="slidenum">
              <a:rPr lang="en-US" smtClean="0"/>
              <a:pPr/>
              <a:t>‹#›</a:t>
            </a:fld>
            <a:endParaRPr lang="en-US" dirty="0"/>
          </a:p>
        </p:txBody>
      </p:sp>
    </p:spTree>
    <p:extLst>
      <p:ext uri="{BB962C8B-B14F-4D97-AF65-F5344CB8AC3E}">
        <p14:creationId xmlns="" xmlns:p14="http://schemas.microsoft.com/office/powerpoint/2010/main" val="3019349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a:t>
            </a:fld>
            <a:endParaRPr lang="en-US" dirty="0">
              <a:solidFill>
                <a:prstClr val="black"/>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a:t>
            </a:fld>
            <a:endParaRPr lang="en-US" dirty="0">
              <a:solidFill>
                <a:prstClr val="black"/>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3</a:t>
            </a:fld>
            <a:endParaRPr lang="en-US" dirty="0">
              <a:solidFill>
                <a:prstClr val="black"/>
              </a:solidFill>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4</a:t>
            </a:fld>
            <a:endParaRPr lang="en-US" dirty="0">
              <a:solidFill>
                <a:prstClr val="black"/>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development of our virtual One-Stop Center, the Sycamore Express website, has seen phenomenal success since its launch. In FY 2011, the total number of visits exceeded 139,000, with the first quarter of FY 2012 already having recorded over 108,000 visits.  The number of unique visitors in FY 2011 exceeded 57,000, with the first quarter of FY 2012 recording over 20,000 unique visitors.  We anticipate that final numbers will show that FY 2012 utilization far exceeds that of FY 2011, both in site visit and unique visitor counts. Dedicated resources have been identified for the on-going maintenance and enhancements required of the Sycamore Express website.  </a:t>
            </a:r>
          </a:p>
          <a:p>
            <a:pPr>
              <a:spcBef>
                <a:spcPct val="0"/>
              </a:spcBef>
            </a:pPr>
            <a:endParaRPr lang="en-US" dirty="0" smtClean="0"/>
          </a:p>
          <a:p>
            <a:pPr>
              <a:spcBef>
                <a:spcPct val="0"/>
              </a:spcBef>
            </a:pPr>
            <a:r>
              <a:rPr lang="en-US" dirty="0" smtClean="0"/>
              <a:t>In addition to the creation of the website, many new e-services have been developed and implemented -- electronic check (ACH) has resulted in a savings of $49,000 for FY 2011, followed by $27,000 savings in the first quarter of FY 2012.  On-line parking permit purchases for the first quarter of FY 2012 are almost equal to on-line sales for all of FY 2011.  Over 1,600 on-line transcript purchases occurred in FY 2011, however, with the implementation of AVOW effective this October, we anticipate significant growth in on-line transcript sales this fiscal year.  Other e-functionality is working well, with e-billing being the current project -- significant savings are anticipated when fully implemented. </a:t>
            </a:r>
          </a:p>
          <a:p>
            <a:pPr>
              <a:spcBef>
                <a:spcPct val="0"/>
              </a:spcBef>
            </a:pPr>
            <a:endParaRPr lang="en-US" dirty="0" smtClean="0"/>
          </a:p>
          <a:p>
            <a:pPr>
              <a:spcBef>
                <a:spcPct val="0"/>
              </a:spcBef>
            </a:pPr>
            <a:r>
              <a:rPr lang="en-US" dirty="0" smtClean="0"/>
              <a:t>A pop-up survey is in place on the Sycamore Express website, which currently indicates a satisfaction rate of approximately 78%. Complimented by survey feedback, the site is constantly under review and enhanced to better serve our customers. </a:t>
            </a:r>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5</a:t>
            </a:fld>
            <a:endParaRPr lang="en-US" dirty="0">
              <a:solidFill>
                <a:prstClr val="black"/>
              </a:solidFil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Successes noted above have resulted, in part, from marketing campaigns that have included the heavy use of publications, electronic media, and participation in a variety of events and programming.  It is believed however, that the underlying foundation that supports the success seen by the Sycamore Express initiative, is the focus that was emphasized from the beginning on the need for personal accountability and the delivery of quality service by all employees.  Various approaches have been utilized to deliver this message ranging from the Disney Institute, to in-house developed functional training, to motivational speakers and publications.  Assessment and analysis of the various components of the initiative are also viewed as reoccurring priorities.  All of the above are on-going, inclusive of appropriate responsive action based on surveys and analysis, and will serve to ensure the continued success of this initiative. </a:t>
            </a:r>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6</a:t>
            </a:fld>
            <a:endParaRPr lang="en-US" dirty="0">
              <a:solidFill>
                <a:prstClr val="black"/>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E8BC20-E0BC-4269-8E19-E284F867C529}" type="datetimeFigureOut">
              <a:rPr lang="en-US">
                <a:solidFill>
                  <a:prstClr val="black">
                    <a:tint val="75000"/>
                  </a:prstClr>
                </a:solidFill>
              </a:rPr>
              <a:pPr>
                <a:defRPr/>
              </a:pPr>
              <a:t>10/28/2011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8D46E33-75D6-443A-8888-B582B464701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70DA4F1-D0C4-4DE0-B1B6-CBF518E6D811}" type="datetimeFigureOut">
              <a:rPr lang="en-US">
                <a:solidFill>
                  <a:prstClr val="black">
                    <a:tint val="75000"/>
                  </a:prstClr>
                </a:solidFill>
              </a:rPr>
              <a:pPr>
                <a:defRPr/>
              </a:pPr>
              <a:t>10/28/2011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25D1F75-B864-48E3-AD03-3FEF8280853B}" type="slidenum">
              <a:rPr lang="en-US">
                <a:solidFill>
                  <a:prstClr val="black">
                    <a:tint val="75000"/>
                  </a:prstClr>
                </a:solidFill>
              </a:rPr>
              <a:pPr>
                <a:def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8"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www.indstate.edu/expres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www.amazon.com/gp/reader/0399152954/ref=sib_dp_pt#reader-link" TargetMode="External"/><Relationship Id="rId5" Type="http://schemas.openxmlformats.org/officeDocument/2006/relationships/image" Target="../media/image4.emf"/><Relationship Id="rId4" Type="http://schemas.openxmlformats.org/officeDocument/2006/relationships/hyperlink" Target="http://www.indstate.edu/expre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1" descr="campus1.jpg"/>
          <p:cNvPicPr>
            <a:picLocks noChangeAspect="1"/>
          </p:cNvPicPr>
          <p:nvPr/>
        </p:nvPicPr>
        <p:blipFill>
          <a:blip r:embed="rId3" cstate="print"/>
          <a:srcRect t="9454"/>
          <a:stretch>
            <a:fillRect/>
          </a:stretch>
        </p:blipFill>
        <p:spPr bwMode="auto">
          <a:xfrm>
            <a:off x="4572000" y="1"/>
            <a:ext cx="4572000" cy="2919341"/>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b="1788"/>
          <a:stretch>
            <a:fillRect/>
          </a:stretch>
        </p:blipFill>
        <p:spPr bwMode="auto">
          <a:xfrm>
            <a:off x="0" y="0"/>
            <a:ext cx="4495800" cy="6858000"/>
          </a:xfrm>
          <a:prstGeom prst="rect">
            <a:avLst/>
          </a:prstGeom>
          <a:noFill/>
          <a:ln w="9525">
            <a:noFill/>
            <a:miter lim="800000"/>
            <a:headEnd/>
            <a:tailEnd/>
          </a:ln>
          <a:effectLst/>
        </p:spPr>
      </p:pic>
      <p:cxnSp>
        <p:nvCxnSpPr>
          <p:cNvPr id="11" name="Straight Connector 10"/>
          <p:cNvCxnSpPr/>
          <p:nvPr/>
        </p:nvCxnSpPr>
        <p:spPr>
          <a:xfrm rot="5400000">
            <a:off x="1066800" y="3429000"/>
            <a:ext cx="6858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pic>
        <p:nvPicPr>
          <p:cNvPr id="16" name="Picture 15" descr="ISU_logo.2.jpg"/>
          <p:cNvPicPr>
            <a:picLocks noChangeAspect="1"/>
          </p:cNvPicPr>
          <p:nvPr/>
        </p:nvPicPr>
        <p:blipFill>
          <a:blip r:embed="rId5" cstate="print"/>
          <a:stretch>
            <a:fillRect/>
          </a:stretch>
        </p:blipFill>
        <p:spPr>
          <a:xfrm>
            <a:off x="6858001" y="6019801"/>
            <a:ext cx="1957203" cy="590423"/>
          </a:xfrm>
          <a:prstGeom prst="rect">
            <a:avLst/>
          </a:prstGeom>
        </p:spPr>
      </p:pic>
      <p:sp>
        <p:nvSpPr>
          <p:cNvPr id="9" name="TextBox 8"/>
          <p:cNvSpPr txBox="1"/>
          <p:nvPr/>
        </p:nvSpPr>
        <p:spPr>
          <a:xfrm>
            <a:off x="2590800" y="2895601"/>
            <a:ext cx="6553200" cy="907197"/>
          </a:xfrm>
          <a:prstGeom prst="rect">
            <a:avLst/>
          </a:prstGeom>
          <a:solidFill>
            <a:srgbClr val="0F5BCB">
              <a:alpha val="96000"/>
            </a:srgbClr>
          </a:solidFill>
          <a:ln w="38100">
            <a:solidFill>
              <a:schemeClr val="bg1"/>
            </a:solidFill>
          </a:ln>
        </p:spPr>
        <p:txBody>
          <a:bodyPr wrap="square" lIns="0" tIns="91440" rIns="0" bIns="182880" rtlCol="0" anchor="ctr" anchorCtr="1">
            <a:noAutofit/>
          </a:bodyPr>
          <a:lstStyle/>
          <a:p>
            <a:pPr algn="ctr"/>
            <a:r>
              <a:rPr lang="en-US" sz="6000" i="1" spc="-90" dirty="0" smtClean="0">
                <a:solidFill>
                  <a:prstClr val="white"/>
                </a:solidFill>
                <a:latin typeface="Garamond" pitchFamily="18" charset="0"/>
              </a:rPr>
              <a:t>The </a:t>
            </a:r>
            <a:r>
              <a:rPr lang="en-US" sz="6000" i="1" spc="-250" dirty="0" smtClean="0">
                <a:solidFill>
                  <a:prstClr val="white"/>
                </a:solidFill>
                <a:latin typeface="Garamond" pitchFamily="18" charset="0"/>
              </a:rPr>
              <a:t>Pa</a:t>
            </a:r>
            <a:r>
              <a:rPr lang="en-US" sz="6000" i="1" spc="-90" dirty="0" smtClean="0">
                <a:solidFill>
                  <a:prstClr val="white"/>
                </a:solidFill>
                <a:latin typeface="Garamond" pitchFamily="18" charset="0"/>
              </a:rPr>
              <a:t>thway to </a:t>
            </a:r>
            <a:r>
              <a:rPr lang="en-US" sz="6000" i="1" spc="-400" dirty="0" smtClean="0">
                <a:solidFill>
                  <a:prstClr val="white"/>
                </a:solidFill>
                <a:latin typeface="Garamond" pitchFamily="18" charset="0"/>
              </a:rPr>
              <a:t>Su</a:t>
            </a:r>
            <a:r>
              <a:rPr lang="en-US" sz="6000" i="1" spc="-90" dirty="0" smtClean="0">
                <a:solidFill>
                  <a:prstClr val="white"/>
                </a:solidFill>
                <a:latin typeface="Garamond" pitchFamily="18" charset="0"/>
              </a:rPr>
              <a:t>ccess</a:t>
            </a:r>
            <a:endParaRPr lang="en-US" sz="6000" i="1" spc="-90" dirty="0">
              <a:solidFill>
                <a:prstClr val="white"/>
              </a:solidFill>
              <a:latin typeface="Garamond" pitchFamily="18" charset="0"/>
            </a:endParaRPr>
          </a:p>
        </p:txBody>
      </p:sp>
      <p:sp>
        <p:nvSpPr>
          <p:cNvPr id="10" name="TextBox 9"/>
          <p:cNvSpPr txBox="1"/>
          <p:nvPr/>
        </p:nvSpPr>
        <p:spPr>
          <a:xfrm>
            <a:off x="4648200" y="4572000"/>
            <a:ext cx="4495800" cy="918841"/>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Create Sycamore Express One-Stop Centers</a:t>
            </a:r>
            <a:endParaRPr lang="en-US" sz="2400" dirty="0"/>
          </a:p>
        </p:txBody>
      </p:sp>
      <p:sp>
        <p:nvSpPr>
          <p:cNvPr id="12" name="TextBox 11"/>
          <p:cNvSpPr txBox="1"/>
          <p:nvPr/>
        </p:nvSpPr>
        <p:spPr>
          <a:xfrm>
            <a:off x="4648200" y="3962400"/>
            <a:ext cx="4495800" cy="508473"/>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Goal 1 – Initiative 4</a:t>
            </a:r>
            <a:endParaRPr lang="en-US" sz="2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6" name="TextBox 15"/>
          <p:cNvSpPr txBox="1"/>
          <p:nvPr/>
        </p:nvSpPr>
        <p:spPr>
          <a:xfrm>
            <a:off x="0" y="1219200"/>
            <a:ext cx="4572000" cy="3785652"/>
          </a:xfrm>
          <a:prstGeom prst="rect">
            <a:avLst/>
          </a:prstGeom>
          <a:noFill/>
        </p:spPr>
        <p:txBody>
          <a:bodyPr wrap="square" rtlCol="0">
            <a:spAutoFit/>
          </a:bodyPr>
          <a:lstStyle/>
          <a:p>
            <a:pPr algn="ctr">
              <a:lnSpc>
                <a:spcPts val="3200"/>
              </a:lnSpc>
            </a:pPr>
            <a:r>
              <a:rPr lang="en-US" sz="3200" b="1" dirty="0" smtClean="0">
                <a:latin typeface="+mj-lt"/>
              </a:rPr>
              <a:t>Introduction</a:t>
            </a:r>
          </a:p>
          <a:p>
            <a:pPr>
              <a:lnSpc>
                <a:spcPts val="3200"/>
              </a:lnSpc>
              <a:buFont typeface="Arial" pitchFamily="34" charset="0"/>
              <a:buChar char="•"/>
            </a:pPr>
            <a:r>
              <a:rPr lang="en-US" sz="2400" dirty="0" smtClean="0"/>
              <a:t> Identified Six Core Offices</a:t>
            </a:r>
          </a:p>
          <a:p>
            <a:pPr>
              <a:lnSpc>
                <a:spcPts val="3200"/>
              </a:lnSpc>
            </a:pPr>
            <a:endParaRPr lang="en-US" sz="2400" dirty="0" smtClean="0"/>
          </a:p>
          <a:p>
            <a:pPr>
              <a:lnSpc>
                <a:spcPts val="3200"/>
              </a:lnSpc>
              <a:buFont typeface="Arial" pitchFamily="34" charset="0"/>
              <a:buChar char="•"/>
            </a:pPr>
            <a:r>
              <a:rPr lang="en-US" sz="2400" dirty="0" smtClean="0"/>
              <a:t> Developed Web sites known</a:t>
            </a:r>
          </a:p>
          <a:p>
            <a:pPr>
              <a:lnSpc>
                <a:spcPts val="3200"/>
              </a:lnSpc>
            </a:pPr>
            <a:r>
              <a:rPr lang="en-US" sz="2400" dirty="0" smtClean="0"/>
              <a:t>  	as Sycamore Express</a:t>
            </a:r>
          </a:p>
          <a:p>
            <a:pPr>
              <a:lnSpc>
                <a:spcPts val="3200"/>
              </a:lnSpc>
            </a:pPr>
            <a:endParaRPr lang="en-US" sz="2400" dirty="0" smtClean="0"/>
          </a:p>
          <a:p>
            <a:pPr>
              <a:lnSpc>
                <a:spcPts val="3200"/>
              </a:lnSpc>
              <a:buFont typeface="Arial" pitchFamily="34" charset="0"/>
              <a:buChar char="•"/>
            </a:pPr>
            <a:r>
              <a:rPr lang="en-US" sz="2400" dirty="0" smtClean="0"/>
              <a:t> Established physical customer                                      	service locations </a:t>
            </a:r>
          </a:p>
          <a:p>
            <a:pPr algn="ctr">
              <a:lnSpc>
                <a:spcPts val="3200"/>
              </a:lnSpc>
            </a:pPr>
            <a:endParaRPr lang="en-US" sz="2400" dirty="0"/>
          </a:p>
        </p:txBody>
      </p:sp>
      <p:sp>
        <p:nvSpPr>
          <p:cNvPr id="17" name="TextBox 16"/>
          <p:cNvSpPr txBox="1"/>
          <p:nvPr/>
        </p:nvSpPr>
        <p:spPr>
          <a:xfrm>
            <a:off x="4114800" y="838200"/>
            <a:ext cx="5029200" cy="4196020"/>
          </a:xfrm>
          <a:prstGeom prst="rect">
            <a:avLst/>
          </a:prstGeom>
          <a:noFill/>
        </p:spPr>
        <p:txBody>
          <a:bodyPr wrap="square" rtlCol="0">
            <a:spAutoFit/>
          </a:bodyPr>
          <a:lstStyle/>
          <a:p>
            <a:pPr algn="ctr">
              <a:lnSpc>
                <a:spcPts val="3200"/>
              </a:lnSpc>
            </a:pPr>
            <a:endParaRPr lang="en-US" sz="2400" b="1" dirty="0" smtClean="0">
              <a:solidFill>
                <a:srgbClr val="00539C"/>
              </a:solidFill>
              <a:latin typeface="+mj-lt"/>
            </a:endParaRPr>
          </a:p>
          <a:p>
            <a:pPr algn="ctr">
              <a:lnSpc>
                <a:spcPts val="3200"/>
              </a:lnSpc>
            </a:pPr>
            <a:r>
              <a:rPr lang="en-US" sz="3200" b="1" dirty="0" smtClean="0"/>
              <a:t>Purpose</a:t>
            </a:r>
          </a:p>
          <a:p>
            <a:pPr>
              <a:lnSpc>
                <a:spcPts val="3200"/>
              </a:lnSpc>
            </a:pPr>
            <a:r>
              <a:rPr lang="en-US" sz="2400" dirty="0" smtClean="0"/>
              <a:t>Allow students to realize educational goals with improved satisfaction and, in turn, improve retention -- which has a positive impact on recruitment.</a:t>
            </a:r>
          </a:p>
          <a:p>
            <a:pPr>
              <a:lnSpc>
                <a:spcPts val="3200"/>
              </a:lnSpc>
            </a:pPr>
            <a:endParaRPr lang="en-US" sz="2400" dirty="0" smtClean="0"/>
          </a:p>
          <a:p>
            <a:pPr>
              <a:lnSpc>
                <a:spcPts val="3200"/>
              </a:lnSpc>
              <a:buFont typeface="Arial" pitchFamily="34" charset="0"/>
              <a:buChar char="•"/>
            </a:pPr>
            <a:r>
              <a:rPr lang="en-US" sz="2400" dirty="0" smtClean="0"/>
              <a:t>Development of Self-Service Tools</a:t>
            </a:r>
          </a:p>
          <a:p>
            <a:pPr>
              <a:lnSpc>
                <a:spcPts val="3200"/>
              </a:lnSpc>
              <a:buFont typeface="Arial" pitchFamily="34" charset="0"/>
              <a:buChar char="•"/>
            </a:pPr>
            <a:r>
              <a:rPr lang="en-US" sz="2400" dirty="0" smtClean="0"/>
              <a:t>Empowerment of staff and students </a:t>
            </a:r>
          </a:p>
          <a:p>
            <a:pPr>
              <a:lnSpc>
                <a:spcPts val="3200"/>
              </a:lnSpc>
              <a:buFont typeface="Arial" pitchFamily="34" charset="0"/>
              <a:buChar char="•"/>
            </a:pPr>
            <a:r>
              <a:rPr lang="en-US" sz="2400" dirty="0" smtClean="0"/>
              <a:t>Continual emphasis on quality service </a:t>
            </a:r>
          </a:p>
        </p:txBody>
      </p:sp>
      <p:pic>
        <p:nvPicPr>
          <p:cNvPr id="12" name="Picture 11">
            <a:hlinkClick r:id="rId3"/>
          </p:cNvPr>
          <p:cNvPicPr/>
          <p:nvPr/>
        </p:nvPicPr>
        <p:blipFill>
          <a:blip r:embed="rId4" cstate="screen"/>
          <a:srcRect/>
          <a:stretch>
            <a:fillRect/>
          </a:stretch>
        </p:blipFill>
        <p:spPr bwMode="auto">
          <a:xfrm>
            <a:off x="1524000" y="5029200"/>
            <a:ext cx="5945815" cy="127590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Methods</a:t>
            </a:r>
            <a:endParaRPr lang="en-US" sz="2400" dirty="0"/>
          </a:p>
        </p:txBody>
      </p:sp>
      <p:sp>
        <p:nvSpPr>
          <p:cNvPr id="7" name="TextBox 6"/>
          <p:cNvSpPr txBox="1"/>
          <p:nvPr/>
        </p:nvSpPr>
        <p:spPr>
          <a:xfrm>
            <a:off x="381000" y="1828800"/>
            <a:ext cx="8305800" cy="3785652"/>
          </a:xfrm>
          <a:prstGeom prst="rect">
            <a:avLst/>
          </a:prstGeom>
          <a:noFill/>
        </p:spPr>
        <p:txBody>
          <a:bodyPr wrap="square" rtlCol="0">
            <a:spAutoFit/>
          </a:bodyPr>
          <a:lstStyle/>
          <a:p>
            <a:pPr marL="742950" indent="-742950">
              <a:lnSpc>
                <a:spcPts val="3200"/>
              </a:lnSpc>
            </a:pPr>
            <a:r>
              <a:rPr lang="en-US" sz="3200" dirty="0" smtClean="0">
                <a:latin typeface="+mj-lt"/>
              </a:rPr>
              <a:t>1.	Identify core service offices </a:t>
            </a:r>
          </a:p>
          <a:p>
            <a:pPr marL="742950" indent="-742950">
              <a:lnSpc>
                <a:spcPts val="3200"/>
              </a:lnSpc>
              <a:buAutoNum type="arabicPeriod" startAt="2"/>
            </a:pPr>
            <a:r>
              <a:rPr lang="en-US" sz="3200" dirty="0" smtClean="0">
                <a:latin typeface="+mj-lt"/>
              </a:rPr>
              <a:t>Establish champion team </a:t>
            </a:r>
          </a:p>
          <a:p>
            <a:pPr marL="742950" indent="-742950">
              <a:lnSpc>
                <a:spcPts val="3200"/>
              </a:lnSpc>
              <a:buAutoNum type="arabicPeriod" startAt="2"/>
            </a:pPr>
            <a:r>
              <a:rPr lang="en-US" sz="3200" dirty="0" smtClean="0">
                <a:latin typeface="+mj-lt"/>
              </a:rPr>
              <a:t>Identify, develop and offer training </a:t>
            </a:r>
          </a:p>
          <a:p>
            <a:pPr marL="742950" indent="-742950">
              <a:lnSpc>
                <a:spcPts val="3200"/>
              </a:lnSpc>
              <a:buAutoNum type="arabicPeriod" startAt="2"/>
            </a:pPr>
            <a:r>
              <a:rPr lang="en-US" sz="3200" dirty="0" smtClean="0">
                <a:latin typeface="+mj-lt"/>
              </a:rPr>
              <a:t>Develop virtual Sycamore Express sites</a:t>
            </a:r>
          </a:p>
          <a:p>
            <a:pPr marL="742950" indent="-742950">
              <a:lnSpc>
                <a:spcPts val="3200"/>
              </a:lnSpc>
              <a:buAutoNum type="arabicPeriod" startAt="2"/>
            </a:pPr>
            <a:r>
              <a:rPr lang="en-US" sz="3200" dirty="0" smtClean="0">
                <a:latin typeface="+mj-lt"/>
              </a:rPr>
              <a:t>Establish physical Sycamore Express customer  service one-stop sites </a:t>
            </a:r>
          </a:p>
          <a:p>
            <a:pPr marL="742950" indent="-742950">
              <a:lnSpc>
                <a:spcPts val="3200"/>
              </a:lnSpc>
              <a:buAutoNum type="arabicPeriod" startAt="2"/>
            </a:pPr>
            <a:r>
              <a:rPr lang="en-US" sz="3200" dirty="0" smtClean="0">
                <a:latin typeface="+mj-lt"/>
              </a:rPr>
              <a:t>Enhance the availability of e-services</a:t>
            </a:r>
          </a:p>
          <a:p>
            <a:pPr marL="742950" indent="-742950">
              <a:lnSpc>
                <a:spcPts val="3200"/>
              </a:lnSpc>
              <a:buAutoNum type="arabicPeriod" startAt="2"/>
            </a:pPr>
            <a:r>
              <a:rPr lang="en-US" sz="3200" dirty="0" smtClean="0">
                <a:latin typeface="+mj-lt"/>
              </a:rPr>
              <a:t>Continually market available services</a:t>
            </a:r>
          </a:p>
          <a:p>
            <a:pPr marL="742950" indent="-742950">
              <a:lnSpc>
                <a:spcPts val="3200"/>
              </a:lnSpc>
              <a:buAutoNum type="arabicPeriod" startAt="2"/>
            </a:pPr>
            <a:r>
              <a:rPr lang="en-US" sz="3200" dirty="0" smtClean="0">
                <a:latin typeface="+mj-lt"/>
              </a:rPr>
              <a:t>Perform assessment and analysis</a:t>
            </a:r>
            <a:endParaRPr lang="en-US" sz="32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pic>
        <p:nvPicPr>
          <p:cNvPr id="12" name="Snagit_PPT72" descr="PPT72.png"/>
          <p:cNvPicPr>
            <a:picLocks noChangeAspect="1"/>
          </p:cNvPicPr>
          <p:nvPr/>
        </p:nvPicPr>
        <p:blipFill>
          <a:blip r:embed="rId3" cstate="print"/>
          <a:stretch>
            <a:fillRect/>
          </a:stretch>
        </p:blipFill>
        <p:spPr>
          <a:xfrm>
            <a:off x="0" y="0"/>
            <a:ext cx="9144000" cy="6705600"/>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Discussion</a:t>
            </a:r>
            <a:endParaRPr lang="en-US" sz="2400" dirty="0"/>
          </a:p>
        </p:txBody>
      </p:sp>
      <p:sp>
        <p:nvSpPr>
          <p:cNvPr id="7" name="TextBox 6"/>
          <p:cNvSpPr txBox="1"/>
          <p:nvPr/>
        </p:nvSpPr>
        <p:spPr>
          <a:xfrm>
            <a:off x="381000" y="1600200"/>
            <a:ext cx="8305800" cy="5427127"/>
          </a:xfrm>
          <a:prstGeom prst="rect">
            <a:avLst/>
          </a:prstGeom>
          <a:noFill/>
        </p:spPr>
        <p:txBody>
          <a:bodyPr wrap="square" rtlCol="0">
            <a:spAutoFit/>
          </a:bodyPr>
          <a:lstStyle/>
          <a:p>
            <a:pPr>
              <a:lnSpc>
                <a:spcPts val="3200"/>
              </a:lnSpc>
              <a:buFont typeface="Arial" pitchFamily="34" charset="0"/>
              <a:buChar char="•"/>
            </a:pPr>
            <a:r>
              <a:rPr lang="en-US" sz="2000" dirty="0" smtClean="0">
                <a:latin typeface="+mj-lt"/>
              </a:rPr>
              <a:t>FY 2011, total number of site visits </a:t>
            </a:r>
          </a:p>
          <a:p>
            <a:pPr>
              <a:lnSpc>
                <a:spcPts val="3200"/>
              </a:lnSpc>
            </a:pPr>
            <a:r>
              <a:rPr lang="en-US" sz="2000" dirty="0" smtClean="0">
                <a:latin typeface="+mj-lt"/>
              </a:rPr>
              <a:t>  exceeded </a:t>
            </a:r>
            <a:r>
              <a:rPr lang="en-US" sz="2000" dirty="0" smtClean="0">
                <a:latin typeface="+mj-lt"/>
              </a:rPr>
              <a:t>139,000</a:t>
            </a:r>
          </a:p>
          <a:p>
            <a:pPr>
              <a:lnSpc>
                <a:spcPts val="3200"/>
              </a:lnSpc>
              <a:buFont typeface="Arial" pitchFamily="34" charset="0"/>
              <a:buChar char="•"/>
            </a:pPr>
            <a:r>
              <a:rPr lang="en-US" sz="2000" dirty="0" smtClean="0">
                <a:latin typeface="+mj-lt"/>
              </a:rPr>
              <a:t> First quarter of FY 2012</a:t>
            </a:r>
          </a:p>
          <a:p>
            <a:pPr>
              <a:lnSpc>
                <a:spcPts val="3200"/>
              </a:lnSpc>
            </a:pPr>
            <a:r>
              <a:rPr lang="en-US" sz="2000" dirty="0" smtClean="0">
                <a:latin typeface="+mj-lt"/>
              </a:rPr>
              <a:t>  already </a:t>
            </a:r>
            <a:r>
              <a:rPr lang="en-US" sz="2000" dirty="0" smtClean="0">
                <a:latin typeface="+mj-lt"/>
              </a:rPr>
              <a:t>over 108,000 visits</a:t>
            </a:r>
          </a:p>
          <a:p>
            <a:pPr>
              <a:lnSpc>
                <a:spcPts val="3200"/>
              </a:lnSpc>
              <a:buFont typeface="Arial" pitchFamily="34" charset="0"/>
              <a:buChar char="•"/>
            </a:pPr>
            <a:r>
              <a:rPr lang="en-US" sz="2000" dirty="0" smtClean="0"/>
              <a:t>Pop-up Survey: 78% of users find the Express web site helpful. </a:t>
            </a:r>
          </a:p>
          <a:p>
            <a:pPr>
              <a:lnSpc>
                <a:spcPts val="3200"/>
              </a:lnSpc>
            </a:pPr>
            <a:endParaRPr lang="en-US" sz="2000" dirty="0" smtClean="0">
              <a:latin typeface="+mj-lt"/>
            </a:endParaRPr>
          </a:p>
          <a:p>
            <a:pPr marL="0" lvl="1">
              <a:lnSpc>
                <a:spcPts val="3200"/>
              </a:lnSpc>
              <a:buFont typeface="Arial" pitchFamily="34" charset="0"/>
              <a:buChar char="•"/>
            </a:pPr>
            <a:r>
              <a:rPr lang="en-US" sz="2000" dirty="0" smtClean="0"/>
              <a:t>New e-services: </a:t>
            </a:r>
          </a:p>
          <a:p>
            <a:pPr marL="457200" lvl="2">
              <a:lnSpc>
                <a:spcPts val="3200"/>
              </a:lnSpc>
              <a:buFont typeface="Arial" pitchFamily="34" charset="0"/>
              <a:buChar char="•"/>
            </a:pPr>
            <a:r>
              <a:rPr lang="en-US" sz="2000" b="1" dirty="0" smtClean="0"/>
              <a:t>Electronic Check (ACH) </a:t>
            </a:r>
            <a:r>
              <a:rPr lang="en-US" sz="2000" dirty="0" smtClean="0"/>
              <a:t>- savings of $49,000 for FY 2011, $27,000 savings in the first quarter of FY 2012.  </a:t>
            </a:r>
          </a:p>
          <a:p>
            <a:pPr marL="457200" lvl="2">
              <a:lnSpc>
                <a:spcPts val="3200"/>
              </a:lnSpc>
              <a:buFont typeface="Arial" pitchFamily="34" charset="0"/>
              <a:buChar char="•"/>
            </a:pPr>
            <a:r>
              <a:rPr lang="en-US" sz="2000" b="1" dirty="0" smtClean="0"/>
              <a:t>On-line parking permit purchases</a:t>
            </a:r>
            <a:r>
              <a:rPr lang="en-US" sz="2000" dirty="0" smtClean="0"/>
              <a:t>: FY 2012 first quarter purchases are almost equal to on-line sales for all of FY 2011.  </a:t>
            </a:r>
          </a:p>
          <a:p>
            <a:pPr marL="457200" lvl="2">
              <a:lnSpc>
                <a:spcPts val="3200"/>
              </a:lnSpc>
              <a:buFont typeface="Arial" pitchFamily="34" charset="0"/>
              <a:buChar char="•"/>
            </a:pPr>
            <a:r>
              <a:rPr lang="en-US" sz="2000" dirty="0" smtClean="0"/>
              <a:t>Over 1,600 </a:t>
            </a:r>
            <a:r>
              <a:rPr lang="en-US" sz="2000" b="1" dirty="0" smtClean="0"/>
              <a:t>on-line transcript purchases </a:t>
            </a:r>
            <a:r>
              <a:rPr lang="en-US" sz="2000" dirty="0" smtClean="0"/>
              <a:t>occurred in FY 2011.</a:t>
            </a:r>
            <a:endParaRPr lang="en-US" sz="2000" dirty="0" smtClean="0">
              <a:latin typeface="+mj-lt"/>
            </a:endParaRPr>
          </a:p>
          <a:p>
            <a:pPr lvl="1">
              <a:lnSpc>
                <a:spcPts val="3200"/>
              </a:lnSpc>
            </a:pPr>
            <a:endParaRPr lang="en-US" sz="2400" dirty="0"/>
          </a:p>
        </p:txBody>
      </p:sp>
      <p:pic>
        <p:nvPicPr>
          <p:cNvPr id="12" name="Picture 11" descr="piechart.JPG"/>
          <p:cNvPicPr>
            <a:picLocks noChangeAspect="1"/>
          </p:cNvPicPr>
          <p:nvPr/>
        </p:nvPicPr>
        <p:blipFill>
          <a:blip r:embed="rId3" cstate="print"/>
          <a:stretch>
            <a:fillRect/>
          </a:stretch>
        </p:blipFill>
        <p:spPr>
          <a:xfrm>
            <a:off x="4419600" y="1524000"/>
            <a:ext cx="4479115" cy="168199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Summary</a:t>
            </a:r>
            <a:endParaRPr lang="en-US" sz="2400" dirty="0"/>
          </a:p>
        </p:txBody>
      </p:sp>
      <p:sp>
        <p:nvSpPr>
          <p:cNvPr id="7" name="TextBox 6"/>
          <p:cNvSpPr txBox="1"/>
          <p:nvPr/>
        </p:nvSpPr>
        <p:spPr>
          <a:xfrm>
            <a:off x="304800" y="1828800"/>
            <a:ext cx="5715000" cy="4606389"/>
          </a:xfrm>
          <a:prstGeom prst="rect">
            <a:avLst/>
          </a:prstGeom>
          <a:noFill/>
        </p:spPr>
        <p:txBody>
          <a:bodyPr wrap="square" rtlCol="0">
            <a:spAutoFit/>
          </a:bodyPr>
          <a:lstStyle/>
          <a:p>
            <a:pPr>
              <a:lnSpc>
                <a:spcPts val="3200"/>
              </a:lnSpc>
              <a:buFont typeface="Arial" pitchFamily="34" charset="0"/>
              <a:buChar char="•"/>
            </a:pPr>
            <a:r>
              <a:rPr lang="en-US" sz="2400" dirty="0" smtClean="0">
                <a:latin typeface="+mj-lt"/>
              </a:rPr>
              <a:t>Marketing: Publications, electronic media,     	events and programming </a:t>
            </a:r>
          </a:p>
          <a:p>
            <a:pPr>
              <a:lnSpc>
                <a:spcPts val="3200"/>
              </a:lnSpc>
              <a:buFont typeface="Arial" pitchFamily="34" charset="0"/>
              <a:buChar char="•"/>
            </a:pPr>
            <a:endParaRPr lang="en-US" sz="2400" dirty="0" smtClean="0">
              <a:latin typeface="+mj-lt"/>
            </a:endParaRPr>
          </a:p>
          <a:p>
            <a:pPr>
              <a:lnSpc>
                <a:spcPts val="3200"/>
              </a:lnSpc>
              <a:buFont typeface="Arial" pitchFamily="34" charset="0"/>
              <a:buChar char="•"/>
            </a:pPr>
            <a:r>
              <a:rPr lang="en-US" sz="2400" dirty="0" smtClean="0">
                <a:latin typeface="+mj-lt"/>
              </a:rPr>
              <a:t> Emphasis on personal accountability and           	delivery of quality service: Disney 	Institute, functional training, 	motivational speakers, and 	publications, etc.</a:t>
            </a:r>
          </a:p>
          <a:p>
            <a:pPr>
              <a:lnSpc>
                <a:spcPts val="3200"/>
              </a:lnSpc>
              <a:buFont typeface="Arial" pitchFamily="34" charset="0"/>
              <a:buChar char="•"/>
            </a:pPr>
            <a:endParaRPr lang="en-US" sz="2400" dirty="0" smtClean="0">
              <a:latin typeface="+mj-lt"/>
            </a:endParaRPr>
          </a:p>
          <a:p>
            <a:pPr>
              <a:lnSpc>
                <a:spcPts val="3200"/>
              </a:lnSpc>
              <a:buFont typeface="Arial" pitchFamily="34" charset="0"/>
              <a:buChar char="•"/>
            </a:pPr>
            <a:r>
              <a:rPr lang="en-US" sz="2400" dirty="0" smtClean="0">
                <a:latin typeface="+mj-lt"/>
              </a:rPr>
              <a:t>Follow-up: Surveys, analysis, and   	appropriate responsive action</a:t>
            </a:r>
            <a:endParaRPr lang="en-US" sz="2400" dirty="0"/>
          </a:p>
        </p:txBody>
      </p:sp>
      <p:pic>
        <p:nvPicPr>
          <p:cNvPr id="10" name="Picture 2" descr="http://qbq.com/lib/images/books/qbq-big.jpg"/>
          <p:cNvPicPr>
            <a:picLocks noChangeAspect="1" noChangeArrowheads="1"/>
          </p:cNvPicPr>
          <p:nvPr/>
        </p:nvPicPr>
        <p:blipFill>
          <a:blip r:embed="rId3" cstate="print"/>
          <a:srcRect r="49224"/>
          <a:stretch>
            <a:fillRect/>
          </a:stretch>
        </p:blipFill>
        <p:spPr bwMode="auto">
          <a:xfrm>
            <a:off x="5791200" y="1219200"/>
            <a:ext cx="1524000" cy="228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TextBox 11"/>
          <p:cNvSpPr txBox="1"/>
          <p:nvPr/>
        </p:nvSpPr>
        <p:spPr>
          <a:xfrm>
            <a:off x="5715000" y="4724400"/>
            <a:ext cx="3124200" cy="1754326"/>
          </a:xfrm>
          <a:prstGeom prst="rect">
            <a:avLst/>
          </a:prstGeom>
          <a:noFill/>
        </p:spPr>
        <p:txBody>
          <a:bodyPr wrap="square" rtlCol="0">
            <a:spAutoFit/>
          </a:bodyPr>
          <a:lstStyle/>
          <a:p>
            <a:pPr algn="ctr"/>
            <a:r>
              <a:rPr lang="en-US" i="1" dirty="0" smtClean="0"/>
              <a:t>Our common purpose -</a:t>
            </a:r>
          </a:p>
          <a:p>
            <a:pPr algn="ctr"/>
            <a:r>
              <a:rPr lang="en-US" i="1" dirty="0" smtClean="0"/>
              <a:t>“We create a caring environment that provides services that exceed expectations to all those we serve.”</a:t>
            </a:r>
            <a:endParaRPr lang="en-US" i="1" dirty="0"/>
          </a:p>
        </p:txBody>
      </p:sp>
      <p:pic>
        <p:nvPicPr>
          <p:cNvPr id="13" name="Picture 12">
            <a:hlinkClick r:id="rId4"/>
          </p:cNvPr>
          <p:cNvPicPr/>
          <p:nvPr/>
        </p:nvPicPr>
        <p:blipFill>
          <a:blip r:embed="rId5" cstate="screen"/>
          <a:srcRect/>
          <a:stretch>
            <a:fillRect/>
          </a:stretch>
        </p:blipFill>
        <p:spPr bwMode="auto">
          <a:xfrm>
            <a:off x="0" y="1"/>
            <a:ext cx="3886200" cy="914400"/>
          </a:xfrm>
          <a:prstGeom prst="rect">
            <a:avLst/>
          </a:prstGeom>
          <a:noFill/>
          <a:ln w="9525">
            <a:noFill/>
            <a:miter lim="800000"/>
            <a:headEnd/>
            <a:tailEnd/>
          </a:ln>
        </p:spPr>
      </p:pic>
      <p:pic>
        <p:nvPicPr>
          <p:cNvPr id="3074" name="Picture 2" descr="Flipping the Switch...: Unleash the Power of Personal Accountability Using the QBQ!">
            <a:hlinkClick r:id="rId6"/>
          </p:cNvPr>
          <p:cNvPicPr>
            <a:picLocks noChangeAspect="1" noChangeArrowheads="1"/>
          </p:cNvPicPr>
          <p:nvPr/>
        </p:nvPicPr>
        <p:blipFill>
          <a:blip r:embed="rId7" cstate="print"/>
          <a:srcRect l="17721" t="15345" r="25843"/>
          <a:stretch>
            <a:fillRect/>
          </a:stretch>
        </p:blipFill>
        <p:spPr bwMode="auto">
          <a:xfrm>
            <a:off x="7162800" y="2209800"/>
            <a:ext cx="1600200" cy="24003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6502</TotalTime>
  <Words>657</Words>
  <Application>Microsoft Office PowerPoint</Application>
  <PresentationFormat>On-screen Show (4:3)</PresentationFormat>
  <Paragraphs>62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14_Office Theme</vt:lpstr>
      <vt:lpstr>Slide 1</vt:lpstr>
      <vt:lpstr>Slide 2</vt:lpstr>
      <vt:lpstr>Slide 3</vt:lpstr>
      <vt:lpstr>Slide 4</vt:lpstr>
      <vt:lpstr>Slide 5</vt:lpstr>
      <vt:lpstr>Slide 6</vt:lpstr>
    </vt:vector>
  </TitlesOfParts>
  <Company>Indiana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Goal 2 Stakeholders Conference Presentation</dc:title>
  <dc:creator>user</dc:creator>
  <cp:keywords>Conference 2011, experiential learning</cp:keywords>
  <cp:lastModifiedBy>Melissa Hughes</cp:lastModifiedBy>
  <cp:revision>461</cp:revision>
  <dcterms:created xsi:type="dcterms:W3CDTF">2008-09-03T09:34:29Z</dcterms:created>
  <dcterms:modified xsi:type="dcterms:W3CDTF">2011-10-28T14:59:55Z</dcterms:modified>
</cp:coreProperties>
</file>