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68" r:id="rId2"/>
    <p:sldId id="257" r:id="rId3"/>
    <p:sldId id="258" r:id="rId4"/>
    <p:sldId id="259" r:id="rId5"/>
    <p:sldId id="272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22" autoAdjust="0"/>
  </p:normalViewPr>
  <p:slideViewPr>
    <p:cSldViewPr snapToGrid="0" snapToObjects="1">
      <p:cViewPr varScale="1">
        <p:scale>
          <a:sx n="80" d="100"/>
          <a:sy n="80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49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891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Math Intervention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2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Some students need more than the math refresher offered in our 100-level courses.   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We have experimented with a couple tech courses which devote more time to math skills.  These have been successful.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We could develop a course for weaker students which would strategically prepare them for technology majors.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None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34700" y="1948543"/>
            <a:ext cx="7906871" cy="387531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Yes.  Both programs have expanded successfully.  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The Mentor Team has worked with 530 transfer students in 2 ½ years.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Math Prep has reinforced the skills of over 1,000 COT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86985"/>
            <a:ext cx="8229600" cy="373687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We’ve learned some important lessons!  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Math Intervention</a:t>
            </a: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bg1"/>
                </a:solidFill>
              </a:rPr>
              <a:t>Bob English, David Sivley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88951" y="2205321"/>
            <a:ext cx="5938221" cy="37476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Results of Math and Mentor programs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for COT transfer students: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Increased 2-year graduation rate to 25%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Increased 2-year retention to 54%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(+ 25% grads = 79% total success)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Maintained 1-year retention of 84%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  (+11% early grads = 95% total success)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Reduced the 1-year loss rate to 5%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31" y="1694020"/>
            <a:ext cx="8175588" cy="409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8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2068308"/>
              </p:ext>
            </p:extLst>
          </p:nvPr>
        </p:nvGraphicFramePr>
        <p:xfrm>
          <a:off x="467958" y="2267183"/>
          <a:ext cx="8229600" cy="260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998"/>
                <a:gridCol w="1506070"/>
                <a:gridCol w="1635163"/>
                <a:gridCol w="1656677"/>
                <a:gridCol w="1500692"/>
              </a:tblGrid>
              <a:tr h="64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1-YEAR   </a:t>
                      </a: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BENCHMARKS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FY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2013A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FY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2013G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FY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2014A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FY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2014G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29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Retention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75%</a:t>
                      </a:r>
                    </a:p>
                  </a:txBody>
                  <a:tcPr marL="0" marR="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Graduation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11%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05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Success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95%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Loss 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Arial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8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411689"/>
              </p:ext>
            </p:extLst>
          </p:nvPr>
        </p:nvGraphicFramePr>
        <p:xfrm>
          <a:off x="1941756" y="2318291"/>
          <a:ext cx="5088367" cy="260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998"/>
                <a:gridCol w="1656677"/>
                <a:gridCol w="1500692"/>
              </a:tblGrid>
              <a:tr h="64814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2-YEAR   </a:t>
                      </a:r>
                    </a:p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BENCHMARKS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FY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2014A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FY </a:t>
                      </a:r>
                    </a:p>
                    <a:p>
                      <a:pPr algn="ctr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2014G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29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Retention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54%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29%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486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Graduation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25%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17%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505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Success</a:t>
                      </a:r>
                      <a:endParaRPr lang="en-US" sz="1800" b="1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79%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46%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effectLst/>
                          <a:latin typeface="Arial"/>
                        </a:rPr>
                        <a:t> Loss </a:t>
                      </a:r>
                      <a:r>
                        <a:rPr lang="en-US" sz="1800" b="1" i="0" u="none" strike="noStrike" dirty="0">
                          <a:effectLst/>
                          <a:latin typeface="Arial"/>
                        </a:rPr>
                        <a:t>rate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21%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effectLst/>
                          <a:latin typeface="Arial"/>
                        </a:rPr>
                        <a:t>54%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42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04856" y="1948543"/>
            <a:ext cx="7481944" cy="387531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Total funding allocation for </a:t>
            </a:r>
            <a:r>
              <a:rPr lang="en-US" sz="2800" dirty="0" smtClean="0">
                <a:solidFill>
                  <a:schemeClr val="bg1"/>
                </a:solidFill>
              </a:rPr>
              <a:t>2014-15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	</a:t>
            </a:r>
            <a:r>
              <a:rPr lang="en-US" sz="2400" dirty="0" smtClean="0">
                <a:solidFill>
                  <a:schemeClr val="bg1"/>
                </a:solidFill>
              </a:rPr>
              <a:t>	$121k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Expenses as of report date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	</a:t>
            </a:r>
            <a:r>
              <a:rPr lang="en-US" sz="2400" dirty="0" smtClean="0">
                <a:solidFill>
                  <a:schemeClr val="bg1"/>
                </a:solidFill>
              </a:rPr>
              <a:t>$77k through Feb 2015</a:t>
            </a:r>
            <a:endParaRPr lang="en-US" sz="2400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+  8k encumbered </a:t>
            </a:r>
            <a:r>
              <a:rPr lang="en-US" sz="2400" dirty="0">
                <a:solidFill>
                  <a:schemeClr val="bg1"/>
                </a:solidFill>
              </a:rPr>
              <a:t>costs</a:t>
            </a:r>
          </a:p>
          <a:p>
            <a:r>
              <a:rPr lang="en-US" sz="2800" dirty="0">
                <a:solidFill>
                  <a:schemeClr val="bg1"/>
                </a:solidFill>
              </a:rPr>
              <a:t>Anticipated remainder June 30, 2015</a:t>
            </a:r>
          </a:p>
          <a:p>
            <a:pPr marL="0" indent="0">
              <a:buNone/>
            </a:pPr>
            <a:r>
              <a:rPr lang="en-US" sz="2800" dirty="0" smtClean="0"/>
              <a:t>		</a:t>
            </a:r>
            <a:r>
              <a:rPr lang="en-US" sz="2400" dirty="0" smtClean="0">
                <a:solidFill>
                  <a:schemeClr val="bg1"/>
                </a:solidFill>
              </a:rPr>
              <a:t>none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966699"/>
              </p:ext>
            </p:extLst>
          </p:nvPr>
        </p:nvGraphicFramePr>
        <p:xfrm>
          <a:off x="537880" y="2216077"/>
          <a:ext cx="7992936" cy="2990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234"/>
                <a:gridCol w="1998234"/>
                <a:gridCol w="1998234"/>
                <a:gridCol w="1998234"/>
              </a:tblGrid>
              <a:tr h="747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effectLst/>
                          <a:latin typeface="Arial"/>
                        </a:rPr>
                        <a:t> Fall 2012-Fall2014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Prior Avg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/>
                        </a:rPr>
                        <a:t>Most Recent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Change</a:t>
                      </a:r>
                    </a:p>
                  </a:txBody>
                  <a:tcPr marL="0" marR="0" marT="0" marB="0" anchor="ctr"/>
                </a:tc>
              </a:tr>
              <a:tr h="747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1-year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retention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49%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84%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 +35%</a:t>
                      </a:r>
                    </a:p>
                  </a:txBody>
                  <a:tcPr marL="0" marR="0" marT="0" marB="0" anchor="ctr"/>
                </a:tc>
              </a:tr>
              <a:tr h="747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2-year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retention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54%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 +26%</a:t>
                      </a:r>
                    </a:p>
                  </a:txBody>
                  <a:tcPr marL="0" marR="0" marT="0" marB="0" anchor="ctr"/>
                </a:tc>
              </a:tr>
              <a:tr h="74765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effectLst/>
                          <a:latin typeface="Arial"/>
                        </a:rPr>
                        <a:t> 2-year </a:t>
                      </a:r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graduation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Arial"/>
                        </a:rPr>
                        <a:t>25%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Arial"/>
                        </a:rPr>
                        <a:t> +9%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174461"/>
            <a:ext cx="8229600" cy="3875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math weakness of incoming students continues at an alarming rate.  We must remain vigilant in preparing students for success.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None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368</Words>
  <Application>Microsoft Office PowerPoint</Application>
  <PresentationFormat>On-screen Show (4:3)</PresentationFormat>
  <Paragraphs>108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pcuser</cp:lastModifiedBy>
  <cp:revision>32</cp:revision>
  <dcterms:created xsi:type="dcterms:W3CDTF">2014-01-14T15:45:19Z</dcterms:created>
  <dcterms:modified xsi:type="dcterms:W3CDTF">2015-03-14T10:05:43Z</dcterms:modified>
</cp:coreProperties>
</file>