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458" r:id="rId2"/>
    <p:sldId id="460" r:id="rId3"/>
    <p:sldId id="409" r:id="rId4"/>
    <p:sldId id="461" r:id="rId5"/>
    <p:sldId id="462" r:id="rId6"/>
    <p:sldId id="463" r:id="rId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539C"/>
    <a:srgbClr val="3366FF"/>
    <a:srgbClr val="0F5BCB"/>
    <a:srgbClr val="1065E2"/>
    <a:srgbClr val="DFAA27"/>
    <a:srgbClr val="A2D668"/>
    <a:srgbClr val="0033CC"/>
    <a:srgbClr val="223A58"/>
    <a:srgbClr val="271A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6" autoAdjust="0"/>
    <p:restoredTop sz="91534" autoAdjust="0"/>
  </p:normalViewPr>
  <p:slideViewPr>
    <p:cSldViewPr>
      <p:cViewPr varScale="1">
        <p:scale>
          <a:sx n="64" d="100"/>
          <a:sy n="64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64"/>
    </p:cViewPr>
  </p:sorterViewPr>
  <p:notesViewPr>
    <p:cSldViewPr>
      <p:cViewPr varScale="1">
        <p:scale>
          <a:sx n="67" d="100"/>
          <a:sy n="67" d="100"/>
        </p:scale>
        <p:origin x="-2202" y="-10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F42AE4F-E4DC-418F-9109-67191A9FA07D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147F2EC-B7C8-4DC2-96AB-D70DCB41E8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24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CAC45DE-260D-40A4-B6BB-97393EAF39BD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7F8F1CE-3D5D-40F4-A740-2573B21D4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934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BC20-E0BC-4269-8E19-E284F867C5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46E33-75D6-443A-8888-B582B46470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DA4F1-D0C4-4DE0-B1B6-CBF518E6D8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5D1F75-B864-48E3-AD03-3FEF828085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campus1.jpg"/>
          <p:cNvPicPr>
            <a:picLocks noChangeAspect="1"/>
          </p:cNvPicPr>
          <p:nvPr/>
        </p:nvPicPr>
        <p:blipFill>
          <a:blip r:embed="rId3" cstate="print"/>
          <a:srcRect t="9454"/>
          <a:stretch>
            <a:fillRect/>
          </a:stretch>
        </p:blipFill>
        <p:spPr bwMode="auto">
          <a:xfrm>
            <a:off x="4572000" y="1"/>
            <a:ext cx="4572000" cy="291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1788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5400000">
            <a:off x="1066800" y="3429000"/>
            <a:ext cx="6858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SU_logo.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1" y="6019801"/>
            <a:ext cx="1957203" cy="590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2895601"/>
            <a:ext cx="65532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solidFill>
              <a:schemeClr val="bg1"/>
            </a:solidFill>
          </a:ln>
        </p:spPr>
        <p:txBody>
          <a:bodyPr wrap="square" lIns="0" tIns="91440" rIns="0" bIns="182880" rtlCol="0" anchor="ctr" anchorCtr="1">
            <a:noAutofit/>
          </a:bodyPr>
          <a:lstStyle/>
          <a:p>
            <a:pPr algn="ctr"/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The </a:t>
            </a:r>
            <a:r>
              <a:rPr lang="en-US" sz="6000" i="1" spc="-250" dirty="0" smtClean="0">
                <a:solidFill>
                  <a:prstClr val="white"/>
                </a:solidFill>
                <a:latin typeface="Garamond" pitchFamily="18" charset="0"/>
              </a:rPr>
              <a:t>Pa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thway to </a:t>
            </a:r>
            <a:r>
              <a:rPr lang="en-US" sz="6000" i="1" spc="-400" dirty="0" smtClean="0">
                <a:solidFill>
                  <a:prstClr val="white"/>
                </a:solidFill>
                <a:latin typeface="Garamond" pitchFamily="18" charset="0"/>
              </a:rPr>
              <a:t>Su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ccess</a:t>
            </a:r>
            <a:endParaRPr lang="en-US" sz="6000" i="1" spc="-90" dirty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572000"/>
            <a:ext cx="4495800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Increase Enrollment &amp; Student Success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962400"/>
            <a:ext cx="44958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Goal 1 – Initiative 2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10668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Introduction &amp; Purpose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2362200"/>
            <a:ext cx="502920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Further develop cooperative programs with Ivy Tech in order to </a:t>
            </a:r>
            <a:r>
              <a:rPr lang="en-US" sz="3200" b="1" dirty="0" smtClean="0">
                <a:solidFill>
                  <a:srgbClr val="00539C"/>
                </a:solidFill>
              </a:rPr>
              <a:t>increase enrollment and student success</a:t>
            </a:r>
          </a:p>
          <a:p>
            <a:pPr>
              <a:lnSpc>
                <a:spcPts val="3200"/>
              </a:lnSpc>
            </a:pPr>
            <a:endParaRPr lang="en-US" sz="3200" b="1" dirty="0" smtClean="0">
              <a:solidFill>
                <a:srgbClr val="00539C"/>
              </a:solidFill>
              <a:latin typeface="+mj-lt"/>
            </a:endParaRPr>
          </a:p>
        </p:txBody>
      </p:sp>
      <p:pic>
        <p:nvPicPr>
          <p:cNvPr id="19" name="Picture 18" descr="ivyte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3655807" cy="2128381"/>
          </a:xfrm>
          <a:prstGeom prst="rect">
            <a:avLst/>
          </a:prstGeom>
        </p:spPr>
      </p:pic>
      <p:pic>
        <p:nvPicPr>
          <p:cNvPr id="20" name="Picture 19" descr="gradpic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014" y="3733800"/>
            <a:ext cx="3637981" cy="24374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Methods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Competitiveness of Scholarships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539C"/>
                </a:solidFill>
                <a:latin typeface="+mj-lt"/>
              </a:rPr>
              <a:t>Awarded $35,000 in transfer scholarships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539C"/>
                </a:solidFill>
                <a:latin typeface="+mj-lt"/>
              </a:rPr>
              <a:t>Provided laptops for transfer students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endParaRPr lang="en-US" sz="3000" b="1" dirty="0" smtClean="0">
              <a:solidFill>
                <a:srgbClr val="00539C"/>
              </a:solidFill>
              <a:latin typeface="+mj-lt"/>
            </a:endParaRPr>
          </a:p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</a:rPr>
              <a:t>Improve Viability of Academic Programs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539C"/>
                </a:solidFill>
              </a:rPr>
              <a:t>Improved course and degree articulations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539C"/>
                </a:solidFill>
              </a:rPr>
              <a:t>Developed new technology programs (i.e., BSET, BSCET) that articulate with programs at Ivy Tech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539C"/>
                </a:solidFill>
              </a:rPr>
              <a:t>Researched B.A.S. program that would articulate with A.A.S. degree(s)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Benchmarks</a:t>
            </a:r>
            <a:endParaRPr lang="en-US" sz="2400" dirty="0"/>
          </a:p>
        </p:txBody>
      </p:sp>
      <p:pic>
        <p:nvPicPr>
          <p:cNvPr id="15" name="Picture 14" descr="benchmark pic.png"/>
          <p:cNvPicPr>
            <a:picLocks noChangeAspect="1"/>
          </p:cNvPicPr>
          <p:nvPr/>
        </p:nvPicPr>
        <p:blipFill>
          <a:blip r:embed="rId3" cstate="print"/>
          <a:srcRect l="3354" t="5886" r="25083" b="5133"/>
          <a:stretch>
            <a:fillRect/>
          </a:stretch>
        </p:blipFill>
        <p:spPr>
          <a:xfrm rot="5400000">
            <a:off x="1981198" y="76200"/>
            <a:ext cx="4876803" cy="79248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2819400"/>
          <a:ext cx="7315199" cy="3733800"/>
        </p:xfrm>
        <a:graphic>
          <a:graphicData uri="http://schemas.openxmlformats.org/drawingml/2006/table">
            <a:tbl>
              <a:tblPr/>
              <a:tblGrid>
                <a:gridCol w="366809"/>
                <a:gridCol w="660255"/>
                <a:gridCol w="3144070"/>
                <a:gridCol w="628813"/>
                <a:gridCol w="628813"/>
                <a:gridCol w="628813"/>
                <a:gridCol w="628813"/>
                <a:gridCol w="628813"/>
              </a:tblGrid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Goal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Initiative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Impact/Importance to Goal(s)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Fall 2010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Fall 2011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Fall 2012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Fall 2013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Fall 2014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improve the competitiveness of scholarships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increase transfer enrollments from Ivy Tech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build a strong relationship with Ivy Tech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38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Initiative Benchmarks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Fall 2010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Fall 2011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Fall 2012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Fall 2013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Fall 2014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3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New Transfer Students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533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3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New Transfer Students from Ivy Tech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3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New Transfer Students - College of Technology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3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Visits to Ivy Tech Campuses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Discussion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Dramatic increase in COT transfer students from Ivy Tech, from 58 (09-10) to 68 (10-11)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539C"/>
                </a:solidFill>
                <a:latin typeface="+mj-lt"/>
              </a:rPr>
              <a:t>Scholarships offset “tuition shock”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539C"/>
                </a:solidFill>
                <a:latin typeface="+mj-lt"/>
              </a:rPr>
              <a:t>New COT programs articulate with Ivy Tech’s engineering program</a:t>
            </a:r>
          </a:p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Plans for 2010-11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539C"/>
                </a:solidFill>
                <a:latin typeface="+mj-lt"/>
              </a:rPr>
              <a:t>Build stronger relationships with Ivy Tech administrators and faculty (visit ITCC and host)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539C"/>
                </a:solidFill>
                <a:latin typeface="+mj-lt"/>
              </a:rPr>
              <a:t>Explore specialized professional degree (B.A.S) to articulate with A.A.S. programs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539C"/>
                </a:solidFill>
                <a:latin typeface="+mj-lt"/>
              </a:rPr>
              <a:t>Assess needs of Ivy Tech students</a:t>
            </a:r>
          </a:p>
          <a:p>
            <a:pPr>
              <a:lnSpc>
                <a:spcPts val="3200"/>
              </a:lnSpc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Summary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Transfer student enrollment steadily increased: 393 (08), 466 (09) 533 (10), and 540 (11)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Expanded services with Ivy Tech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Enhanced relationship with Ivy Tech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Increased scholarship dollars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Improved academic program offerings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6430</TotalTime>
  <Words>344</Words>
  <Application>Microsoft Office PowerPoint</Application>
  <PresentationFormat>On-screen Show (4:3)</PresentationFormat>
  <Paragraphs>102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14_Office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Indiana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Goal 2 Stakeholders Conference Presentation</dc:title>
  <dc:creator>user</dc:creator>
  <cp:keywords>Conference 2011, experiential learning</cp:keywords>
  <cp:lastModifiedBy>reberwein</cp:lastModifiedBy>
  <cp:revision>445</cp:revision>
  <dcterms:created xsi:type="dcterms:W3CDTF">2008-09-03T09:34:29Z</dcterms:created>
  <dcterms:modified xsi:type="dcterms:W3CDTF">2011-11-09T15:21:47Z</dcterms:modified>
</cp:coreProperties>
</file>