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4"/>
  </p:notesMasterIdLst>
  <p:handoutMasterIdLst>
    <p:handoutMasterId r:id="rId15"/>
  </p:handoutMasterIdLst>
  <p:sldIdLst>
    <p:sldId id="496" r:id="rId2"/>
    <p:sldId id="471" r:id="rId3"/>
    <p:sldId id="497" r:id="rId4"/>
    <p:sldId id="498" r:id="rId5"/>
    <p:sldId id="481" r:id="rId6"/>
    <p:sldId id="495" r:id="rId7"/>
    <p:sldId id="494" r:id="rId8"/>
    <p:sldId id="493" r:id="rId9"/>
    <p:sldId id="492" r:id="rId10"/>
    <p:sldId id="489" r:id="rId11"/>
    <p:sldId id="491" r:id="rId12"/>
    <p:sldId id="482" r:id="rId1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BCB"/>
    <a:srgbClr val="1065E2"/>
    <a:srgbClr val="DFAA27"/>
    <a:srgbClr val="A2D668"/>
    <a:srgbClr val="3366FF"/>
    <a:srgbClr val="0000CC"/>
    <a:srgbClr val="0033CC"/>
    <a:srgbClr val="223A58"/>
    <a:srgbClr val="271A88"/>
    <a:srgbClr val="221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6209" autoAdjust="0"/>
  </p:normalViewPr>
  <p:slideViewPr>
    <p:cSldViewPr>
      <p:cViewPr varScale="1">
        <p:scale>
          <a:sx n="80" d="100"/>
          <a:sy n="80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94" y="-96"/>
      </p:cViewPr>
      <p:guideLst>
        <p:guide orient="horz" pos="294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8154"/>
          </a:xfrm>
          <a:prstGeom prst="rect">
            <a:avLst/>
          </a:prstGeom>
        </p:spPr>
        <p:txBody>
          <a:bodyPr vert="horz" lIns="93042" tIns="46522" rIns="93042" bIns="465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1"/>
            <a:ext cx="3066733" cy="468154"/>
          </a:xfrm>
          <a:prstGeom prst="rect">
            <a:avLst/>
          </a:prstGeom>
        </p:spPr>
        <p:txBody>
          <a:bodyPr vert="horz" lIns="93042" tIns="46522" rIns="93042" bIns="46522" rtlCol="0"/>
          <a:lstStyle>
            <a:lvl1pPr algn="r">
              <a:defRPr sz="1200"/>
            </a:lvl1pPr>
          </a:lstStyle>
          <a:p>
            <a:fld id="{BF42AE4F-E4DC-418F-9109-67191A9FA07D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042" tIns="46522" rIns="93042" bIns="465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042" tIns="46522" rIns="93042" bIns="46522" rtlCol="0" anchor="b"/>
          <a:lstStyle>
            <a:lvl1pPr algn="r">
              <a:defRPr sz="1200"/>
            </a:lvl1pPr>
          </a:lstStyle>
          <a:p>
            <a:fld id="{D147F2EC-B7C8-4DC2-96AB-D70DCB41E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958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8154"/>
          </a:xfrm>
          <a:prstGeom prst="rect">
            <a:avLst/>
          </a:prstGeom>
        </p:spPr>
        <p:txBody>
          <a:bodyPr vert="horz" lIns="93042" tIns="46522" rIns="93042" bIns="465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1"/>
            <a:ext cx="3066733" cy="468154"/>
          </a:xfrm>
          <a:prstGeom prst="rect">
            <a:avLst/>
          </a:prstGeom>
        </p:spPr>
        <p:txBody>
          <a:bodyPr vert="horz" lIns="93042" tIns="46522" rIns="93042" bIns="46522" rtlCol="0"/>
          <a:lstStyle>
            <a:lvl1pPr algn="r">
              <a:defRPr sz="1200"/>
            </a:lvl1pPr>
          </a:lstStyle>
          <a:p>
            <a:fld id="{FCAC45DE-260D-40A4-B6BB-97393EAF39BD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2" tIns="46522" rIns="93042" bIns="465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042" tIns="46522" rIns="93042" bIns="465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042" tIns="46522" rIns="93042" bIns="465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042" tIns="46522" rIns="93042" bIns="46522" rtlCol="0" anchor="b"/>
          <a:lstStyle>
            <a:lvl1pPr algn="r">
              <a:defRPr sz="1200"/>
            </a:lvl1pPr>
          </a:lstStyle>
          <a:p>
            <a:fld id="{77F8F1CE-3D5D-40F4-A740-2573B21D4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05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0196" y="701911"/>
            <a:ext cx="4796684" cy="351115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BC20-E0BC-4269-8E19-E284F867C5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6E33-75D6-443A-8888-B582B464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0DA4F1-D0C4-4DE0-B1B6-CBF518E6D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D1F75-B864-48E3-AD03-3FEF828085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DA4F1-D0C4-4DE0-B1B6-CBF518E6D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D1F75-B864-48E3-AD03-3FEF82808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90601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 smtClean="0">
                <a:solidFill>
                  <a:srgbClr val="000000"/>
                </a:solidFill>
                <a:latin typeface="Garamond" pitchFamily="18" charset="0"/>
              </a:rPr>
              <a:t>Goal</a:t>
            </a:r>
            <a:endParaRPr lang="en-US" sz="20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1143000"/>
            <a:ext cx="281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i="1" spc="-600" dirty="0" smtClean="0">
                <a:solidFill>
                  <a:srgbClr val="00539C"/>
                </a:solidFill>
                <a:latin typeface="Garamond" pitchFamily="18" charset="0"/>
              </a:rPr>
              <a:t>One</a:t>
            </a:r>
            <a:endParaRPr lang="en-US" sz="11500" spc="-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971801"/>
            <a:ext cx="4495800" cy="312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Increase Enrollment</a:t>
            </a:r>
          </a:p>
          <a:p>
            <a:pPr algn="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and Student Success</a:t>
            </a:r>
          </a:p>
          <a:p>
            <a:pPr algn="r"/>
            <a:r>
              <a:rPr lang="en-US" sz="2400" i="1" dirty="0" smtClean="0">
                <a:solidFill>
                  <a:srgbClr val="000000"/>
                </a:solidFill>
              </a:rPr>
              <a:t>Increase the number of</a:t>
            </a:r>
          </a:p>
          <a:p>
            <a:pPr algn="r"/>
            <a:r>
              <a:rPr lang="en-US" sz="2400" i="1" dirty="0" smtClean="0">
                <a:solidFill>
                  <a:srgbClr val="000000"/>
                </a:solidFill>
              </a:rPr>
              <a:t>students taking advantage of</a:t>
            </a:r>
          </a:p>
          <a:p>
            <a:pPr algn="r"/>
            <a:r>
              <a:rPr lang="en-US" sz="2400" i="1" dirty="0" smtClean="0">
                <a:solidFill>
                  <a:srgbClr val="000000"/>
                </a:solidFill>
              </a:rPr>
              <a:t>the educational opportunities</a:t>
            </a:r>
          </a:p>
          <a:p>
            <a:pPr algn="r"/>
            <a:r>
              <a:rPr lang="en-US" sz="2400" i="1" dirty="0" smtClean="0">
                <a:solidFill>
                  <a:srgbClr val="000000"/>
                </a:solidFill>
              </a:rPr>
              <a:t>at Indiana State University,</a:t>
            </a:r>
          </a:p>
          <a:p>
            <a:pPr algn="r"/>
            <a:r>
              <a:rPr lang="en-US" sz="2400" i="1" dirty="0" smtClean="0">
                <a:solidFill>
                  <a:srgbClr val="000000"/>
                </a:solidFill>
              </a:rPr>
              <a:t>and assist all those attending to</a:t>
            </a:r>
          </a:p>
          <a:p>
            <a:pPr algn="r"/>
            <a:r>
              <a:rPr lang="en-US" sz="2400" i="1" dirty="0" smtClean="0">
                <a:solidFill>
                  <a:srgbClr val="000000"/>
                </a:solidFill>
              </a:rPr>
              <a:t>realize their educational goals.</a:t>
            </a:r>
            <a:endParaRPr lang="en-US" sz="2400" dirty="0"/>
          </a:p>
        </p:txBody>
      </p:sp>
      <p:pic>
        <p:nvPicPr>
          <p:cNvPr id="16" name="Picture 15" descr="march through the arch.jpg"/>
          <p:cNvPicPr>
            <a:picLocks noChangeAspect="1"/>
          </p:cNvPicPr>
          <p:nvPr/>
        </p:nvPicPr>
        <p:blipFill>
          <a:blip r:embed="rId3" cstate="print"/>
          <a:srcRect l="4044" t="5882" b="5882"/>
          <a:stretch>
            <a:fillRect/>
          </a:stretch>
        </p:blipFill>
        <p:spPr>
          <a:xfrm>
            <a:off x="4953000" y="990600"/>
            <a:ext cx="3977640" cy="2286000"/>
          </a:xfrm>
          <a:prstGeom prst="rect">
            <a:avLst/>
          </a:prstGeom>
        </p:spPr>
      </p:pic>
      <p:pic>
        <p:nvPicPr>
          <p:cNvPr id="17" name="Picture 16" descr="dan, march through the arch.jpg"/>
          <p:cNvPicPr>
            <a:picLocks noChangeAspect="1"/>
          </p:cNvPicPr>
          <p:nvPr/>
        </p:nvPicPr>
        <p:blipFill>
          <a:blip r:embed="rId4" cstate="print"/>
          <a:srcRect l="28750" t="27143"/>
          <a:stretch>
            <a:fillRect/>
          </a:stretch>
        </p:blipFill>
        <p:spPr>
          <a:xfrm>
            <a:off x="4953000" y="3352800"/>
            <a:ext cx="3975608" cy="32726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337211"/>
            <a:ext cx="8610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 dirty="0" smtClean="0">
                <a:solidFill>
                  <a:srgbClr val="00539C"/>
                </a:solidFill>
                <a:latin typeface="+mj-lt"/>
              </a:rPr>
              <a:t>Audit Recommendations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Excellent progress has been made on these initiatives and they all have the potential to positively impact Goal 1</a:t>
            </a:r>
            <a:endParaRPr lang="en-US" sz="2800" dirty="0" smtClean="0">
              <a:solidFill>
                <a:srgbClr val="00539C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Several initiatives could be advanced further if faculty expertise and participation were included to a larger extent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 Getting the word out to faculty, staff, parents, and families about some of these initiatives is important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 Consistent assessment and evaluation are important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413411"/>
            <a:ext cx="80772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 dirty="0" smtClean="0">
                <a:solidFill>
                  <a:srgbClr val="00539C"/>
                </a:solidFill>
                <a:latin typeface="+mj-lt"/>
              </a:rPr>
              <a:t>Summary – Primary Contributions</a:t>
            </a:r>
            <a:endParaRPr lang="en-US" sz="2800" dirty="0" smtClean="0">
              <a:solidFill>
                <a:srgbClr val="00539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0574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+mj-lt"/>
              </a:rPr>
              <a:t>     </a:t>
            </a:r>
            <a:r>
              <a:rPr lang="en-US" sz="2800" dirty="0" smtClean="0">
                <a:latin typeface="+mj-lt"/>
              </a:rPr>
              <a:t>Many initiatives promote participation in experiential learning and community engagement opportunities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   Tracking of student engagement has improved and allows for analysis of predictors of student success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   Increases in enrollment and retention directly impact tuition revenue in positive ways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  Efforts to retain faculty and staff are positively influenced by several initiatives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445669"/>
            <a:ext cx="8686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4000" b="1" dirty="0" smtClean="0">
                <a:solidFill>
                  <a:srgbClr val="00539C"/>
                </a:solidFill>
                <a:latin typeface="+mj-lt"/>
              </a:rPr>
              <a:t>Discussion - Questions</a:t>
            </a:r>
            <a:endParaRPr lang="en-US" sz="2800" dirty="0" smtClean="0">
              <a:solidFill>
                <a:srgbClr val="00539C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90750"/>
            <a:ext cx="5105400" cy="3829050"/>
          </a:xfrm>
          <a:prstGeom prst="rect">
            <a:avLst/>
          </a:prstGeom>
          <a:noFill/>
          <a:ln w="19050" cmpd="sng">
            <a:solidFill>
              <a:srgbClr val="0F5BCB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38200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 smtClean="0">
                <a:solidFill>
                  <a:srgbClr val="000000"/>
                </a:solidFill>
                <a:latin typeface="Garamond" pitchFamily="18" charset="0"/>
              </a:rPr>
              <a:t>Goal</a:t>
            </a:r>
            <a:endParaRPr lang="en-US" sz="20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914400"/>
            <a:ext cx="281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i="1" spc="-600" dirty="0" smtClean="0">
                <a:solidFill>
                  <a:srgbClr val="00539C"/>
                </a:solidFill>
                <a:latin typeface="Garamond" pitchFamily="18" charset="0"/>
              </a:rPr>
              <a:t>One</a:t>
            </a:r>
            <a:endParaRPr lang="en-US" sz="11500" spc="-6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914400"/>
            <a:ext cx="51816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800" b="1" dirty="0" smtClean="0">
                <a:solidFill>
                  <a:srgbClr val="00539C"/>
                </a:solidFill>
                <a:latin typeface="+mj-lt"/>
              </a:rPr>
              <a:t>Increase Enrollment and</a:t>
            </a:r>
          </a:p>
          <a:p>
            <a:pPr algn="r">
              <a:lnSpc>
                <a:spcPts val="3200"/>
              </a:lnSpc>
            </a:pPr>
            <a:r>
              <a:rPr lang="en-US" sz="2800" b="1" dirty="0" smtClean="0">
                <a:solidFill>
                  <a:srgbClr val="00539C"/>
                </a:solidFill>
                <a:latin typeface="+mj-lt"/>
              </a:rPr>
              <a:t> Student Success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2819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Goal Chairs: 		</a:t>
            </a:r>
            <a:r>
              <a:rPr lang="en-US" sz="2400" dirty="0" smtClean="0"/>
              <a:t>John Beacon, Jennifer Schriver, 			&amp; Carmen Tillery</a:t>
            </a:r>
          </a:p>
          <a:p>
            <a:r>
              <a:rPr lang="en-US" sz="2400" b="1" dirty="0" smtClean="0"/>
              <a:t>Audit Chair:	              </a:t>
            </a:r>
            <a:r>
              <a:rPr lang="en-US" sz="2400" dirty="0" smtClean="0"/>
              <a:t>Liz Brown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990600"/>
            <a:ext cx="8534400" cy="596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 dirty="0" smtClean="0">
                <a:solidFill>
                  <a:srgbClr val="00539C"/>
                </a:solidFill>
                <a:latin typeface="+mj-lt"/>
              </a:rPr>
              <a:t>I</a:t>
            </a:r>
            <a:r>
              <a:rPr lang="en-US" sz="3200" b="1" dirty="0" smtClean="0">
                <a:solidFill>
                  <a:srgbClr val="00539C"/>
                </a:solidFill>
              </a:rPr>
              <a:t>nitiatives</a:t>
            </a:r>
          </a:p>
          <a:p>
            <a:pPr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Achieve greater impact on student success through the development of a first-year residential village.</a:t>
            </a:r>
          </a:p>
          <a:p>
            <a:pPr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Further develop cooperative programs with Ivy Tech to provide multiple points of entry to ISU.</a:t>
            </a:r>
          </a:p>
          <a:p>
            <a:pPr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Create a unified undergraduate student success program.</a:t>
            </a:r>
          </a:p>
          <a:p>
            <a:pPr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Create “Sycamore Express” one-stop centers.</a:t>
            </a:r>
          </a:p>
          <a:p>
            <a:pPr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Develop program for the parents and families of students.</a:t>
            </a:r>
          </a:p>
          <a:p>
            <a:pPr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Increase early outreach to students in region.</a:t>
            </a:r>
          </a:p>
          <a:p>
            <a:pPr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Enhance graduate education at ISU.</a:t>
            </a:r>
          </a:p>
          <a:p>
            <a:pPr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Enhance the gathering and use of information to advance ISU’s strategic priorities.</a:t>
            </a:r>
          </a:p>
          <a:p>
            <a:pPr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Create a comprehensive wellness program</a:t>
            </a:r>
          </a:p>
          <a:p>
            <a:pPr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Develop a comprehensive retention program for the African American Cultural Center to assist both students and parents.</a:t>
            </a:r>
          </a:p>
          <a:p>
            <a:pPr lvl="1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066801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539C"/>
                </a:solidFill>
                <a:latin typeface="+mj-lt"/>
              </a:rPr>
              <a:t>Benchmark Indicators:</a:t>
            </a:r>
            <a:endParaRPr lang="en-US" sz="4000" b="1" dirty="0" smtClean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1" y="1676400"/>
          <a:ext cx="7924802" cy="4837406"/>
        </p:xfrm>
        <a:graphic>
          <a:graphicData uri="http://schemas.openxmlformats.org/drawingml/2006/table">
            <a:tbl>
              <a:tblPr/>
              <a:tblGrid>
                <a:gridCol w="674751"/>
                <a:gridCol w="3359693"/>
                <a:gridCol w="875067"/>
                <a:gridCol w="1254613"/>
                <a:gridCol w="1085927"/>
                <a:gridCol w="674751"/>
              </a:tblGrid>
              <a:tr h="32993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8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Goal #1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Long-Term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91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Headcount Enrollment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12000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???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91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-Year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Retention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???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91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4-year Graduation Rate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62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6-year Graduation Rate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91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Total new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Transfer Students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870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21%*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New Transfers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Students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from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Ivy Tech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33%**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Transfer Student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6-year Graduation Rate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46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Transfer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Student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-Year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Retention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82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*%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 new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students who are transfer students</a:t>
                      </a: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**% of new transfer students from Ivy Tech</a:t>
                      </a:r>
                    </a:p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445669"/>
            <a:ext cx="8763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 dirty="0" smtClean="0">
                <a:solidFill>
                  <a:srgbClr val="00539C"/>
                </a:solidFill>
                <a:latin typeface="+mj-lt"/>
              </a:rPr>
              <a:t>ISU Broad Benchmarks</a:t>
            </a:r>
            <a:endParaRPr lang="en-US" sz="2800" dirty="0" smtClean="0">
              <a:solidFill>
                <a:srgbClr val="00539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081748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    Student Success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    Experiential Learning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    Community Engagement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    Revenue Generation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    Faculty and Staff Success</a:t>
            </a:r>
            <a:endParaRPr lang="en-US" sz="3200" dirty="0" smtClean="0">
              <a:solidFill>
                <a:srgbClr val="00539C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521869"/>
            <a:ext cx="6553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 dirty="0" smtClean="0">
                <a:solidFill>
                  <a:srgbClr val="00539C"/>
                </a:solidFill>
                <a:latin typeface="+mj-lt"/>
              </a:rPr>
              <a:t>Experiential Learning</a:t>
            </a:r>
            <a:endParaRPr lang="en-US" sz="2800" dirty="0" smtClean="0">
              <a:solidFill>
                <a:srgbClr val="00539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134612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Participation in experiential learning has been promoted and increased thru opportunities in: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Themed housing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Learning communities 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Graduate student research program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Comprehensive Wellness Program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African American Cultural Center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The tracking of participation in experiential learning has improved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521869"/>
            <a:ext cx="6553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 dirty="0" smtClean="0">
                <a:solidFill>
                  <a:srgbClr val="00539C"/>
                </a:solidFill>
                <a:latin typeface="+mj-lt"/>
              </a:rPr>
              <a:t>Community Engagement</a:t>
            </a:r>
            <a:endParaRPr lang="en-US" sz="2800" dirty="0" smtClean="0">
              <a:solidFill>
                <a:srgbClr val="00539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134612"/>
            <a:ext cx="807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  </a:t>
            </a:r>
            <a:r>
              <a:rPr lang="en-US" sz="2800" dirty="0" smtClean="0"/>
              <a:t>Participation in community engagement has been promoted and increased thru opportunities in:</a:t>
            </a:r>
            <a:r>
              <a:rPr lang="en-US" sz="2800" dirty="0" smtClean="0">
                <a:latin typeface="+mj-lt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Comprehensive Wellness Program (e.g., Wellness Bash, Sober Ride)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MLK Day of Service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Family Day activities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Partnerships with Ivy Tech has resulted in outreach opportunities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The tracking of participation in community engagement activities has improved</a:t>
            </a: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295400"/>
            <a:ext cx="6553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 dirty="0" smtClean="0">
                <a:solidFill>
                  <a:srgbClr val="00539C"/>
                </a:solidFill>
                <a:latin typeface="+mj-lt"/>
              </a:rPr>
              <a:t>Revenue Generation</a:t>
            </a:r>
            <a:endParaRPr lang="en-US" sz="2800" dirty="0" smtClean="0">
              <a:solidFill>
                <a:srgbClr val="00539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48909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Tuition dollars have increased due to: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 overall increased enrollment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 increased number of transfer students thru partnerships with Ivy tech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 increased retention of students living in campus housing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 increased recruitment of international students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539C"/>
                </a:solidFill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Alumni &amp; donor engagement has increased thru efforts of African American Cultural Center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ISU’s success at securing grants and contracts may improve due to enrollment successes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521869"/>
            <a:ext cx="6553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 dirty="0" smtClean="0">
                <a:solidFill>
                  <a:srgbClr val="00539C"/>
                </a:solidFill>
                <a:latin typeface="+mj-lt"/>
              </a:rPr>
              <a:t>Faculty and Staff Success</a:t>
            </a:r>
            <a:endParaRPr lang="en-US" sz="2800" dirty="0" smtClean="0">
              <a:solidFill>
                <a:srgbClr val="00539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10812"/>
            <a:ext cx="754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Theme housing and opportunities for faculty involvement </a:t>
            </a:r>
            <a:r>
              <a:rPr lang="en-US" sz="2800" dirty="0" smtClean="0">
                <a:latin typeface="+mj-lt"/>
              </a:rPr>
              <a:t>with students outside the classroom are often attractive options </a:t>
            </a:r>
            <a:r>
              <a:rPr lang="en-US" sz="2800" smtClean="0">
                <a:latin typeface="+mj-lt"/>
              </a:rPr>
              <a:t>for faculty</a:t>
            </a:r>
            <a:endParaRPr lang="en-US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Attracting more and better prepared students at both the undergraduate and graduate levels may help attract and retain faculty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 Development of a Master Teacher Program will offer faculty opportunities for professional development and growth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6531</TotalTime>
  <Words>699</Words>
  <Application>Microsoft Office PowerPoint</Application>
  <PresentationFormat>On-screen Show (4:3)</PresentationFormat>
  <Paragraphs>136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Indiana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Goal 3 Stakeholders Conference Presentation</dc:title>
  <dc:creator>user</dc:creator>
  <cp:keywords>2011 conference, Community Engagement</cp:keywords>
  <cp:lastModifiedBy>Jennifer Schriver</cp:lastModifiedBy>
  <cp:revision>493</cp:revision>
  <dcterms:created xsi:type="dcterms:W3CDTF">2008-09-03T09:34:29Z</dcterms:created>
  <dcterms:modified xsi:type="dcterms:W3CDTF">2012-04-10T13:02:28Z</dcterms:modified>
</cp:coreProperties>
</file>