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5"/>
  </p:notesMasterIdLst>
  <p:handoutMasterIdLst>
    <p:handoutMasterId r:id="rId36"/>
  </p:handoutMasterIdLst>
  <p:sldIdLst>
    <p:sldId id="459" r:id="rId2"/>
    <p:sldId id="403" r:id="rId3"/>
    <p:sldId id="469" r:id="rId4"/>
    <p:sldId id="404" r:id="rId5"/>
    <p:sldId id="405" r:id="rId6"/>
    <p:sldId id="477" r:id="rId7"/>
    <p:sldId id="466" r:id="rId8"/>
    <p:sldId id="478" r:id="rId9"/>
    <p:sldId id="479" r:id="rId10"/>
    <p:sldId id="497" r:id="rId11"/>
    <p:sldId id="488" r:id="rId12"/>
    <p:sldId id="498" r:id="rId13"/>
    <p:sldId id="499" r:id="rId14"/>
    <p:sldId id="489" r:id="rId15"/>
    <p:sldId id="500" r:id="rId16"/>
    <p:sldId id="501" r:id="rId17"/>
    <p:sldId id="490" r:id="rId18"/>
    <p:sldId id="502" r:id="rId19"/>
    <p:sldId id="503" r:id="rId20"/>
    <p:sldId id="491" r:id="rId21"/>
    <p:sldId id="504" r:id="rId22"/>
    <p:sldId id="505" r:id="rId23"/>
    <p:sldId id="496" r:id="rId24"/>
    <p:sldId id="506" r:id="rId25"/>
    <p:sldId id="495" r:id="rId26"/>
    <p:sldId id="507" r:id="rId27"/>
    <p:sldId id="494" r:id="rId28"/>
    <p:sldId id="508" r:id="rId29"/>
    <p:sldId id="493" r:id="rId30"/>
    <p:sldId id="509" r:id="rId31"/>
    <p:sldId id="467" r:id="rId32"/>
    <p:sldId id="510" r:id="rId33"/>
    <p:sldId id="468" r:id="rId3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5BCB"/>
    <a:srgbClr val="1065E2"/>
    <a:srgbClr val="DFAA27"/>
    <a:srgbClr val="A2D668"/>
    <a:srgbClr val="3366FF"/>
    <a:srgbClr val="0000CC"/>
    <a:srgbClr val="0033CC"/>
    <a:srgbClr val="223A58"/>
    <a:srgbClr val="271A88"/>
    <a:srgbClr val="221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6" autoAdjust="0"/>
    <p:restoredTop sz="98752" autoAdjust="0"/>
  </p:normalViewPr>
  <p:slideViewPr>
    <p:cSldViewPr>
      <p:cViewPr varScale="1">
        <p:scale>
          <a:sx n="118" d="100"/>
          <a:sy n="118" d="100"/>
        </p:scale>
        <p:origin x="-828" y="-108"/>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52" d="100"/>
          <a:sy n="52" d="100"/>
        </p:scale>
        <p:origin x="-1716"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4820"/>
          </a:xfrm>
          <a:prstGeom prst="rect">
            <a:avLst/>
          </a:prstGeom>
        </p:spPr>
        <p:txBody>
          <a:bodyPr vert="horz" lIns="91433" tIns="45717" rIns="91433" bIns="45717" rtlCol="0"/>
          <a:lstStyle>
            <a:lvl1pPr algn="r">
              <a:defRPr sz="1200"/>
            </a:lvl1pPr>
          </a:lstStyle>
          <a:p>
            <a:fld id="{BF42AE4F-E4DC-418F-9109-67191A9FA07D}" type="datetimeFigureOut">
              <a:rPr lang="en-US" smtClean="0"/>
              <a:pPr/>
              <a:t>4/4/2011</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33" tIns="45717" rIns="91433" bIns="45717" rtlCol="0" anchor="b"/>
          <a:lstStyle>
            <a:lvl1pPr algn="r">
              <a:defRPr sz="1200"/>
            </a:lvl1pPr>
          </a:lstStyle>
          <a:p>
            <a:fld id="{D147F2EC-B7C8-4DC2-96AB-D70DCB41E86C}" type="slidenum">
              <a:rPr lang="en-US" smtClean="0"/>
              <a:pPr/>
              <a:t>‹#›</a:t>
            </a:fld>
            <a:endParaRPr lang="en-US" dirty="0"/>
          </a:p>
        </p:txBody>
      </p:sp>
    </p:spTree>
    <p:extLst>
      <p:ext uri="{BB962C8B-B14F-4D97-AF65-F5344CB8AC3E}">
        <p14:creationId xmlns:p14="http://schemas.microsoft.com/office/powerpoint/2010/main" val="562793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884613" y="1"/>
            <a:ext cx="2971800" cy="464820"/>
          </a:xfrm>
          <a:prstGeom prst="rect">
            <a:avLst/>
          </a:prstGeom>
        </p:spPr>
        <p:txBody>
          <a:bodyPr vert="horz" lIns="91433" tIns="45717" rIns="91433" bIns="45717" rtlCol="0"/>
          <a:lstStyle>
            <a:lvl1pPr algn="r">
              <a:defRPr sz="1200"/>
            </a:lvl1pPr>
          </a:lstStyle>
          <a:p>
            <a:fld id="{FCAC45DE-260D-40A4-B6BB-97393EAF39BD}" type="datetimeFigureOut">
              <a:rPr lang="en-US" smtClean="0"/>
              <a:pPr/>
              <a:t>4/4/2011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33" tIns="45717" rIns="91433" bIns="45717" rtlCol="0" anchor="b"/>
          <a:lstStyle>
            <a:lvl1pPr algn="r">
              <a:defRPr sz="1200"/>
            </a:lvl1pPr>
          </a:lstStyle>
          <a:p>
            <a:fld id="{77F8F1CE-3D5D-40F4-A740-2573B21D4F13}" type="slidenum">
              <a:rPr lang="en-US" smtClean="0"/>
              <a:pPr/>
              <a:t>‹#›</a:t>
            </a:fld>
            <a:endParaRPr lang="en-US" dirty="0"/>
          </a:p>
        </p:txBody>
      </p:sp>
    </p:spTree>
    <p:extLst>
      <p:ext uri="{BB962C8B-B14F-4D97-AF65-F5344CB8AC3E}">
        <p14:creationId xmlns:p14="http://schemas.microsoft.com/office/powerpoint/2010/main" val="4055891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10</a:t>
            </a:fld>
            <a:endParaRPr lang="en-US" dirty="0">
              <a:solidFill>
                <a:prstClr val="black"/>
              </a:solidFill>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11</a:t>
            </a:fld>
            <a:endParaRPr lang="en-US" dirty="0">
              <a:solidFill>
                <a:prstClr val="black"/>
              </a:solidFill>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12</a:t>
            </a:fld>
            <a:endParaRPr lang="en-US" dirty="0">
              <a:solidFill>
                <a:prstClr val="black"/>
              </a:solidFill>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13</a:t>
            </a:fld>
            <a:endParaRPr lang="en-US" dirty="0">
              <a:solidFill>
                <a:prstClr val="black"/>
              </a:solidFill>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14</a:t>
            </a:fld>
            <a:endParaRPr lang="en-US" dirty="0">
              <a:solidFill>
                <a:prstClr val="black"/>
              </a:solidFill>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15</a:t>
            </a:fld>
            <a:endParaRPr lang="en-US" dirty="0">
              <a:solidFill>
                <a:prstClr val="black"/>
              </a:solidFill>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16</a:t>
            </a:fld>
            <a:endParaRPr lang="en-US" dirty="0">
              <a:solidFill>
                <a:prstClr val="black"/>
              </a:solidFill>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17</a:t>
            </a:fld>
            <a:endParaRPr lang="en-US" dirty="0">
              <a:solidFill>
                <a:prstClr val="black"/>
              </a:solidFill>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18</a:t>
            </a:fld>
            <a:endParaRPr lang="en-US" dirty="0">
              <a:solidFill>
                <a:prstClr val="black"/>
              </a:solidFill>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19</a:t>
            </a:fld>
            <a:endParaRPr lang="en-US" dirty="0">
              <a:solidFill>
                <a:prstClr val="black"/>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a:t>
            </a:fld>
            <a:endParaRPr lang="en-US" dirty="0">
              <a:solidFill>
                <a:prstClr val="black"/>
              </a:solidFill>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20</a:t>
            </a:fld>
            <a:endParaRPr lang="en-US" dirty="0">
              <a:solidFill>
                <a:prstClr val="black"/>
              </a:solidFill>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21</a:t>
            </a:fld>
            <a:endParaRPr lang="en-US" dirty="0">
              <a:solidFill>
                <a:prstClr val="black"/>
              </a:solidFill>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22</a:t>
            </a:fld>
            <a:endParaRPr lang="en-US" dirty="0">
              <a:solidFill>
                <a:prstClr val="black"/>
              </a:solidFill>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23</a:t>
            </a:fld>
            <a:endParaRPr lang="en-US" dirty="0">
              <a:solidFill>
                <a:prstClr val="black"/>
              </a:solidFill>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24</a:t>
            </a:fld>
            <a:endParaRPr lang="en-US" dirty="0">
              <a:solidFill>
                <a:prstClr val="black"/>
              </a:solidFill>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25</a:t>
            </a:fld>
            <a:endParaRPr lang="en-US" dirty="0">
              <a:solidFill>
                <a:prstClr val="black"/>
              </a:solidFill>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26</a:t>
            </a:fld>
            <a:endParaRPr lang="en-US" dirty="0">
              <a:solidFill>
                <a:prstClr val="black"/>
              </a:solidFill>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27</a:t>
            </a:fld>
            <a:endParaRPr lang="en-US" dirty="0">
              <a:solidFill>
                <a:prstClr val="black"/>
              </a:solidFill>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28</a:t>
            </a:fld>
            <a:endParaRPr lang="en-US" dirty="0">
              <a:solidFill>
                <a:prstClr val="black"/>
              </a:solidFill>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29</a:t>
            </a:fld>
            <a:endParaRPr lang="en-US" dirty="0">
              <a:solidFill>
                <a:prstClr val="black"/>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a:t>
            </a:fld>
            <a:endParaRPr lang="en-US" dirty="0">
              <a:solidFill>
                <a:prstClr val="black"/>
              </a:solidFill>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30</a:t>
            </a:fld>
            <a:endParaRPr lang="en-US" dirty="0">
              <a:solidFill>
                <a:prstClr val="black"/>
              </a:solidFill>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31</a:t>
            </a:fld>
            <a:endParaRPr lang="en-US" dirty="0">
              <a:solidFill>
                <a:prstClr val="black"/>
              </a:solidFill>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32</a:t>
            </a:fld>
            <a:endParaRPr lang="en-US" dirty="0">
              <a:solidFill>
                <a:prstClr val="black"/>
              </a:solidFill>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33</a:t>
            </a:fld>
            <a:endParaRPr lang="en-US" dirty="0">
              <a:solidFill>
                <a:prstClr val="black"/>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4</a:t>
            </a:fld>
            <a:endParaRPr lang="en-US" dirty="0">
              <a:solidFill>
                <a:prstClr val="black"/>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5</a:t>
            </a:fld>
            <a:endParaRPr lang="en-US" dirty="0">
              <a:solidFill>
                <a:prstClr val="black"/>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6</a:t>
            </a:fld>
            <a:endParaRPr lang="en-US" dirty="0">
              <a:solidFill>
                <a:prstClr val="black"/>
              </a:solidFill>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7</a:t>
            </a:fld>
            <a:endParaRPr lang="en-US" dirty="0">
              <a:solidFill>
                <a:prstClr val="black"/>
              </a:solidFill>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8</a:t>
            </a:fld>
            <a:endParaRPr lang="en-US" dirty="0">
              <a:solidFill>
                <a:prstClr val="black"/>
              </a:solidFill>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9</a:t>
            </a:fld>
            <a:endParaRPr lang="en-US" dirty="0">
              <a:solidFill>
                <a:prstClr val="black"/>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E8BC20-E0BC-4269-8E19-E284F867C529}" type="datetimeFigureOut">
              <a:rPr lang="en-US">
                <a:solidFill>
                  <a:prstClr val="black">
                    <a:tint val="75000"/>
                  </a:prstClr>
                </a:solidFill>
              </a:rPr>
              <a:pPr>
                <a:defRPr/>
              </a:pPr>
              <a:t>4/4/2011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8D46E33-75D6-443A-8888-B582B46470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70DA4F1-D0C4-4DE0-B1B6-CBF518E6D811}" type="datetimeFigureOut">
              <a:rPr lang="en-US">
                <a:solidFill>
                  <a:prstClr val="black">
                    <a:tint val="75000"/>
                  </a:prstClr>
                </a:solidFill>
              </a:rPr>
              <a:pPr>
                <a:defRPr/>
              </a:pPr>
              <a:t>4/4/2011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25D1F75-B864-48E3-AD03-3FEF8280853B}" type="slidenum">
              <a:rPr lang="en-US">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indstate.edu/ILtransfer/"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0" y="4003120"/>
            <a:ext cx="4572000" cy="1846659"/>
          </a:xfrm>
          <a:prstGeom prst="rect">
            <a:avLst/>
          </a:prstGeom>
          <a:noFill/>
        </p:spPr>
        <p:txBody>
          <a:bodyPr wrap="square" rtlCol="0">
            <a:spAutoFit/>
          </a:bodyPr>
          <a:lstStyle/>
          <a:p>
            <a:pPr algn="ctr"/>
            <a:r>
              <a:rPr lang="en-US" sz="3200" b="1" dirty="0" smtClean="0">
                <a:solidFill>
                  <a:prstClr val="black"/>
                </a:solidFill>
                <a:latin typeface="Arial Narrow" pitchFamily="34" charset="0"/>
              </a:rPr>
              <a:t>2011 Stakeholders Conference</a:t>
            </a:r>
          </a:p>
          <a:p>
            <a:pPr algn="ctr"/>
            <a:r>
              <a:rPr lang="en-US" sz="3200" b="1" dirty="0" smtClean="0">
                <a:solidFill>
                  <a:prstClr val="black"/>
                </a:solidFill>
                <a:latin typeface="Arial Narrow" pitchFamily="34" charset="0"/>
              </a:rPr>
              <a:t>March 31, 2011</a:t>
            </a:r>
          </a:p>
          <a:p>
            <a:endParaRPr lang="en-US" dirty="0">
              <a:solidFill>
                <a:prstClr val="black"/>
              </a:solidFill>
            </a:endParaRPr>
          </a:p>
        </p:txBody>
      </p:sp>
      <p:pic>
        <p:nvPicPr>
          <p:cNvPr id="16" name="Picture 15" descr="ISU_logo.2.jpg"/>
          <p:cNvPicPr>
            <a:picLocks noChangeAspect="1"/>
          </p:cNvPicPr>
          <p:nvPr/>
        </p:nvPicPr>
        <p:blipFill>
          <a:blip r:embed="rId5" cstate="print"/>
          <a:stretch>
            <a:fillRect/>
          </a:stretch>
        </p:blipFill>
        <p:spPr>
          <a:xfrm>
            <a:off x="6858001" y="6019801"/>
            <a:ext cx="1957203" cy="590423"/>
          </a:xfrm>
          <a:prstGeom prst="rect">
            <a:avLst/>
          </a:prstGeom>
        </p:spPr>
      </p:pic>
      <p:sp>
        <p:nvSpPr>
          <p:cNvPr id="9" name="TextBox 8"/>
          <p:cNvSpPr txBox="1"/>
          <p:nvPr/>
        </p:nvSpPr>
        <p:spPr>
          <a:xfrm>
            <a:off x="2590800" y="2895601"/>
            <a:ext cx="6553200" cy="907197"/>
          </a:xfrm>
          <a:prstGeom prst="rect">
            <a:avLst/>
          </a:prstGeom>
          <a:solidFill>
            <a:srgbClr val="0F5BCB">
              <a:alpha val="96000"/>
            </a:srgbClr>
          </a:solidFill>
          <a:ln w="38100">
            <a:solidFill>
              <a:schemeClr val="bg1"/>
            </a:solidFill>
          </a:ln>
        </p:spPr>
        <p:txBody>
          <a:bodyPr wrap="square" lIns="0" tIns="91440" rIns="0" bIns="182880" rtlCol="0" anchor="ctr" anchorCtr="1">
            <a:noAutofit/>
          </a:bodyPr>
          <a:lstStyle/>
          <a:p>
            <a:pPr algn="ctr"/>
            <a:r>
              <a:rPr lang="en-US" sz="6000" i="1" spc="-90" dirty="0" smtClean="0">
                <a:solidFill>
                  <a:prstClr val="white"/>
                </a:solidFill>
                <a:latin typeface="Garamond" pitchFamily="18" charset="0"/>
              </a:rPr>
              <a:t>The </a:t>
            </a:r>
            <a:r>
              <a:rPr lang="en-US" sz="6000" i="1" spc="-250" dirty="0" smtClean="0">
                <a:solidFill>
                  <a:prstClr val="white"/>
                </a:solidFill>
                <a:latin typeface="Garamond" pitchFamily="18" charset="0"/>
              </a:rPr>
              <a:t>Pa</a:t>
            </a:r>
            <a:r>
              <a:rPr lang="en-US" sz="6000" i="1" spc="-90" dirty="0" smtClean="0">
                <a:solidFill>
                  <a:prstClr val="white"/>
                </a:solidFill>
                <a:latin typeface="Garamond" pitchFamily="18" charset="0"/>
              </a:rPr>
              <a:t>thway to </a:t>
            </a:r>
            <a:r>
              <a:rPr lang="en-US" sz="6000" i="1" spc="-400" dirty="0" smtClean="0">
                <a:solidFill>
                  <a:prstClr val="white"/>
                </a:solidFill>
                <a:latin typeface="Garamond" pitchFamily="18" charset="0"/>
              </a:rPr>
              <a:t>Su</a:t>
            </a:r>
            <a:r>
              <a:rPr lang="en-US" sz="6000" i="1" spc="-90" dirty="0" smtClean="0">
                <a:solidFill>
                  <a:prstClr val="white"/>
                </a:solidFill>
                <a:latin typeface="Garamond" pitchFamily="18" charset="0"/>
              </a:rPr>
              <a:t>ccess</a:t>
            </a:r>
            <a:endParaRPr lang="en-US" sz="6000" i="1" spc="-90" dirty="0">
              <a:solidFill>
                <a:prstClr val="white"/>
              </a:solidFill>
              <a:latin typeface="Garamond"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914400"/>
            <a:ext cx="8763000" cy="5632311"/>
          </a:xfrm>
          <a:prstGeom prst="rect">
            <a:avLst/>
          </a:prstGeom>
          <a:noFill/>
        </p:spPr>
        <p:txBody>
          <a:bodyPr wrap="square" rtlCol="0">
            <a:spAutoFit/>
          </a:bodyPr>
          <a:lstStyle/>
          <a:p>
            <a:r>
              <a:rPr lang="en-US" sz="2800" b="1" i="1" dirty="0" smtClean="0">
                <a:solidFill>
                  <a:srgbClr val="1065E2"/>
                </a:solidFill>
              </a:rPr>
              <a:t>Initiative 2 - Further develop cooperative programs with Ivy Tech to provide multiple points of entry to ISU</a:t>
            </a:r>
            <a:endParaRPr lang="en-US" sz="2800" dirty="0" smtClean="0">
              <a:solidFill>
                <a:srgbClr val="1065E2"/>
              </a:solidFill>
            </a:endParaRPr>
          </a:p>
          <a:p>
            <a:r>
              <a:rPr lang="en-US" sz="1400" dirty="0" smtClean="0"/>
              <a:t> </a:t>
            </a:r>
          </a:p>
          <a:p>
            <a:pPr marL="461963" lvl="0" indent="-234950">
              <a:buFont typeface="Arial" pitchFamily="34" charset="0"/>
              <a:buChar char="•"/>
            </a:pPr>
            <a:r>
              <a:rPr lang="en-US" sz="2000" dirty="0" smtClean="0"/>
              <a:t>Constantly develop and/or revise articulation agreements between ISU and Ivy Tech.</a:t>
            </a:r>
          </a:p>
          <a:p>
            <a:pPr marL="461963" lvl="0" indent="-234950"/>
            <a:endParaRPr lang="en-US" sz="1000" dirty="0" smtClean="0"/>
          </a:p>
          <a:p>
            <a:pPr marL="461963" lvl="0" indent="-234950">
              <a:buFont typeface="Arial" pitchFamily="34" charset="0"/>
              <a:buChar char="•"/>
            </a:pPr>
            <a:r>
              <a:rPr lang="en-US" sz="2000" dirty="0" smtClean="0"/>
              <a:t>Complete implementation of a “transfer back” program that allows ISU students to transfer credits back to Ivy Tech to earn an Associate’s Degree.  Newly enrolled transfer students are invited to participate.  If they agree, each semester they are enrolled at ISU, transcripts are sent to their former community college registrar for posting on transcripts.</a:t>
            </a:r>
          </a:p>
          <a:p>
            <a:pPr marL="461963" lvl="0" indent="-234950"/>
            <a:endParaRPr lang="en-US" sz="1000" dirty="0" smtClean="0"/>
          </a:p>
          <a:p>
            <a:pPr marL="461963" lvl="0" indent="-234950">
              <a:buFont typeface="Arial" pitchFamily="34" charset="0"/>
              <a:buChar char="•"/>
            </a:pPr>
            <a:r>
              <a:rPr lang="en-US" sz="2000" dirty="0" smtClean="0"/>
              <a:t>Evaluate the dual admission policy to better serve and inform Ivy Tech students about ISU.</a:t>
            </a:r>
          </a:p>
          <a:p>
            <a:pPr marL="461963" lvl="0" indent="-234950"/>
            <a:endParaRPr lang="en-US" sz="1000" dirty="0" smtClean="0"/>
          </a:p>
          <a:p>
            <a:pPr marL="461963" lvl="0" indent="-234950">
              <a:buFont typeface="Arial" pitchFamily="34" charset="0"/>
              <a:buChar char="•"/>
            </a:pPr>
            <a:r>
              <a:rPr lang="en-US" sz="2000" dirty="0" smtClean="0"/>
              <a:t>Launch a transfer scholarship package targeting Illinois community college students who have earned AA or AS degrees.  Package includes a tuition incentive, laptop, and housing/textbook cost savings. Here is the site: </a:t>
            </a:r>
            <a:r>
              <a:rPr lang="en-US" sz="2000" u="sng" dirty="0" smtClean="0">
                <a:hlinkClick r:id="rId3"/>
              </a:rPr>
              <a:t>http://www.indstate.edu/ILtransfer/</a:t>
            </a:r>
            <a:endParaRPr lang="en-US" sz="20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2985433"/>
          </a:xfrm>
          <a:prstGeom prst="rect">
            <a:avLst/>
          </a:prstGeom>
          <a:noFill/>
        </p:spPr>
        <p:txBody>
          <a:bodyPr wrap="square" rtlCol="0">
            <a:spAutoFit/>
          </a:bodyPr>
          <a:lstStyle/>
          <a:p>
            <a:r>
              <a:rPr lang="en-US" sz="2800" b="1" i="1" dirty="0" smtClean="0">
                <a:solidFill>
                  <a:srgbClr val="1065E2"/>
                </a:solidFill>
              </a:rPr>
              <a:t>Initiative 3 - Create a unified undergraduate student success program</a:t>
            </a:r>
            <a:endParaRPr lang="en-US" sz="2800" dirty="0" smtClean="0">
              <a:solidFill>
                <a:srgbClr val="1065E2"/>
              </a:solidFill>
            </a:endParaRPr>
          </a:p>
          <a:p>
            <a:r>
              <a:rPr lang="en-US" sz="1200" dirty="0" smtClean="0"/>
              <a:t> </a:t>
            </a:r>
          </a:p>
          <a:p>
            <a:r>
              <a:rPr lang="en-US" sz="2400" i="1" dirty="0" smtClean="0"/>
              <a:t>This initiative focuses on improving student success by consolidating services and developing programs to support students as they progress toward graduation.  Additionally, the initiative seeks to improve academic advising.  The implementation team has focused on the following primary activities this past year:</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4955203"/>
          </a:xfrm>
          <a:prstGeom prst="rect">
            <a:avLst/>
          </a:prstGeom>
          <a:noFill/>
        </p:spPr>
        <p:txBody>
          <a:bodyPr wrap="square" rtlCol="0">
            <a:spAutoFit/>
          </a:bodyPr>
          <a:lstStyle/>
          <a:p>
            <a:r>
              <a:rPr lang="en-US" sz="2800" b="1" i="1" dirty="0" smtClean="0">
                <a:solidFill>
                  <a:srgbClr val="1065E2"/>
                </a:solidFill>
              </a:rPr>
              <a:t>Initiative 3 - Create a unified undergraduate student success program</a:t>
            </a:r>
            <a:endParaRPr lang="en-US" sz="2800" dirty="0" smtClean="0">
              <a:solidFill>
                <a:srgbClr val="1065E2"/>
              </a:solidFill>
            </a:endParaRPr>
          </a:p>
          <a:p>
            <a:pPr marL="461963" indent="-234950"/>
            <a:r>
              <a:rPr lang="en-US" sz="800" dirty="0" smtClean="0"/>
              <a:t> </a:t>
            </a:r>
            <a:endParaRPr lang="en-US" sz="1100" dirty="0" smtClean="0"/>
          </a:p>
          <a:p>
            <a:pPr marL="461963" lvl="0" indent="-234950">
              <a:buFont typeface="Arial" pitchFamily="34" charset="0"/>
              <a:buChar char="•"/>
            </a:pPr>
            <a:r>
              <a:rPr lang="en-US" sz="2000" dirty="0" smtClean="0"/>
              <a:t>Revise UNIV 101 curriculum to include more active learning and include a service component—connect through learning communities. </a:t>
            </a:r>
            <a:r>
              <a:rPr lang="en-US" sz="2000" i="1" dirty="0" smtClean="0"/>
              <a:t>(in progress)</a:t>
            </a:r>
          </a:p>
          <a:p>
            <a:pPr marL="461963" lvl="0" indent="-234950"/>
            <a:endParaRPr lang="en-US" sz="800" i="1" dirty="0" smtClean="0"/>
          </a:p>
          <a:p>
            <a:pPr marL="461963" lvl="0" indent="-234950">
              <a:buFont typeface="Arial" pitchFamily="34" charset="0"/>
              <a:buChar char="•"/>
            </a:pPr>
            <a:r>
              <a:rPr lang="en-US" sz="2000" dirty="0" smtClean="0"/>
              <a:t>Redesign Academic Opportunity Program.  Learning communities are being developed and tutoring and supplemental instruction will be tied to each first year course for AOP.  </a:t>
            </a:r>
            <a:r>
              <a:rPr lang="en-US" sz="2000" i="1" dirty="0" smtClean="0"/>
              <a:t>(in progress) </a:t>
            </a:r>
          </a:p>
          <a:p>
            <a:pPr marL="461963" lvl="0" indent="-234950"/>
            <a:endParaRPr lang="en-US" sz="800" i="1" dirty="0" smtClean="0"/>
          </a:p>
          <a:p>
            <a:pPr marL="461963" lvl="0" indent="-234950">
              <a:buFont typeface="Arial" pitchFamily="34" charset="0"/>
              <a:buChar char="•"/>
            </a:pPr>
            <a:r>
              <a:rPr lang="en-US" sz="2000" dirty="0" smtClean="0"/>
              <a:t>MAP-Works continues to be used and more students, faculty and staff are added each year.</a:t>
            </a:r>
          </a:p>
          <a:p>
            <a:pPr marL="461963" lvl="0" indent="-234950"/>
            <a:endParaRPr lang="en-US" sz="800" dirty="0" smtClean="0"/>
          </a:p>
          <a:p>
            <a:pPr marL="461963" lvl="0" indent="-234950">
              <a:buFont typeface="Arial" pitchFamily="34" charset="0"/>
              <a:buChar char="•"/>
            </a:pPr>
            <a:r>
              <a:rPr lang="en-US" sz="2000" dirty="0" smtClean="0"/>
              <a:t>Assessment of academic advising: working with OIT on deployment  of the instrument.</a:t>
            </a:r>
          </a:p>
          <a:p>
            <a:pPr marL="461963" lvl="0" indent="-234950"/>
            <a:endParaRPr lang="en-US" sz="800" dirty="0" smtClean="0"/>
          </a:p>
          <a:p>
            <a:pPr marL="461963" indent="-234950">
              <a:buFont typeface="Arial" pitchFamily="34" charset="0"/>
              <a:buChar char="•"/>
            </a:pPr>
            <a:r>
              <a:rPr lang="en-US" sz="2000" dirty="0" smtClean="0"/>
              <a:t>Training sessions for academic advisors have been developed and will be utilized this spring and continue into fall.</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5539978"/>
          </a:xfrm>
          <a:prstGeom prst="rect">
            <a:avLst/>
          </a:prstGeom>
          <a:noFill/>
        </p:spPr>
        <p:txBody>
          <a:bodyPr wrap="square" rtlCol="0">
            <a:spAutoFit/>
          </a:bodyPr>
          <a:lstStyle/>
          <a:p>
            <a:r>
              <a:rPr lang="en-US" sz="2800" b="1" i="1" dirty="0" smtClean="0">
                <a:solidFill>
                  <a:srgbClr val="1065E2"/>
                </a:solidFill>
              </a:rPr>
              <a:t>Initiative 3 - Create a unified undergraduate student success program</a:t>
            </a:r>
            <a:endParaRPr lang="en-US" sz="2800" dirty="0" smtClean="0">
              <a:solidFill>
                <a:srgbClr val="1065E2"/>
              </a:solidFill>
            </a:endParaRPr>
          </a:p>
          <a:p>
            <a:r>
              <a:rPr lang="en-US" sz="1000" dirty="0" smtClean="0"/>
              <a:t> </a:t>
            </a:r>
          </a:p>
          <a:p>
            <a:pPr marL="461963" lvl="0" indent="-234950">
              <a:buFont typeface="Arial" pitchFamily="34" charset="0"/>
              <a:buChar char="•"/>
            </a:pPr>
            <a:r>
              <a:rPr lang="en-US" sz="2000" dirty="0" smtClean="0"/>
              <a:t>21</a:t>
            </a:r>
            <a:r>
              <a:rPr lang="en-US" sz="2000" baseline="30000" dirty="0" smtClean="0"/>
              <a:t>st</a:t>
            </a:r>
            <a:r>
              <a:rPr lang="en-US" sz="2000" dirty="0" smtClean="0"/>
              <a:t> Century Scholars:  Committee is exploring why this population does poorly and will recommend points of intervention—on schedule for March.</a:t>
            </a:r>
          </a:p>
          <a:p>
            <a:pPr marL="461963" lvl="0" indent="-234950"/>
            <a:r>
              <a:rPr lang="en-US" sz="800" dirty="0" smtClean="0"/>
              <a:t> </a:t>
            </a:r>
          </a:p>
          <a:p>
            <a:pPr marL="461963" lvl="0" indent="-234950">
              <a:buFont typeface="Arial" pitchFamily="34" charset="0"/>
              <a:buChar char="•"/>
            </a:pPr>
            <a:r>
              <a:rPr lang="en-US" sz="2000" dirty="0" smtClean="0"/>
              <a:t>Bridge program:  (re-titled LEAP: Learn, Engage, Achieve, and Persist) Applicants with high school GPAs  between 2.1 and 2.29, will be required to attend a 3-week bridge program just prior to the beginning of the fall semester.  LEAP students will take ENG 101, participate in workshops focused on the development of study skills, time management, professional behavior, and engage in group activities in order to help ease the transition to college.  Mailings to eligible students were prepared and began to be sent beginning in early February.</a:t>
            </a:r>
          </a:p>
          <a:p>
            <a:pPr marL="461963" lvl="0" indent="-234950"/>
            <a:endParaRPr lang="en-US" sz="800" dirty="0" smtClean="0"/>
          </a:p>
          <a:p>
            <a:pPr marL="461963" lvl="0" indent="-234950">
              <a:buFont typeface="Arial" pitchFamily="34" charset="0"/>
              <a:buChar char="•"/>
            </a:pPr>
            <a:r>
              <a:rPr lang="en-US" sz="2000" dirty="0" smtClean="0"/>
              <a:t>Professional development opportunities for faculty that are focused around teaching first-year and at-risk students have been developed and will be implemented beginning at the end of the spring semester.</a:t>
            </a:r>
            <a:endParaRPr lang="en-US" sz="20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4524315"/>
          </a:xfrm>
          <a:prstGeom prst="rect">
            <a:avLst/>
          </a:prstGeom>
          <a:noFill/>
        </p:spPr>
        <p:txBody>
          <a:bodyPr wrap="square" rtlCol="0">
            <a:spAutoFit/>
          </a:bodyPr>
          <a:lstStyle/>
          <a:p>
            <a:r>
              <a:rPr lang="en-US" sz="2800" b="1" i="1" dirty="0" smtClean="0">
                <a:solidFill>
                  <a:srgbClr val="1065E2"/>
                </a:solidFill>
              </a:rPr>
              <a:t>Initiative 4 - Create “Sycamore Express” one-stop centers</a:t>
            </a:r>
            <a:endParaRPr lang="en-US" sz="2800" dirty="0" smtClean="0">
              <a:solidFill>
                <a:srgbClr val="1065E2"/>
              </a:solidFill>
            </a:endParaRPr>
          </a:p>
          <a:p>
            <a:r>
              <a:rPr lang="en-US" sz="2400" dirty="0" smtClean="0"/>
              <a:t> </a:t>
            </a:r>
          </a:p>
          <a:p>
            <a:r>
              <a:rPr lang="en-US" sz="2400" i="1" dirty="0" smtClean="0"/>
              <a:t>This initiative focused on the creation of a virtual one-stop intended to increase student access to various campus services.  In addition, Sycamore Express has several convenient campus locations to serve students who want to have face-to-face interactions.   This initiative has sought to enhance customer service. Originally launched in Spring 2010, the focus for this academic year has been on bringing live both a virtual and physical Sycamore Express presence for the College of Graduate and Professional Studies, as well as several other strategic actions that align with enhancing customer service.</a:t>
            </a:r>
          </a:p>
          <a:p>
            <a:r>
              <a:rPr lang="en-US" sz="2000" i="1" dirty="0" smtClean="0"/>
              <a:t> </a:t>
            </a:r>
            <a:endParaRPr lang="en-US" sz="2000" i="1"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5509200"/>
          </a:xfrm>
          <a:prstGeom prst="rect">
            <a:avLst/>
          </a:prstGeom>
          <a:noFill/>
        </p:spPr>
        <p:txBody>
          <a:bodyPr wrap="square" rtlCol="0">
            <a:spAutoFit/>
          </a:bodyPr>
          <a:lstStyle/>
          <a:p>
            <a:r>
              <a:rPr lang="en-US" sz="2800" b="1" i="1" dirty="0" smtClean="0">
                <a:solidFill>
                  <a:srgbClr val="1065E2"/>
                </a:solidFill>
              </a:rPr>
              <a:t>Initiative 4 - Create “Sycamore Express” one-stop centers</a:t>
            </a:r>
            <a:endParaRPr lang="en-US" sz="2800" dirty="0" smtClean="0">
              <a:solidFill>
                <a:srgbClr val="1065E2"/>
              </a:solidFill>
            </a:endParaRPr>
          </a:p>
          <a:p>
            <a:r>
              <a:rPr lang="en-US" sz="1400" dirty="0" smtClean="0"/>
              <a:t> </a:t>
            </a:r>
          </a:p>
          <a:p>
            <a:pPr marL="461963" lvl="0" indent="-234950">
              <a:buFont typeface="Arial" pitchFamily="34" charset="0"/>
              <a:buChar char="•"/>
            </a:pPr>
            <a:r>
              <a:rPr lang="en-US" sz="2000" dirty="0" smtClean="0"/>
              <a:t>KnowledgeBase—core service areas are currently reviewing information for accuracy before official launch of Phase I later this year.</a:t>
            </a:r>
          </a:p>
          <a:p>
            <a:pPr marL="461963" lvl="0" indent="-234950"/>
            <a:endParaRPr lang="en-US" sz="800" dirty="0" smtClean="0"/>
          </a:p>
          <a:p>
            <a:pPr marL="461963" lvl="0" indent="-234950">
              <a:buFont typeface="Arial" pitchFamily="34" charset="0"/>
              <a:buChar char="•"/>
            </a:pPr>
            <a:r>
              <a:rPr lang="en-US" sz="2000" dirty="0" smtClean="0"/>
              <a:t>Functional training—Training this year included basic training for new hires as well as new information about the College of Graduate and Professional Studies.  New information was also made available about new topics like Veterans information.</a:t>
            </a:r>
          </a:p>
          <a:p>
            <a:pPr marL="461963" lvl="0" indent="-234950"/>
            <a:endParaRPr lang="en-US" sz="800" dirty="0" smtClean="0"/>
          </a:p>
          <a:p>
            <a:pPr marL="461963" lvl="0" indent="-234950">
              <a:buFont typeface="Arial" pitchFamily="34" charset="0"/>
              <a:buChar char="•"/>
            </a:pPr>
            <a:r>
              <a:rPr lang="en-US" sz="2000" dirty="0" smtClean="0"/>
              <a:t>Marketing Sycamore Express has continued throughout the year, with a focus on targeting populations that survey results indicate are not as aware of the advantages in using this product.  </a:t>
            </a:r>
          </a:p>
          <a:p>
            <a:pPr marL="461963" lvl="0" indent="-234950"/>
            <a:endParaRPr lang="en-US" sz="800" dirty="0" smtClean="0"/>
          </a:p>
          <a:p>
            <a:pPr marL="461963" lvl="0" indent="-234950">
              <a:buFont typeface="Arial" pitchFamily="34" charset="0"/>
              <a:buChar char="•"/>
            </a:pPr>
            <a:r>
              <a:rPr lang="en-US" sz="2000" dirty="0" smtClean="0"/>
              <a:t>Customer service training occurs throughout the year; the initiative team continues to ensure that the Champion team routinely receives formal training along with the core service training that offices also conduct. A successful transition of training responsibilities to HR has been accomplished.  Core service personnel from across campus will attend service training sessions.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3354765"/>
          </a:xfrm>
          <a:prstGeom prst="rect">
            <a:avLst/>
          </a:prstGeom>
          <a:noFill/>
        </p:spPr>
        <p:txBody>
          <a:bodyPr wrap="square" rtlCol="0">
            <a:spAutoFit/>
          </a:bodyPr>
          <a:lstStyle/>
          <a:p>
            <a:r>
              <a:rPr lang="en-US" sz="2800" b="1" i="1" dirty="0" smtClean="0">
                <a:solidFill>
                  <a:srgbClr val="1065E2"/>
                </a:solidFill>
              </a:rPr>
              <a:t>Initiative 4 - Create “Sycamore Express” one-stop centers</a:t>
            </a:r>
            <a:endParaRPr lang="en-US" sz="2800" dirty="0" smtClean="0">
              <a:solidFill>
                <a:srgbClr val="1065E2"/>
              </a:solidFill>
            </a:endParaRPr>
          </a:p>
          <a:p>
            <a:r>
              <a:rPr lang="en-US" sz="1400" dirty="0" smtClean="0"/>
              <a:t> </a:t>
            </a:r>
          </a:p>
          <a:p>
            <a:pPr marL="461963" lvl="0" indent="-234950">
              <a:buFont typeface="Arial" pitchFamily="34" charset="0"/>
              <a:buChar char="•"/>
            </a:pPr>
            <a:r>
              <a:rPr lang="en-US" sz="2200" dirty="0" smtClean="0"/>
              <a:t>E-commerce capabilities have been expanded allowing users to purchase parking permits and official transcripts.</a:t>
            </a:r>
          </a:p>
          <a:p>
            <a:pPr marL="461963" lvl="0" indent="-234950"/>
            <a:endParaRPr lang="en-US" sz="800" dirty="0" smtClean="0"/>
          </a:p>
          <a:p>
            <a:pPr marL="461963" lvl="0" indent="-234950">
              <a:buFont typeface="Arial" pitchFamily="34" charset="0"/>
              <a:buChar char="•"/>
            </a:pPr>
            <a:r>
              <a:rPr lang="en-US" sz="2200" dirty="0" smtClean="0"/>
              <a:t>The ability to produce ID cards was extended to a site in the new Student Recreation Center.</a:t>
            </a:r>
          </a:p>
          <a:p>
            <a:pPr marL="461963" lvl="0" indent="-234950"/>
            <a:endParaRPr lang="en-US" sz="800" dirty="0" smtClean="0"/>
          </a:p>
          <a:p>
            <a:pPr marL="461963" lvl="0" indent="-234950">
              <a:buFont typeface="Arial" pitchFamily="34" charset="0"/>
              <a:buChar char="•"/>
            </a:pPr>
            <a:r>
              <a:rPr lang="en-US" sz="2200" dirty="0" smtClean="0"/>
              <a:t>Assessment tools like Google Analytics are in place to track site visitors to Sycamore Express.  Customer service satisfaction is also being monitored and measured.</a:t>
            </a:r>
            <a:endParaRPr lang="en-US" sz="22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686800" cy="2800767"/>
          </a:xfrm>
          <a:prstGeom prst="rect">
            <a:avLst/>
          </a:prstGeom>
          <a:noFill/>
        </p:spPr>
        <p:txBody>
          <a:bodyPr wrap="square" rtlCol="0">
            <a:spAutoFit/>
          </a:bodyPr>
          <a:lstStyle/>
          <a:p>
            <a:r>
              <a:rPr lang="en-US" sz="2800" b="1" i="1" dirty="0" smtClean="0">
                <a:solidFill>
                  <a:srgbClr val="1065E2"/>
                </a:solidFill>
              </a:rPr>
              <a:t>Initiative 5 - Develop program for the parents and families of students</a:t>
            </a:r>
            <a:endParaRPr lang="en-US" sz="2800" dirty="0" smtClean="0">
              <a:solidFill>
                <a:srgbClr val="1065E2"/>
              </a:solidFill>
            </a:endParaRPr>
          </a:p>
          <a:p>
            <a:r>
              <a:rPr lang="en-US" sz="2400" dirty="0" smtClean="0"/>
              <a:t> </a:t>
            </a:r>
          </a:p>
          <a:p>
            <a:r>
              <a:rPr lang="en-US" sz="2400" i="1" dirty="0" smtClean="0"/>
              <a:t>This initiative is focused on centralizing and an ongoing relationship between ISU and the parents and siblings of current and new students.  The implementation team has focused on the following primary objectives this year:</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686800" cy="4985980"/>
          </a:xfrm>
          <a:prstGeom prst="rect">
            <a:avLst/>
          </a:prstGeom>
          <a:noFill/>
        </p:spPr>
        <p:txBody>
          <a:bodyPr wrap="square" rtlCol="0">
            <a:spAutoFit/>
          </a:bodyPr>
          <a:lstStyle/>
          <a:p>
            <a:r>
              <a:rPr lang="en-US" sz="2800" b="1" i="1" dirty="0" smtClean="0">
                <a:solidFill>
                  <a:srgbClr val="1065E2"/>
                </a:solidFill>
              </a:rPr>
              <a:t>Initiative 5 - Develop program for the parents and families of students</a:t>
            </a:r>
            <a:endParaRPr lang="en-US" sz="2800" dirty="0" smtClean="0">
              <a:solidFill>
                <a:srgbClr val="1065E2"/>
              </a:solidFill>
            </a:endParaRPr>
          </a:p>
          <a:p>
            <a:r>
              <a:rPr lang="en-US" sz="1400" dirty="0" smtClean="0"/>
              <a:t>  </a:t>
            </a:r>
          </a:p>
          <a:p>
            <a:pPr marL="461963" lvl="0" indent="-234950"/>
            <a:endParaRPr lang="en-US" sz="1000" dirty="0" smtClean="0"/>
          </a:p>
          <a:p>
            <a:pPr marL="461963" indent="-234950">
              <a:buFont typeface="Arial" pitchFamily="34" charset="0"/>
              <a:buChar char="•"/>
            </a:pPr>
            <a:r>
              <a:rPr lang="en-US" sz="2400" dirty="0" smtClean="0"/>
              <a:t> An enrolled student transportation service is being created to aid student travel over fall and spring break periods.  A planned launch over Thanksgiving break in 2011 will provide inexpensive and convenient public transportation for enrolled students traveling to: (1) the Indianapolis area and (2) to the Lake County region and Chicago downtown.  Currently, the team is working with Purchasing to negotiate a better price than they could negotiate alone.</a:t>
            </a:r>
          </a:p>
          <a:p>
            <a:pPr marL="461963" lvl="0" indent="-234950">
              <a:buFont typeface="Arial" pitchFamily="34" charset="0"/>
              <a:buChar char="•"/>
            </a:pPr>
            <a:endParaRPr lang="en-US" sz="2200" dirty="0" smtClean="0"/>
          </a:p>
          <a:p>
            <a:endParaRPr lang="en-US" sz="24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686800" cy="5047536"/>
          </a:xfrm>
          <a:prstGeom prst="rect">
            <a:avLst/>
          </a:prstGeom>
          <a:noFill/>
        </p:spPr>
        <p:txBody>
          <a:bodyPr wrap="square" rtlCol="0">
            <a:spAutoFit/>
          </a:bodyPr>
          <a:lstStyle/>
          <a:p>
            <a:r>
              <a:rPr lang="en-US" sz="2800" b="1" i="1" dirty="0" smtClean="0">
                <a:solidFill>
                  <a:srgbClr val="1065E2"/>
                </a:solidFill>
              </a:rPr>
              <a:t>Initiative 5 - Develop program for the parents and families of students</a:t>
            </a:r>
            <a:endParaRPr lang="en-US" sz="2400" dirty="0" smtClean="0"/>
          </a:p>
          <a:p>
            <a:r>
              <a:rPr lang="en-US" sz="1400" dirty="0" smtClean="0"/>
              <a:t> </a:t>
            </a:r>
          </a:p>
          <a:p>
            <a:pPr marL="461963" lvl="0" indent="-234950">
              <a:buFont typeface="Arial" pitchFamily="34" charset="0"/>
              <a:buChar char="•"/>
            </a:pPr>
            <a:r>
              <a:rPr lang="en-US" sz="2200" dirty="0" smtClean="0"/>
              <a:t>An E-card series: the most current series was a Valentine day e-card with plans to expand offerings to include “miss seeing you”, “good luck on the test”, “we’re proud of you.”</a:t>
            </a:r>
          </a:p>
          <a:p>
            <a:pPr marL="461963" lvl="0" indent="-234950"/>
            <a:endParaRPr lang="en-US" sz="1000" dirty="0" smtClean="0"/>
          </a:p>
          <a:p>
            <a:pPr marL="461963" lvl="0" indent="-234950">
              <a:buFont typeface="Arial" pitchFamily="34" charset="0"/>
              <a:buChar char="•"/>
            </a:pPr>
            <a:r>
              <a:rPr lang="en-US" sz="2200" dirty="0" smtClean="0"/>
              <a:t>Family Day 2011 (September 24</a:t>
            </a:r>
            <a:r>
              <a:rPr lang="en-US" sz="2200" baseline="30000" dirty="0" smtClean="0"/>
              <a:t>th</a:t>
            </a:r>
            <a:r>
              <a:rPr lang="en-US" sz="2200" dirty="0" smtClean="0"/>
              <a:t>) -- a more robust program is planned to include additional academic departments, student organizations, and the Terre Haute community.</a:t>
            </a:r>
          </a:p>
          <a:p>
            <a:pPr marL="461963" lvl="0" indent="-234950"/>
            <a:endParaRPr lang="en-US" sz="1000" dirty="0" smtClean="0"/>
          </a:p>
          <a:p>
            <a:pPr marL="461963" lvl="0" indent="-234950">
              <a:buFont typeface="Arial" pitchFamily="34" charset="0"/>
              <a:buChar char="•"/>
            </a:pPr>
            <a:r>
              <a:rPr lang="en-US" sz="2200" dirty="0" smtClean="0"/>
              <a:t>Fine tune, and re-launch current assessment tool on the web site to see if we are hitting the mark with parents, and discover topics of interest.</a:t>
            </a:r>
          </a:p>
          <a:p>
            <a:endParaRPr lang="en-US" sz="24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0" name="TextBox 9"/>
          <p:cNvSpPr txBox="1"/>
          <p:nvPr/>
        </p:nvSpPr>
        <p:spPr>
          <a:xfrm>
            <a:off x="228600" y="990601"/>
            <a:ext cx="2209800" cy="1446550"/>
          </a:xfrm>
          <a:prstGeom prst="rect">
            <a:avLst/>
          </a:prstGeom>
          <a:noFill/>
        </p:spPr>
        <p:txBody>
          <a:bodyPr wrap="square" rtlCol="0">
            <a:spAutoFit/>
          </a:bodyPr>
          <a:lstStyle/>
          <a:p>
            <a:r>
              <a:rPr lang="en-US" sz="8800" i="1" dirty="0" smtClean="0">
                <a:solidFill>
                  <a:srgbClr val="000000"/>
                </a:solidFill>
                <a:latin typeface="Garamond" pitchFamily="18" charset="0"/>
              </a:rPr>
              <a:t>Goal</a:t>
            </a:r>
            <a:endParaRPr lang="en-US" sz="2000" dirty="0">
              <a:latin typeface="Garamond" pitchFamily="18" charset="0"/>
              <a:cs typeface="Arial" pitchFamily="34" charset="0"/>
            </a:endParaRPr>
          </a:p>
        </p:txBody>
      </p:sp>
      <p:sp>
        <p:nvSpPr>
          <p:cNvPr id="12" name="TextBox 11"/>
          <p:cNvSpPr txBox="1"/>
          <p:nvPr/>
        </p:nvSpPr>
        <p:spPr>
          <a:xfrm>
            <a:off x="2286000" y="1143000"/>
            <a:ext cx="2819400" cy="1862048"/>
          </a:xfrm>
          <a:prstGeom prst="rect">
            <a:avLst/>
          </a:prstGeom>
          <a:noFill/>
        </p:spPr>
        <p:txBody>
          <a:bodyPr wrap="square" rtlCol="0">
            <a:spAutoFit/>
          </a:bodyPr>
          <a:lstStyle/>
          <a:p>
            <a:r>
              <a:rPr lang="en-US" sz="11500" i="1" spc="-600" dirty="0" smtClean="0">
                <a:solidFill>
                  <a:srgbClr val="00539C"/>
                </a:solidFill>
                <a:latin typeface="Garamond" pitchFamily="18" charset="0"/>
              </a:rPr>
              <a:t>One</a:t>
            </a:r>
            <a:endParaRPr lang="en-US" sz="11500" spc="-600" dirty="0"/>
          </a:p>
        </p:txBody>
      </p:sp>
      <p:sp>
        <p:nvSpPr>
          <p:cNvPr id="15" name="TextBox 14"/>
          <p:cNvSpPr txBox="1"/>
          <p:nvPr/>
        </p:nvSpPr>
        <p:spPr>
          <a:xfrm>
            <a:off x="228600" y="2971801"/>
            <a:ext cx="4495800" cy="3129062"/>
          </a:xfrm>
          <a:prstGeom prst="rect">
            <a:avLst/>
          </a:prstGeom>
          <a:noFill/>
        </p:spPr>
        <p:txBody>
          <a:bodyPr wrap="square" rtlCol="0">
            <a:spAutoFit/>
          </a:bodyPr>
          <a:lstStyle/>
          <a:p>
            <a:pPr algn="r">
              <a:lnSpc>
                <a:spcPts val="3200"/>
              </a:lnSpc>
            </a:pPr>
            <a:r>
              <a:rPr lang="en-US" sz="3200" b="1" dirty="0" smtClean="0">
                <a:solidFill>
                  <a:srgbClr val="00539C"/>
                </a:solidFill>
                <a:latin typeface="+mj-lt"/>
              </a:rPr>
              <a:t>Increase Enrollment</a:t>
            </a:r>
          </a:p>
          <a:p>
            <a:pPr algn="r">
              <a:lnSpc>
                <a:spcPts val="3200"/>
              </a:lnSpc>
            </a:pPr>
            <a:r>
              <a:rPr lang="en-US" sz="3200" b="1" dirty="0" smtClean="0">
                <a:solidFill>
                  <a:srgbClr val="00539C"/>
                </a:solidFill>
                <a:latin typeface="+mj-lt"/>
              </a:rPr>
              <a:t>and Student Success</a:t>
            </a:r>
          </a:p>
          <a:p>
            <a:pPr algn="r"/>
            <a:r>
              <a:rPr lang="en-US" sz="2400" i="1" dirty="0" smtClean="0">
                <a:solidFill>
                  <a:srgbClr val="000000"/>
                </a:solidFill>
              </a:rPr>
              <a:t>Increase the number of</a:t>
            </a:r>
          </a:p>
          <a:p>
            <a:pPr algn="r"/>
            <a:r>
              <a:rPr lang="en-US" sz="2400" i="1" dirty="0" smtClean="0">
                <a:solidFill>
                  <a:srgbClr val="000000"/>
                </a:solidFill>
              </a:rPr>
              <a:t>students taking advantage of</a:t>
            </a:r>
          </a:p>
          <a:p>
            <a:pPr algn="r"/>
            <a:r>
              <a:rPr lang="en-US" sz="2400" i="1" dirty="0" smtClean="0">
                <a:solidFill>
                  <a:srgbClr val="000000"/>
                </a:solidFill>
              </a:rPr>
              <a:t>the educational opportunities</a:t>
            </a:r>
          </a:p>
          <a:p>
            <a:pPr algn="r"/>
            <a:r>
              <a:rPr lang="en-US" sz="2400" i="1" dirty="0" smtClean="0">
                <a:solidFill>
                  <a:srgbClr val="000000"/>
                </a:solidFill>
              </a:rPr>
              <a:t>at Indiana State University,</a:t>
            </a:r>
          </a:p>
          <a:p>
            <a:pPr algn="r"/>
            <a:r>
              <a:rPr lang="en-US" sz="2400" i="1" dirty="0" smtClean="0">
                <a:solidFill>
                  <a:srgbClr val="000000"/>
                </a:solidFill>
              </a:rPr>
              <a:t>and assist all those attending to</a:t>
            </a:r>
          </a:p>
          <a:p>
            <a:pPr algn="r"/>
            <a:r>
              <a:rPr lang="en-US" sz="2400" i="1" dirty="0" smtClean="0">
                <a:solidFill>
                  <a:srgbClr val="000000"/>
                </a:solidFill>
              </a:rPr>
              <a:t>realize their educational goals.</a:t>
            </a:r>
            <a:endParaRPr lang="en-US" sz="2400" dirty="0"/>
          </a:p>
        </p:txBody>
      </p:sp>
      <p:pic>
        <p:nvPicPr>
          <p:cNvPr id="16" name="Picture 15" descr="march through the arch.jpg"/>
          <p:cNvPicPr>
            <a:picLocks noChangeAspect="1"/>
          </p:cNvPicPr>
          <p:nvPr/>
        </p:nvPicPr>
        <p:blipFill>
          <a:blip r:embed="rId3" cstate="print"/>
          <a:srcRect l="4044" t="5882" b="5882"/>
          <a:stretch>
            <a:fillRect/>
          </a:stretch>
        </p:blipFill>
        <p:spPr>
          <a:xfrm>
            <a:off x="4953000" y="990600"/>
            <a:ext cx="3977640" cy="2286000"/>
          </a:xfrm>
          <a:prstGeom prst="rect">
            <a:avLst/>
          </a:prstGeom>
        </p:spPr>
      </p:pic>
      <p:pic>
        <p:nvPicPr>
          <p:cNvPr id="17" name="Picture 16" descr="dan, march through the arch.jpg"/>
          <p:cNvPicPr>
            <a:picLocks noChangeAspect="1"/>
          </p:cNvPicPr>
          <p:nvPr/>
        </p:nvPicPr>
        <p:blipFill>
          <a:blip r:embed="rId4" cstate="print"/>
          <a:srcRect l="28750" t="27143"/>
          <a:stretch>
            <a:fillRect/>
          </a:stretch>
        </p:blipFill>
        <p:spPr>
          <a:xfrm>
            <a:off x="4953000" y="3352800"/>
            <a:ext cx="3975608" cy="3272610"/>
          </a:xfrm>
          <a:prstGeom prst="rect">
            <a:avLst/>
          </a:prstGeom>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3847207"/>
          </a:xfrm>
          <a:prstGeom prst="rect">
            <a:avLst/>
          </a:prstGeom>
          <a:noFill/>
        </p:spPr>
        <p:txBody>
          <a:bodyPr wrap="square" rtlCol="0">
            <a:spAutoFit/>
          </a:bodyPr>
          <a:lstStyle/>
          <a:p>
            <a:r>
              <a:rPr lang="en-US" sz="2800" b="1" i="1" dirty="0" smtClean="0">
                <a:solidFill>
                  <a:srgbClr val="1065E2"/>
                </a:solidFill>
              </a:rPr>
              <a:t>Initiative 6 - Increase early outreach to students in region</a:t>
            </a:r>
            <a:endParaRPr lang="en-US" sz="2800" dirty="0" smtClean="0">
              <a:solidFill>
                <a:srgbClr val="1065E2"/>
              </a:solidFill>
            </a:endParaRPr>
          </a:p>
          <a:p>
            <a:r>
              <a:rPr lang="en-US" sz="2400" dirty="0" smtClean="0"/>
              <a:t> </a:t>
            </a:r>
          </a:p>
          <a:p>
            <a:r>
              <a:rPr lang="en-US" sz="2400" i="1" dirty="0" smtClean="0"/>
              <a:t>This initiative is focused on reaching out to high school students earlier in their high school career and establishing closer relationships with guidance counselors and high school teachers.  Additionally, the initiative also seeks to enhance the College Challenge Program, which provides dual credit opportunities for high school students. The implementation team has focused on the following primary objectives this past year:</a:t>
            </a:r>
          </a:p>
          <a:p>
            <a:r>
              <a:rPr lang="en-US" sz="2400" dirty="0" smtClean="0"/>
              <a:t>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4862870"/>
          </a:xfrm>
          <a:prstGeom prst="rect">
            <a:avLst/>
          </a:prstGeom>
          <a:noFill/>
        </p:spPr>
        <p:txBody>
          <a:bodyPr wrap="square" rtlCol="0">
            <a:spAutoFit/>
          </a:bodyPr>
          <a:lstStyle/>
          <a:p>
            <a:r>
              <a:rPr lang="en-US" sz="2800" b="1" i="1" dirty="0" smtClean="0">
                <a:solidFill>
                  <a:srgbClr val="1065E2"/>
                </a:solidFill>
              </a:rPr>
              <a:t>Initiative 6 - Increase early outreach to students in region</a:t>
            </a:r>
            <a:endParaRPr lang="en-US" sz="2800" dirty="0" smtClean="0">
              <a:solidFill>
                <a:srgbClr val="1065E2"/>
              </a:solidFill>
            </a:endParaRPr>
          </a:p>
          <a:p>
            <a:r>
              <a:rPr lang="en-US" sz="1400" dirty="0" smtClean="0"/>
              <a:t> </a:t>
            </a:r>
          </a:p>
          <a:p>
            <a:pPr marL="461963" lvl="0" indent="-234950">
              <a:buFont typeface="Arial" pitchFamily="34" charset="0"/>
              <a:buChar char="•"/>
            </a:pPr>
            <a:r>
              <a:rPr lang="en-US" sz="2200" dirty="0" smtClean="0"/>
              <a:t>Adopt a classroom Program (No Excuses University): intended to reach out to feeder schools by sponsoring a classroom.  Program involves signs and décor items on display, in addition to providing topical speakers, subject tutors, and student mentors.</a:t>
            </a:r>
          </a:p>
          <a:p>
            <a:pPr marL="461963" lvl="0" indent="-234950"/>
            <a:endParaRPr lang="en-US" sz="1000" dirty="0" smtClean="0"/>
          </a:p>
          <a:p>
            <a:pPr marL="461963" lvl="0" indent="-234950">
              <a:buFont typeface="Arial" pitchFamily="34" charset="0"/>
              <a:buChar char="•"/>
            </a:pPr>
            <a:r>
              <a:rPr lang="en-US" sz="2200" dirty="0" smtClean="0"/>
              <a:t>Early outreach to target feeder schools by creating a school-specific web site that includes alumni testimonials, student enrollment data, teacher profiles if ISU graduates, and current news about ISU.</a:t>
            </a:r>
          </a:p>
          <a:p>
            <a:pPr marL="461963" lvl="0" indent="-234950"/>
            <a:endParaRPr lang="en-US" sz="1000" dirty="0" smtClean="0"/>
          </a:p>
          <a:p>
            <a:pPr marL="461963" lvl="0" indent="-234950">
              <a:buFont typeface="Arial" pitchFamily="34" charset="0"/>
              <a:buChar char="•"/>
            </a:pPr>
            <a:r>
              <a:rPr lang="en-US" sz="2200" dirty="0" smtClean="0"/>
              <a:t>On campus events: Host elementary and middle school students on campus.  Program format to include “field trips” to introduce students to the value of a college education, insights into college life, a menu of programs and facilities and a focus on cultural diversity.</a:t>
            </a:r>
          </a:p>
          <a:p>
            <a:pPr marL="461963" lvl="0" indent="-234950"/>
            <a:endParaRPr lang="en-US" sz="800"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4462760"/>
          </a:xfrm>
          <a:prstGeom prst="rect">
            <a:avLst/>
          </a:prstGeom>
          <a:noFill/>
        </p:spPr>
        <p:txBody>
          <a:bodyPr wrap="square" rtlCol="0">
            <a:spAutoFit/>
          </a:bodyPr>
          <a:lstStyle/>
          <a:p>
            <a:r>
              <a:rPr lang="en-US" sz="2800" b="1" i="1" dirty="0" smtClean="0">
                <a:solidFill>
                  <a:srgbClr val="1065E2"/>
                </a:solidFill>
              </a:rPr>
              <a:t>Initiative 6 - Increase early outreach to students in region</a:t>
            </a:r>
            <a:endParaRPr lang="en-US" sz="2400" dirty="0" smtClean="0"/>
          </a:p>
          <a:p>
            <a:r>
              <a:rPr lang="en-US" sz="1400" dirty="0" smtClean="0"/>
              <a:t> </a:t>
            </a:r>
          </a:p>
          <a:p>
            <a:pPr marL="461963" indent="-234950">
              <a:buFont typeface="Arial" pitchFamily="34" charset="0"/>
              <a:buChar char="•"/>
            </a:pPr>
            <a:r>
              <a:rPr lang="en-US" sz="2200" dirty="0" smtClean="0"/>
              <a:t>Expand dual credit offerings: Refine current process and transition leadership of College Challenge to the dean of Extended Learning.</a:t>
            </a:r>
          </a:p>
          <a:p>
            <a:pPr marL="461963" indent="-234950"/>
            <a:endParaRPr lang="en-US" sz="1000" dirty="0" smtClean="0"/>
          </a:p>
          <a:p>
            <a:pPr marL="461963" lvl="0" indent="-234950">
              <a:buFont typeface="Arial" pitchFamily="34" charset="0"/>
              <a:buChar char="•"/>
            </a:pPr>
            <a:r>
              <a:rPr lang="en-US" sz="2200" dirty="0" smtClean="0"/>
              <a:t>Communications Campaign:  Review electronic and paper communications materials and fine tune to target elementary, middle and secondary school students.  Messages will emphasize college access, opportunities for assistance, and academic achievement.</a:t>
            </a:r>
          </a:p>
          <a:p>
            <a:pPr marL="461963" lvl="0" indent="-234950"/>
            <a:endParaRPr lang="en-US" sz="1000" dirty="0" smtClean="0"/>
          </a:p>
          <a:p>
            <a:pPr marL="461963" lvl="0" indent="-234950">
              <a:buFont typeface="Arial" pitchFamily="34" charset="0"/>
              <a:buChar char="•"/>
            </a:pPr>
            <a:r>
              <a:rPr lang="en-US" sz="2200" dirty="0" smtClean="0"/>
              <a:t>Sibling Program: in conjunction with orientation and Fall Welcome, develop an opportunity to engage siblings of new students.  Plans involve Children’s Museum activities during summer orientation.</a:t>
            </a:r>
          </a:p>
          <a:p>
            <a:endParaRPr lang="en-US" sz="2400"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3323987"/>
          </a:xfrm>
          <a:prstGeom prst="rect">
            <a:avLst/>
          </a:prstGeom>
          <a:noFill/>
        </p:spPr>
        <p:txBody>
          <a:bodyPr wrap="square" rtlCol="0">
            <a:spAutoFit/>
          </a:bodyPr>
          <a:lstStyle/>
          <a:p>
            <a:r>
              <a:rPr lang="en-US" sz="2800" b="1" i="1" dirty="0" smtClean="0">
                <a:solidFill>
                  <a:srgbClr val="1065E2"/>
                </a:solidFill>
              </a:rPr>
              <a:t>Initiative 8 - Enhance graduate education at ISU</a:t>
            </a:r>
            <a:endParaRPr lang="en-US" sz="2800" dirty="0" smtClean="0">
              <a:solidFill>
                <a:srgbClr val="1065E2"/>
              </a:solidFill>
            </a:endParaRPr>
          </a:p>
          <a:p>
            <a:r>
              <a:rPr lang="en-US" sz="2400" dirty="0" smtClean="0"/>
              <a:t> </a:t>
            </a:r>
          </a:p>
          <a:p>
            <a:r>
              <a:rPr lang="en-US" sz="2400" i="1" dirty="0" smtClean="0"/>
              <a:t>This initiative is focused on establishing new graduate programs and establishing services to assist graduate students in completing their degrees and progressing to the next phase of their lives.  The implementation team has focused on the following primary objectives this past year:</a:t>
            </a:r>
          </a:p>
          <a:p>
            <a:r>
              <a:rPr lang="en-US" sz="2400" dirty="0" smtClean="0"/>
              <a:t> </a:t>
            </a:r>
          </a:p>
          <a:p>
            <a:endParaRPr lang="en-US" sz="1400"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5355312"/>
          </a:xfrm>
          <a:prstGeom prst="rect">
            <a:avLst/>
          </a:prstGeom>
          <a:noFill/>
        </p:spPr>
        <p:txBody>
          <a:bodyPr wrap="square" rtlCol="0">
            <a:spAutoFit/>
          </a:bodyPr>
          <a:lstStyle/>
          <a:p>
            <a:r>
              <a:rPr lang="en-US" sz="2800" b="1" i="1" dirty="0" smtClean="0">
                <a:solidFill>
                  <a:srgbClr val="1065E2"/>
                </a:solidFill>
              </a:rPr>
              <a:t>Initiative 8 - Enhance graduate education at ISU</a:t>
            </a:r>
            <a:endParaRPr lang="en-US" sz="2800" dirty="0" smtClean="0">
              <a:solidFill>
                <a:srgbClr val="1065E2"/>
              </a:solidFill>
            </a:endParaRPr>
          </a:p>
          <a:p>
            <a:r>
              <a:rPr lang="en-US" sz="1400" dirty="0" smtClean="0"/>
              <a:t>  </a:t>
            </a:r>
          </a:p>
          <a:p>
            <a:pPr marL="461963" lvl="0" indent="-234950">
              <a:buFont typeface="Arial" pitchFamily="34" charset="0"/>
              <a:buChar char="•"/>
            </a:pPr>
            <a:r>
              <a:rPr lang="en-US" sz="2000" dirty="0" smtClean="0"/>
              <a:t>Primary focus this year has been on two international student recruiting tours, planned in partnership with US Commercial Service. The first tour is to Southeast Asia (Vietnam and South Korea), and the second is to Latin America (Brazil and Argentina.  A team also traveled to India in February specifically to Mumbai, New Delhi, and Cochin.</a:t>
            </a:r>
          </a:p>
          <a:p>
            <a:pPr marL="461963" lvl="0" indent="-234950"/>
            <a:endParaRPr lang="en-US" sz="1000" dirty="0" smtClean="0"/>
          </a:p>
          <a:p>
            <a:pPr marL="461963" lvl="0" indent="-234950">
              <a:buFont typeface="Arial" pitchFamily="34" charset="0"/>
              <a:buChar char="•"/>
            </a:pPr>
            <a:r>
              <a:rPr lang="en-US" sz="2000" dirty="0" smtClean="0"/>
              <a:t>The development of three new graduate programs is proposed: Ph.D. in Health Sciences, MSW and MS-Occupational Therapy, an online program called MS in Technology Management replaces the MS in Industrial Technology, and approval has been granted for an on-line MS in Aviation Studies. Finally, three programs approved last year are moving forward: Physicians Assistant, doctorate of Nursing Practice, and doctorate of Physical Therapy. </a:t>
            </a:r>
          </a:p>
          <a:p>
            <a:pPr marL="461963" lvl="0" indent="-234950"/>
            <a:endParaRPr lang="en-US" sz="1000" dirty="0" smtClean="0"/>
          </a:p>
          <a:p>
            <a:pPr marL="461963" lvl="0" indent="-234950">
              <a:buFont typeface="Arial" pitchFamily="34" charset="0"/>
              <a:buChar char="•"/>
            </a:pPr>
            <a:r>
              <a:rPr lang="en-US" sz="2000" dirty="0" smtClean="0"/>
              <a:t>Work with the Career Center to establish a liaison that will work with graduate students and develop resources for graduate students.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3170099"/>
          </a:xfrm>
          <a:prstGeom prst="rect">
            <a:avLst/>
          </a:prstGeom>
          <a:noFill/>
        </p:spPr>
        <p:txBody>
          <a:bodyPr wrap="square" rtlCol="0">
            <a:spAutoFit/>
          </a:bodyPr>
          <a:lstStyle/>
          <a:p>
            <a:r>
              <a:rPr lang="en-US" sz="2800" b="1" i="1" dirty="0" smtClean="0">
                <a:solidFill>
                  <a:srgbClr val="1065E2"/>
                </a:solidFill>
              </a:rPr>
              <a:t>Initiative 9 - Enhance the gathering and use of information to advance ISU’s strategic priorities</a:t>
            </a:r>
            <a:endParaRPr lang="en-US" sz="2800" dirty="0" smtClean="0">
              <a:solidFill>
                <a:srgbClr val="1065E2"/>
              </a:solidFill>
            </a:endParaRPr>
          </a:p>
          <a:p>
            <a:r>
              <a:rPr lang="en-US" sz="2400" b="1" dirty="0" smtClean="0"/>
              <a:t> </a:t>
            </a:r>
            <a:endParaRPr lang="en-US" sz="2400" dirty="0" smtClean="0"/>
          </a:p>
          <a:p>
            <a:r>
              <a:rPr lang="en-US" sz="2400" i="1" dirty="0" smtClean="0"/>
              <a:t>This initiative is focused on enhancing data-based decision making, improving the information provided to students, and monitoring progress toward achievement of strategic plans. The implementation team has focused on the following primary objectives this year:</a:t>
            </a:r>
          </a:p>
          <a:p>
            <a:r>
              <a:rPr lang="en-US" sz="2400" dirty="0" smtClean="0"/>
              <a: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990600"/>
            <a:ext cx="8763000" cy="5539978"/>
          </a:xfrm>
          <a:prstGeom prst="rect">
            <a:avLst/>
          </a:prstGeom>
          <a:noFill/>
        </p:spPr>
        <p:txBody>
          <a:bodyPr wrap="square" rtlCol="0">
            <a:spAutoFit/>
          </a:bodyPr>
          <a:lstStyle/>
          <a:p>
            <a:r>
              <a:rPr lang="en-US" sz="2800" b="1" i="1" dirty="0" smtClean="0">
                <a:solidFill>
                  <a:srgbClr val="1065E2"/>
                </a:solidFill>
              </a:rPr>
              <a:t>Initiative 9 - Enhance the gathering and use of information to advance ISU’s strategic priorities</a:t>
            </a:r>
            <a:endParaRPr lang="en-US" sz="2800" dirty="0" smtClean="0">
              <a:solidFill>
                <a:srgbClr val="1065E2"/>
              </a:solidFill>
            </a:endParaRPr>
          </a:p>
          <a:p>
            <a:r>
              <a:rPr lang="en-US" sz="1400" b="1" dirty="0" smtClean="0"/>
              <a:t> </a:t>
            </a:r>
            <a:endParaRPr lang="en-US" sz="1400" dirty="0" smtClean="0"/>
          </a:p>
          <a:p>
            <a:pPr marL="461963" lvl="0" indent="-234950">
              <a:buFont typeface="Arial" pitchFamily="34" charset="0"/>
              <a:buChar char="•"/>
            </a:pPr>
            <a:r>
              <a:rPr lang="en-US" sz="2200" dirty="0" smtClean="0"/>
              <a:t>I-strategy/Data warehouse has become an information rich depository with five dashboards and 27 information pages—each with score cards, graphs or reports.  Student component in the final phase; a term glossary was created.</a:t>
            </a:r>
          </a:p>
          <a:p>
            <a:pPr marL="461963" lvl="0" indent="-234950">
              <a:buFont typeface="Arial" pitchFamily="34" charset="0"/>
              <a:buChar char="•"/>
            </a:pPr>
            <a:endParaRPr lang="en-US" sz="1000" dirty="0" smtClean="0"/>
          </a:p>
          <a:p>
            <a:pPr marL="461963" lvl="0" indent="-234950">
              <a:buFont typeface="Arial" pitchFamily="34" charset="0"/>
              <a:buChar char="•"/>
            </a:pPr>
            <a:r>
              <a:rPr lang="en-US" sz="2200" dirty="0" smtClean="0"/>
              <a:t>Co-curricular data project is ongoing in two areas: Experiential Learning and Student Success. Departments/areas are capturing data and recording it </a:t>
            </a:r>
            <a:r>
              <a:rPr lang="en-US" sz="2200" smtClean="0"/>
              <a:t>to the Banner </a:t>
            </a:r>
            <a:r>
              <a:rPr lang="en-US" sz="2200" dirty="0" smtClean="0"/>
              <a:t>data base</a:t>
            </a:r>
            <a:r>
              <a:rPr lang="en-US" sz="2200" smtClean="0"/>
              <a:t>.  9 </a:t>
            </a:r>
            <a:r>
              <a:rPr lang="en-US" sz="2200" dirty="0" smtClean="0"/>
              <a:t>areas are currently engaged.</a:t>
            </a:r>
          </a:p>
          <a:p>
            <a:pPr marL="461963" lvl="0" indent="-234950">
              <a:buFont typeface="Arial" pitchFamily="34" charset="0"/>
              <a:buChar char="•"/>
            </a:pPr>
            <a:endParaRPr lang="en-US" sz="1000" dirty="0" smtClean="0"/>
          </a:p>
          <a:p>
            <a:pPr marL="461963" lvl="0" indent="-234950">
              <a:buFont typeface="Arial" pitchFamily="34" charset="0"/>
              <a:buChar char="•"/>
            </a:pPr>
            <a:r>
              <a:rPr lang="en-US" sz="2200" dirty="0" smtClean="0"/>
              <a:t>Mobile app (smart phone), currently an information-only service that went live in late January 2011 – Nine sub-apps are available.   Development of a student directory is the next project; subsequent to the directory information will be access to midterm and final grades, and a means by which students may see their meal card balances. </a:t>
            </a:r>
            <a:endParaRPr lang="en-US" sz="22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2739211"/>
          </a:xfrm>
          <a:prstGeom prst="rect">
            <a:avLst/>
          </a:prstGeom>
          <a:noFill/>
        </p:spPr>
        <p:txBody>
          <a:bodyPr wrap="square" rtlCol="0">
            <a:spAutoFit/>
          </a:bodyPr>
          <a:lstStyle/>
          <a:p>
            <a:r>
              <a:rPr lang="en-US" sz="2800" b="1" i="1" dirty="0" smtClean="0">
                <a:solidFill>
                  <a:srgbClr val="1065E2"/>
                </a:solidFill>
              </a:rPr>
              <a:t>Initiative 10- Create a Comprehensive Wellness Program</a:t>
            </a:r>
          </a:p>
          <a:p>
            <a:endParaRPr lang="en-US" sz="2400" dirty="0" smtClean="0">
              <a:solidFill>
                <a:srgbClr val="1065E2"/>
              </a:solidFill>
            </a:endParaRPr>
          </a:p>
          <a:p>
            <a:r>
              <a:rPr lang="en-US" sz="2400" i="1" dirty="0" smtClean="0"/>
              <a:t>A recent addition to Goal 1, this initiative is focused on enhancing the overall health and well-being of both students and employees.  The implementation team has focused on the following objectives this past year:</a:t>
            </a:r>
            <a:br>
              <a:rPr lang="en-US" sz="2400" i="1" dirty="0" smtClean="0"/>
            </a:br>
            <a:endParaRPr lang="en-US" sz="2400" i="1"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914400"/>
            <a:ext cx="8763000" cy="4093428"/>
          </a:xfrm>
          <a:prstGeom prst="rect">
            <a:avLst/>
          </a:prstGeom>
          <a:noFill/>
        </p:spPr>
        <p:txBody>
          <a:bodyPr wrap="square" rtlCol="0">
            <a:spAutoFit/>
          </a:bodyPr>
          <a:lstStyle/>
          <a:p>
            <a:r>
              <a:rPr lang="en-US" sz="2800" b="1" i="1" dirty="0" smtClean="0">
                <a:solidFill>
                  <a:srgbClr val="1065E2"/>
                </a:solidFill>
              </a:rPr>
              <a:t>Initiative 10- Create a Comprehensive Wellness Program</a:t>
            </a:r>
            <a:endParaRPr lang="en-US" sz="2800" dirty="0" smtClean="0">
              <a:solidFill>
                <a:srgbClr val="1065E2"/>
              </a:solidFill>
            </a:endParaRPr>
          </a:p>
          <a:p>
            <a:endParaRPr lang="en-US" sz="1000" dirty="0" smtClean="0"/>
          </a:p>
          <a:p>
            <a:pPr marL="461963" lvl="0" indent="-234950">
              <a:buFont typeface="Arial" pitchFamily="34" charset="0"/>
              <a:buChar char="•"/>
            </a:pPr>
            <a:r>
              <a:rPr lang="en-US" sz="2200" dirty="0" smtClean="0"/>
              <a:t>Requested funding to expand existing wellness program to create a comprehensive, campus-wide wellness program that includes graduate student staffing</a:t>
            </a:r>
          </a:p>
          <a:p>
            <a:pPr marL="461963" lvl="0" indent="-234950"/>
            <a:endParaRPr lang="en-US" sz="800" dirty="0" smtClean="0"/>
          </a:p>
          <a:p>
            <a:pPr marL="461963" lvl="0" indent="-234950">
              <a:buFont typeface="Arial" pitchFamily="34" charset="0"/>
              <a:buChar char="•"/>
            </a:pPr>
            <a:r>
              <a:rPr lang="en-US" sz="2200" dirty="0" smtClean="0"/>
              <a:t>Conduct a survey to determine student wellness needs </a:t>
            </a:r>
          </a:p>
          <a:p>
            <a:pPr marL="461963" lvl="0" indent="-234950"/>
            <a:endParaRPr lang="en-US" sz="800" dirty="0" smtClean="0"/>
          </a:p>
          <a:p>
            <a:pPr marL="461963" lvl="0" indent="-234950">
              <a:buFont typeface="Arial" pitchFamily="34" charset="0"/>
              <a:buChar char="•"/>
            </a:pPr>
            <a:r>
              <a:rPr lang="en-US" sz="2200" dirty="0" smtClean="0"/>
              <a:t>Create a wellness grant program for academic projects to be designed by individual students or student organizations.</a:t>
            </a:r>
          </a:p>
          <a:p>
            <a:pPr marL="461963" lvl="0" indent="-234950"/>
            <a:endParaRPr lang="en-US" sz="800" dirty="0" smtClean="0"/>
          </a:p>
          <a:p>
            <a:pPr marL="461963" lvl="0" indent="-234950">
              <a:buFont typeface="Arial" pitchFamily="34" charset="0"/>
              <a:buChar char="•"/>
            </a:pPr>
            <a:r>
              <a:rPr lang="en-US" sz="2200" dirty="0" smtClean="0"/>
              <a:t>Over the next year, wellness education, programming, and services will be expanded through student-driven programming, curriculum infusion, and social media marketing.</a:t>
            </a:r>
            <a:endParaRPr lang="en-US" sz="22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3600986"/>
          </a:xfrm>
          <a:prstGeom prst="rect">
            <a:avLst/>
          </a:prstGeom>
          <a:noFill/>
        </p:spPr>
        <p:txBody>
          <a:bodyPr wrap="square" rtlCol="0">
            <a:spAutoFit/>
          </a:bodyPr>
          <a:lstStyle/>
          <a:p>
            <a:r>
              <a:rPr lang="en-US" sz="2800" b="1" i="1" dirty="0" smtClean="0">
                <a:solidFill>
                  <a:srgbClr val="1065E2"/>
                </a:solidFill>
              </a:rPr>
              <a:t>Initiative 11—Develop a comprehensive retention program for the African American Culture Center to assist both students and parents</a:t>
            </a:r>
          </a:p>
          <a:p>
            <a:endParaRPr lang="en-US" sz="2400" dirty="0" smtClean="0">
              <a:solidFill>
                <a:srgbClr val="1065E2"/>
              </a:solidFill>
            </a:endParaRPr>
          </a:p>
          <a:p>
            <a:r>
              <a:rPr lang="en-US" sz="2400" i="1" dirty="0" smtClean="0"/>
              <a:t>A recent addition to Goal 1, this initiative is focused on early intervention and improved retention of primarily first-college generation African American students.  The implementation team has focus on the following this past year:</a:t>
            </a:r>
          </a:p>
          <a:p>
            <a:endParaRPr lang="en-US" sz="24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0" name="TextBox 9"/>
          <p:cNvSpPr txBox="1"/>
          <p:nvPr/>
        </p:nvSpPr>
        <p:spPr>
          <a:xfrm>
            <a:off x="228600" y="914400"/>
            <a:ext cx="2209800" cy="1446550"/>
          </a:xfrm>
          <a:prstGeom prst="rect">
            <a:avLst/>
          </a:prstGeom>
          <a:noFill/>
        </p:spPr>
        <p:txBody>
          <a:bodyPr wrap="square" rtlCol="0">
            <a:spAutoFit/>
          </a:bodyPr>
          <a:lstStyle/>
          <a:p>
            <a:r>
              <a:rPr lang="en-US" sz="8800" i="1" dirty="0" smtClean="0">
                <a:solidFill>
                  <a:srgbClr val="000000"/>
                </a:solidFill>
                <a:latin typeface="Garamond" pitchFamily="18" charset="0"/>
              </a:rPr>
              <a:t>Goal</a:t>
            </a:r>
            <a:endParaRPr lang="en-US" sz="2000" dirty="0">
              <a:latin typeface="Garamond" pitchFamily="18" charset="0"/>
              <a:cs typeface="Arial" pitchFamily="34" charset="0"/>
            </a:endParaRPr>
          </a:p>
        </p:txBody>
      </p:sp>
      <p:sp>
        <p:nvSpPr>
          <p:cNvPr id="12" name="TextBox 11"/>
          <p:cNvSpPr txBox="1"/>
          <p:nvPr/>
        </p:nvSpPr>
        <p:spPr>
          <a:xfrm>
            <a:off x="2286000" y="1066800"/>
            <a:ext cx="2819400" cy="1862048"/>
          </a:xfrm>
          <a:prstGeom prst="rect">
            <a:avLst/>
          </a:prstGeom>
          <a:noFill/>
        </p:spPr>
        <p:txBody>
          <a:bodyPr wrap="square" rtlCol="0">
            <a:spAutoFit/>
          </a:bodyPr>
          <a:lstStyle/>
          <a:p>
            <a:r>
              <a:rPr lang="en-US" sz="11500" i="1" spc="-600" dirty="0" smtClean="0">
                <a:solidFill>
                  <a:srgbClr val="00539C"/>
                </a:solidFill>
                <a:latin typeface="Garamond" pitchFamily="18" charset="0"/>
              </a:rPr>
              <a:t>One</a:t>
            </a:r>
            <a:endParaRPr lang="en-US" sz="11500" spc="-600" dirty="0"/>
          </a:p>
        </p:txBody>
      </p:sp>
      <p:sp>
        <p:nvSpPr>
          <p:cNvPr id="15" name="TextBox 14"/>
          <p:cNvSpPr txBox="1"/>
          <p:nvPr/>
        </p:nvSpPr>
        <p:spPr>
          <a:xfrm>
            <a:off x="4191000" y="1676400"/>
            <a:ext cx="4495800" cy="913070"/>
          </a:xfrm>
          <a:prstGeom prst="rect">
            <a:avLst/>
          </a:prstGeom>
          <a:noFill/>
        </p:spPr>
        <p:txBody>
          <a:bodyPr wrap="square" rtlCol="0">
            <a:spAutoFit/>
          </a:bodyPr>
          <a:lstStyle/>
          <a:p>
            <a:pPr algn="r">
              <a:lnSpc>
                <a:spcPts val="3200"/>
              </a:lnSpc>
            </a:pPr>
            <a:r>
              <a:rPr lang="en-US" sz="3200" b="1" dirty="0" smtClean="0">
                <a:solidFill>
                  <a:srgbClr val="00539C"/>
                </a:solidFill>
                <a:latin typeface="+mj-lt"/>
              </a:rPr>
              <a:t>Increase Enrollment</a:t>
            </a:r>
          </a:p>
          <a:p>
            <a:pPr algn="r">
              <a:lnSpc>
                <a:spcPts val="3200"/>
              </a:lnSpc>
            </a:pPr>
            <a:r>
              <a:rPr lang="en-US" sz="3200" b="1" dirty="0" smtClean="0">
                <a:solidFill>
                  <a:srgbClr val="00539C"/>
                </a:solidFill>
                <a:latin typeface="+mj-lt"/>
              </a:rPr>
              <a:t>and Student Success</a:t>
            </a:r>
          </a:p>
        </p:txBody>
      </p:sp>
      <p:sp>
        <p:nvSpPr>
          <p:cNvPr id="13" name="TextBox 12"/>
          <p:cNvSpPr txBox="1"/>
          <p:nvPr/>
        </p:nvSpPr>
        <p:spPr>
          <a:xfrm>
            <a:off x="304800" y="2743200"/>
            <a:ext cx="8534400" cy="4062651"/>
          </a:xfrm>
          <a:prstGeom prst="rect">
            <a:avLst/>
          </a:prstGeom>
          <a:noFill/>
        </p:spPr>
        <p:txBody>
          <a:bodyPr wrap="square" rtlCol="0">
            <a:spAutoFit/>
          </a:bodyPr>
          <a:lstStyle/>
          <a:p>
            <a:r>
              <a:rPr lang="en-US" sz="2400" b="1" dirty="0" smtClean="0"/>
              <a:t>Goal Chairs:  	</a:t>
            </a:r>
            <a:r>
              <a:rPr lang="en-US" sz="2000" dirty="0" smtClean="0"/>
              <a:t>Jennifer Boothby, John Beacon, Carmen Tillery</a:t>
            </a:r>
          </a:p>
          <a:p>
            <a:r>
              <a:rPr lang="en-US" sz="2400" b="1" dirty="0" smtClean="0"/>
              <a:t>Initiative Chairs: </a:t>
            </a:r>
          </a:p>
          <a:p>
            <a:pPr>
              <a:tabLst>
                <a:tab pos="685800" algn="l"/>
                <a:tab pos="2057400" algn="l"/>
              </a:tabLst>
            </a:pPr>
            <a:r>
              <a:rPr lang="en-US" sz="2400" b="1" dirty="0" smtClean="0"/>
              <a:t>	</a:t>
            </a:r>
            <a:r>
              <a:rPr lang="en-US" sz="1600" dirty="0" smtClean="0"/>
              <a:t>Initiative 1 &amp; 7: 	Rex Kendall, Greg Bierly</a:t>
            </a:r>
          </a:p>
          <a:p>
            <a:pPr>
              <a:tabLst>
                <a:tab pos="685800" algn="l"/>
                <a:tab pos="2057400" algn="l"/>
              </a:tabLst>
            </a:pPr>
            <a:r>
              <a:rPr lang="en-US" sz="1600" dirty="0" smtClean="0"/>
              <a:t>	Initiative 2: 	Bob English, Steve Dozen</a:t>
            </a:r>
          </a:p>
          <a:p>
            <a:pPr>
              <a:tabLst>
                <a:tab pos="685800" algn="l"/>
                <a:tab pos="2057400" algn="l"/>
              </a:tabLst>
            </a:pPr>
            <a:r>
              <a:rPr lang="en-US" sz="1600" dirty="0" smtClean="0"/>
              <a:t>	Initiative 3: 	Jennifer Schriver</a:t>
            </a:r>
          </a:p>
          <a:p>
            <a:pPr>
              <a:tabLst>
                <a:tab pos="685800" algn="l"/>
                <a:tab pos="2057400" algn="l"/>
              </a:tabLst>
            </a:pPr>
            <a:r>
              <a:rPr lang="en-US" sz="1600" dirty="0" smtClean="0"/>
              <a:t>	Initiative 4: 	Dom Nepote, Melissa Hughes</a:t>
            </a:r>
          </a:p>
          <a:p>
            <a:pPr>
              <a:tabLst>
                <a:tab pos="685800" algn="l"/>
                <a:tab pos="2057400" algn="l"/>
              </a:tabLst>
            </a:pPr>
            <a:r>
              <a:rPr lang="en-US" sz="1600" dirty="0" smtClean="0"/>
              <a:t>	Initiative 5: 	Freda Luers</a:t>
            </a:r>
          </a:p>
          <a:p>
            <a:pPr>
              <a:tabLst>
                <a:tab pos="685800" algn="l"/>
                <a:tab pos="2057400" algn="l"/>
              </a:tabLst>
            </a:pPr>
            <a:r>
              <a:rPr lang="en-US" sz="1600" dirty="0" smtClean="0"/>
              <a:t>	Initiative 6: 	Rich Toomey</a:t>
            </a:r>
          </a:p>
          <a:p>
            <a:pPr>
              <a:tabLst>
                <a:tab pos="685800" algn="l"/>
                <a:tab pos="2057400" algn="l"/>
              </a:tabLst>
            </a:pPr>
            <a:r>
              <a:rPr lang="en-US" sz="1600" dirty="0" smtClean="0"/>
              <a:t>	Initiative 8: 	Jay Gatrell</a:t>
            </a:r>
          </a:p>
          <a:p>
            <a:pPr>
              <a:tabLst>
                <a:tab pos="685800" algn="l"/>
                <a:tab pos="2057400" algn="l"/>
              </a:tabLst>
            </a:pPr>
            <a:r>
              <a:rPr lang="en-US" sz="1600" dirty="0" smtClean="0"/>
              <a:t>	Initiative 9: 	Ed Kinley</a:t>
            </a:r>
          </a:p>
          <a:p>
            <a:pPr>
              <a:tabLst>
                <a:tab pos="685800" algn="l"/>
                <a:tab pos="2057400" algn="l"/>
              </a:tabLst>
            </a:pPr>
            <a:r>
              <a:rPr lang="en-US" sz="1600" dirty="0" smtClean="0"/>
              <a:t>	Initiative 10: 	Rachel McClelland</a:t>
            </a:r>
          </a:p>
          <a:p>
            <a:pPr>
              <a:tabLst>
                <a:tab pos="685800" algn="l"/>
                <a:tab pos="2057400" algn="l"/>
              </a:tabLst>
            </a:pPr>
            <a:r>
              <a:rPr lang="en-US" sz="1600" dirty="0" smtClean="0"/>
              <a:t>	Initiative 11:	Stephanie Jefferson</a:t>
            </a:r>
            <a:endParaRPr lang="en-US" sz="2400" dirty="0" smtClean="0"/>
          </a:p>
          <a:p>
            <a:r>
              <a:rPr lang="en-US" sz="2400" b="1" dirty="0" smtClean="0"/>
              <a:t>Audit Chair: </a:t>
            </a:r>
            <a:r>
              <a:rPr lang="en-US" sz="2000" dirty="0" smtClean="0"/>
              <a:t>Judy Sheese</a:t>
            </a:r>
            <a:r>
              <a:rPr lang="en-US" sz="2400" b="1" dirty="0" smtClean="0"/>
              <a:t>	</a:t>
            </a:r>
          </a:p>
          <a:p>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914400"/>
            <a:ext cx="8763000" cy="4739759"/>
          </a:xfrm>
          <a:prstGeom prst="rect">
            <a:avLst/>
          </a:prstGeom>
          <a:noFill/>
        </p:spPr>
        <p:txBody>
          <a:bodyPr wrap="square" rtlCol="0">
            <a:spAutoFit/>
          </a:bodyPr>
          <a:lstStyle/>
          <a:p>
            <a:r>
              <a:rPr lang="en-US" sz="2800" b="1" i="1" dirty="0" smtClean="0">
                <a:solidFill>
                  <a:srgbClr val="1065E2"/>
                </a:solidFill>
              </a:rPr>
              <a:t>Initiative 11—Develop a comprehensive retention program for the African American Culture Center to assist both students and parents</a:t>
            </a:r>
            <a:endParaRPr lang="en-US" sz="2800" dirty="0" smtClean="0">
              <a:solidFill>
                <a:srgbClr val="1065E2"/>
              </a:solidFill>
            </a:endParaRPr>
          </a:p>
          <a:p>
            <a:endParaRPr lang="en-US" sz="1400" dirty="0" smtClean="0"/>
          </a:p>
          <a:p>
            <a:pPr marL="461963" lvl="0" indent="-234950">
              <a:buFont typeface="Arial" pitchFamily="34" charset="0"/>
              <a:buChar char="•"/>
            </a:pPr>
            <a:r>
              <a:rPr lang="en-US" sz="2000" dirty="0" smtClean="0"/>
              <a:t>Ten year review of retention and graduation rates of African American cohorts</a:t>
            </a:r>
          </a:p>
          <a:p>
            <a:pPr marL="461963" lvl="0" indent="-234950"/>
            <a:endParaRPr lang="en-US" sz="800" dirty="0" smtClean="0"/>
          </a:p>
          <a:p>
            <a:pPr marL="461963" lvl="0" indent="-234950">
              <a:buFont typeface="Arial" pitchFamily="34" charset="0"/>
              <a:buChar char="•"/>
            </a:pPr>
            <a:r>
              <a:rPr lang="en-US" sz="2000" dirty="0" smtClean="0"/>
              <a:t>The creation of ISUcceed Program in four phases:</a:t>
            </a:r>
          </a:p>
          <a:p>
            <a:pPr marL="919163" lvl="1" indent="-234950">
              <a:buFont typeface="Arial" pitchFamily="34" charset="0"/>
              <a:buChar char="•"/>
            </a:pPr>
            <a:r>
              <a:rPr lang="en-US" sz="2000" dirty="0" smtClean="0"/>
              <a:t>Preparation, Support, Development, and Refocus</a:t>
            </a:r>
          </a:p>
          <a:p>
            <a:pPr marL="919163" lvl="1" indent="-234950">
              <a:buFont typeface="Arial" pitchFamily="34" charset="0"/>
              <a:buChar char="•"/>
            </a:pPr>
            <a:r>
              <a:rPr lang="en-US" sz="2000" dirty="0" smtClean="0"/>
              <a:t>Meetings in Gary and Indianapolis with students and parents</a:t>
            </a:r>
          </a:p>
          <a:p>
            <a:pPr marL="919163" lvl="1" indent="-234950">
              <a:buFont typeface="Arial" pitchFamily="34" charset="0"/>
              <a:buChar char="•"/>
            </a:pPr>
            <a:r>
              <a:rPr lang="en-US" sz="2000" dirty="0" smtClean="0"/>
              <a:t>Weekly academic study skills seminars</a:t>
            </a:r>
          </a:p>
          <a:p>
            <a:pPr marL="919163" lvl="1" indent="-234950">
              <a:buFont typeface="Arial" pitchFamily="34" charset="0"/>
              <a:buChar char="•"/>
            </a:pPr>
            <a:r>
              <a:rPr lang="en-US" sz="2000" dirty="0" smtClean="0"/>
              <a:t>Bi-weekly meetings with ISUcceed staff</a:t>
            </a:r>
          </a:p>
          <a:p>
            <a:pPr marL="461963" lvl="0" indent="-234950">
              <a:buFont typeface="Arial" pitchFamily="34" charset="0"/>
              <a:buChar char="•"/>
            </a:pPr>
            <a:endParaRPr lang="en-US" sz="800" dirty="0" smtClean="0"/>
          </a:p>
          <a:p>
            <a:pPr marL="461963" lvl="0" indent="-234950">
              <a:buFont typeface="Arial" pitchFamily="34" charset="0"/>
              <a:buChar char="•"/>
            </a:pPr>
            <a:r>
              <a:rPr lang="en-US" sz="2000" dirty="0" smtClean="0"/>
              <a:t>Launch a two-day orientation program for entering students  </a:t>
            </a:r>
          </a:p>
          <a:p>
            <a:pPr marL="461963" lvl="0" indent="-234950"/>
            <a:endParaRPr lang="en-US" sz="800" dirty="0" smtClean="0"/>
          </a:p>
          <a:p>
            <a:pPr marL="461963" lvl="0" indent="-234950">
              <a:buFont typeface="Arial" pitchFamily="34" charset="0"/>
              <a:buChar char="•"/>
            </a:pPr>
            <a:r>
              <a:rPr lang="en-US" sz="2000" dirty="0" smtClean="0"/>
              <a:t>A plan is underway for a parent session the morning of day two of new student orientation </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0"/>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219200"/>
            <a:ext cx="8763000" cy="4375557"/>
          </a:xfrm>
          <a:prstGeom prst="rect">
            <a:avLst/>
          </a:prstGeom>
          <a:noFill/>
        </p:spPr>
        <p:txBody>
          <a:bodyPr wrap="square" rtlCol="0">
            <a:spAutoFit/>
          </a:bodyPr>
          <a:lstStyle/>
          <a:p>
            <a:pPr>
              <a:lnSpc>
                <a:spcPts val="3200"/>
              </a:lnSpc>
            </a:pPr>
            <a:r>
              <a:rPr lang="en-US" sz="4000" b="1" dirty="0" smtClean="0">
                <a:solidFill>
                  <a:srgbClr val="00539C"/>
                </a:solidFill>
                <a:latin typeface="+mj-lt"/>
              </a:rPr>
              <a:t>Summary</a:t>
            </a:r>
          </a:p>
          <a:p>
            <a:pPr>
              <a:lnSpc>
                <a:spcPts val="3200"/>
              </a:lnSpc>
            </a:pPr>
            <a:r>
              <a:rPr lang="en-US" sz="3200" dirty="0" smtClean="0">
                <a:solidFill>
                  <a:srgbClr val="00539C"/>
                </a:solidFill>
                <a:latin typeface="+mj-lt"/>
              </a:rPr>
              <a:t>Goal 1: Increase Enrollment and Student Success</a:t>
            </a:r>
          </a:p>
          <a:p>
            <a:pPr>
              <a:lnSpc>
                <a:spcPts val="3200"/>
              </a:lnSpc>
            </a:pPr>
            <a:r>
              <a:rPr lang="en-US" sz="2800" dirty="0" smtClean="0">
                <a:latin typeface="+mj-lt"/>
              </a:rPr>
              <a:t>	</a:t>
            </a:r>
          </a:p>
          <a:p>
            <a:pPr>
              <a:lnSpc>
                <a:spcPts val="3200"/>
              </a:lnSpc>
            </a:pPr>
            <a:r>
              <a:rPr lang="en-US" sz="2800" dirty="0" smtClean="0">
                <a:latin typeface="+mj-lt"/>
              </a:rPr>
              <a:t>Highlights of 2010 Achievements: </a:t>
            </a:r>
          </a:p>
          <a:p>
            <a:pPr>
              <a:lnSpc>
                <a:spcPts val="1400"/>
              </a:lnSpc>
            </a:pPr>
            <a:endParaRPr lang="en-US" sz="1400" dirty="0" smtClean="0">
              <a:latin typeface="+mj-lt"/>
            </a:endParaRPr>
          </a:p>
          <a:p>
            <a:pPr marL="461963" lvl="3" indent="-234950">
              <a:lnSpc>
                <a:spcPts val="3200"/>
              </a:lnSpc>
              <a:buFont typeface="Arial" pitchFamily="34" charset="0"/>
              <a:buChar char="•"/>
            </a:pPr>
            <a:r>
              <a:rPr lang="en-US" sz="2200" dirty="0" smtClean="0">
                <a:latin typeface="+mj-lt"/>
              </a:rPr>
              <a:t>Grew overall enrollment from 10,534 to 11,494 (+960)</a:t>
            </a:r>
          </a:p>
          <a:p>
            <a:pPr marL="461963" lvl="3" indent="-234950">
              <a:lnSpc>
                <a:spcPts val="3200"/>
              </a:lnSpc>
              <a:buFont typeface="Arial" pitchFamily="34" charset="0"/>
              <a:buChar char="•"/>
            </a:pPr>
            <a:r>
              <a:rPr lang="en-US" sz="2200" dirty="0" smtClean="0">
                <a:latin typeface="+mj-lt"/>
              </a:rPr>
              <a:t>Grew freshman class by 672 students (33%)</a:t>
            </a:r>
          </a:p>
          <a:p>
            <a:pPr marL="461963" lvl="3" indent="-234950">
              <a:lnSpc>
                <a:spcPts val="3200"/>
              </a:lnSpc>
              <a:buFont typeface="Arial" pitchFamily="34" charset="0"/>
              <a:buChar char="•"/>
            </a:pPr>
            <a:r>
              <a:rPr lang="en-US" sz="2200" dirty="0" smtClean="0">
                <a:latin typeface="+mj-lt"/>
              </a:rPr>
              <a:t>Launched Sycamore Express</a:t>
            </a:r>
          </a:p>
          <a:p>
            <a:pPr marL="461963" lvl="3" indent="-234950">
              <a:lnSpc>
                <a:spcPts val="3200"/>
              </a:lnSpc>
              <a:buFont typeface="Arial" pitchFamily="34" charset="0"/>
              <a:buChar char="•"/>
            </a:pPr>
            <a:r>
              <a:rPr lang="en-US" sz="2200" dirty="0" smtClean="0">
                <a:latin typeface="+mj-lt"/>
              </a:rPr>
              <a:t>Stabilized retention of freshman class</a:t>
            </a:r>
          </a:p>
          <a:p>
            <a:pPr marL="461963" lvl="3" indent="-234950">
              <a:lnSpc>
                <a:spcPts val="3200"/>
              </a:lnSpc>
              <a:buFont typeface="Arial" pitchFamily="34" charset="0"/>
              <a:buChar char="•"/>
            </a:pPr>
            <a:r>
              <a:rPr lang="en-US" sz="2200" dirty="0" smtClean="0">
                <a:latin typeface="+mj-lt"/>
              </a:rPr>
              <a:t>4-year and 6-year graduation rates improved from 20.5% to 21.5% and from 40% to 43.5%</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0"/>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219200"/>
            <a:ext cx="8763000" cy="3144451"/>
          </a:xfrm>
          <a:prstGeom prst="rect">
            <a:avLst/>
          </a:prstGeom>
          <a:noFill/>
        </p:spPr>
        <p:txBody>
          <a:bodyPr wrap="square" rtlCol="0">
            <a:spAutoFit/>
          </a:bodyPr>
          <a:lstStyle/>
          <a:p>
            <a:pPr>
              <a:lnSpc>
                <a:spcPts val="3200"/>
              </a:lnSpc>
            </a:pPr>
            <a:r>
              <a:rPr lang="en-US" sz="4000" b="1" dirty="0" smtClean="0">
                <a:solidFill>
                  <a:srgbClr val="00539C"/>
                </a:solidFill>
                <a:latin typeface="+mj-lt"/>
              </a:rPr>
              <a:t>Summary</a:t>
            </a:r>
          </a:p>
          <a:p>
            <a:pPr>
              <a:lnSpc>
                <a:spcPts val="3200"/>
              </a:lnSpc>
            </a:pPr>
            <a:r>
              <a:rPr lang="en-US" sz="3200" dirty="0" smtClean="0">
                <a:solidFill>
                  <a:srgbClr val="00539C"/>
                </a:solidFill>
                <a:latin typeface="+mj-lt"/>
              </a:rPr>
              <a:t>Goal 1: Increase Enrollment and Student Success</a:t>
            </a:r>
          </a:p>
          <a:p>
            <a:pPr>
              <a:lnSpc>
                <a:spcPts val="3200"/>
              </a:lnSpc>
            </a:pPr>
            <a:endParaRPr lang="en-US" sz="2800" dirty="0" smtClean="0">
              <a:latin typeface="+mj-lt"/>
            </a:endParaRPr>
          </a:p>
          <a:p>
            <a:pPr>
              <a:lnSpc>
                <a:spcPts val="3200"/>
              </a:lnSpc>
            </a:pPr>
            <a:endParaRPr lang="en-US" sz="2800" dirty="0" smtClean="0">
              <a:latin typeface="+mj-lt"/>
            </a:endParaRPr>
          </a:p>
          <a:p>
            <a:pPr>
              <a:lnSpc>
                <a:spcPts val="3200"/>
              </a:lnSpc>
            </a:pPr>
            <a:r>
              <a:rPr lang="en-US" sz="2800" dirty="0" smtClean="0">
                <a:latin typeface="+mj-lt"/>
              </a:rPr>
              <a:t>	</a:t>
            </a:r>
          </a:p>
          <a:p>
            <a:pPr>
              <a:lnSpc>
                <a:spcPts val="3200"/>
              </a:lnSpc>
            </a:pPr>
            <a:r>
              <a:rPr lang="en-US" sz="2800" i="1" dirty="0" smtClean="0">
                <a:solidFill>
                  <a:srgbClr val="0F5BCB"/>
                </a:solidFill>
                <a:latin typeface="+mj-lt"/>
              </a:rPr>
              <a:t>Audit Report: </a:t>
            </a:r>
          </a:p>
          <a:p>
            <a:pPr>
              <a:lnSpc>
                <a:spcPts val="3200"/>
              </a:lnSpc>
            </a:pPr>
            <a:r>
              <a:rPr lang="en-US" sz="2800" i="1" dirty="0" smtClean="0">
                <a:solidFill>
                  <a:srgbClr val="0F5BCB"/>
                </a:solidFill>
                <a:latin typeface="+mj-lt"/>
              </a:rPr>
              <a:t>		</a:t>
            </a:r>
            <a:r>
              <a:rPr lang="en-US" sz="2800" b="1" dirty="0" smtClean="0">
                <a:latin typeface="+mj-lt"/>
              </a:rPr>
              <a:t>Judy Sheese, audit chair</a:t>
            </a:r>
          </a:p>
          <a:p>
            <a:pPr>
              <a:lnSpc>
                <a:spcPts val="1400"/>
              </a:lnSpc>
            </a:pPr>
            <a:endParaRPr lang="en-US" sz="1400" dirty="0" smtClean="0">
              <a:latin typeface="+mj-lt"/>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0" y="2362200"/>
            <a:ext cx="9144000" cy="502702"/>
          </a:xfrm>
          <a:prstGeom prst="rect">
            <a:avLst/>
          </a:prstGeom>
          <a:noFill/>
        </p:spPr>
        <p:txBody>
          <a:bodyPr wrap="square" rtlCol="0">
            <a:spAutoFit/>
          </a:bodyPr>
          <a:lstStyle/>
          <a:p>
            <a:pPr algn="ctr">
              <a:lnSpc>
                <a:spcPts val="3200"/>
              </a:lnSpc>
            </a:pPr>
            <a:r>
              <a:rPr lang="en-US" sz="6000" b="1" dirty="0" smtClean="0">
                <a:solidFill>
                  <a:srgbClr val="00539C"/>
                </a:solidFill>
                <a:latin typeface="+mj-lt"/>
              </a:rPr>
              <a:t>Questions/Comments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3" name="TextBox 12"/>
          <p:cNvSpPr txBox="1"/>
          <p:nvPr/>
        </p:nvSpPr>
        <p:spPr>
          <a:xfrm>
            <a:off x="381000" y="1066801"/>
            <a:ext cx="8763000" cy="707886"/>
          </a:xfrm>
          <a:prstGeom prst="rect">
            <a:avLst/>
          </a:prstGeom>
          <a:noFill/>
        </p:spPr>
        <p:txBody>
          <a:bodyPr wrap="square" rtlCol="0">
            <a:spAutoFit/>
          </a:bodyPr>
          <a:lstStyle/>
          <a:p>
            <a:r>
              <a:rPr lang="en-US" sz="4000" b="1" dirty="0" smtClean="0">
                <a:solidFill>
                  <a:srgbClr val="00539C"/>
                </a:solidFill>
                <a:latin typeface="+mj-lt"/>
              </a:rPr>
              <a:t>Benchmark Indicators:</a:t>
            </a:r>
            <a:endParaRPr lang="en-US" sz="4000" b="1" dirty="0" smtClean="0">
              <a:solidFill>
                <a:srgbClr val="000000"/>
              </a:solidFill>
              <a:latin typeface="+mj-lt"/>
            </a:endParaRPr>
          </a:p>
        </p:txBody>
      </p:sp>
      <p:graphicFrame>
        <p:nvGraphicFramePr>
          <p:cNvPr id="15" name="Table 14"/>
          <p:cNvGraphicFramePr>
            <a:graphicFrameLocks noGrp="1"/>
          </p:cNvGraphicFramePr>
          <p:nvPr/>
        </p:nvGraphicFramePr>
        <p:xfrm>
          <a:off x="609601" y="1676400"/>
          <a:ext cx="7924802" cy="4837406"/>
        </p:xfrm>
        <a:graphic>
          <a:graphicData uri="http://schemas.openxmlformats.org/drawingml/2006/table">
            <a:tbl>
              <a:tblPr/>
              <a:tblGrid>
                <a:gridCol w="674751"/>
                <a:gridCol w="3359693"/>
                <a:gridCol w="875067"/>
                <a:gridCol w="1254613"/>
                <a:gridCol w="1085927"/>
                <a:gridCol w="674751"/>
              </a:tblGrid>
              <a:tr h="329937">
                <a:tc>
                  <a:txBody>
                    <a:bodyPr/>
                    <a:lstStyle/>
                    <a:p>
                      <a:pPr algn="l" fontAlgn="b"/>
                      <a:endParaRPr lang="en-US" sz="900" b="0" i="0" u="none" strike="noStrike" dirty="0">
                        <a:solidFill>
                          <a:srgbClr val="000000"/>
                        </a:solidFill>
                        <a:latin typeface="Calibri"/>
                      </a:endParaRPr>
                    </a:p>
                  </a:txBody>
                  <a:tcPr marL="8121" marR="8121" marT="812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8121" marR="8121" marT="812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Calibri"/>
                      </a:endParaRPr>
                    </a:p>
                  </a:txBody>
                  <a:tcPr marL="8121" marR="8121" marT="812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p>
                  </a:txBody>
                  <a:tcPr marL="8121" marR="8121" marT="812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p>
                  </a:txBody>
                  <a:tcPr marL="8121" marR="8121" marT="812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8121" marR="8121" marT="8121" marB="0" anchor="b">
                    <a:lnL>
                      <a:noFill/>
                    </a:lnL>
                    <a:lnR>
                      <a:noFill/>
                    </a:lnR>
                    <a:lnT>
                      <a:noFill/>
                    </a:lnT>
                    <a:lnB>
                      <a:noFill/>
                    </a:lnB>
                  </a:tcPr>
                </a:tc>
              </a:tr>
              <a:tr h="392784">
                <a:tc>
                  <a:txBody>
                    <a:bodyPr/>
                    <a:lstStyle/>
                    <a:p>
                      <a:pPr algn="l" fontAlgn="b"/>
                      <a:endParaRPr lang="en-US" sz="900" b="0" i="0" u="none" strike="noStrike" dirty="0">
                        <a:solidFill>
                          <a:srgbClr val="000000"/>
                        </a:solidFill>
                        <a:latin typeface="Calibri"/>
                      </a:endParaRPr>
                    </a:p>
                  </a:txBody>
                  <a:tcPr marL="8121" marR="8121" marT="812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1" i="0" u="none" strike="noStrike" dirty="0">
                          <a:solidFill>
                            <a:srgbClr val="000000"/>
                          </a:solidFill>
                          <a:latin typeface="Calibri"/>
                        </a:rPr>
                        <a:t>  Goal #1</a:t>
                      </a:r>
                    </a:p>
                  </a:txBody>
                  <a:tcPr marL="8121" marR="8121" marT="81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2008</a:t>
                      </a:r>
                    </a:p>
                  </a:txBody>
                  <a:tcPr marL="8121" marR="8121" marT="81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2014</a:t>
                      </a:r>
                    </a:p>
                  </a:txBody>
                  <a:tcPr marL="8121" marR="8121" marT="81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smtClean="0">
                          <a:solidFill>
                            <a:srgbClr val="000000"/>
                          </a:solidFill>
                          <a:latin typeface="Calibri"/>
                        </a:rPr>
                        <a:t>Long-Term</a:t>
                      </a:r>
                      <a:endParaRPr lang="en-US" sz="1600" b="1" i="0" u="none" strike="noStrike" dirty="0">
                        <a:solidFill>
                          <a:srgbClr val="000000"/>
                        </a:solidFill>
                        <a:latin typeface="Calibri"/>
                      </a:endParaRPr>
                    </a:p>
                  </a:txBody>
                  <a:tcPr marL="8121" marR="8121" marT="812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8121" marR="8121" marT="8121" marB="0" anchor="b">
                    <a:lnL w="12700" cap="flat" cmpd="sng" algn="ctr">
                      <a:solidFill>
                        <a:srgbClr val="000000"/>
                      </a:solidFill>
                      <a:prstDash val="solid"/>
                      <a:round/>
                      <a:headEnd type="none" w="med" len="med"/>
                      <a:tailEnd type="none" w="med" len="med"/>
                    </a:lnL>
                    <a:lnR>
                      <a:noFill/>
                    </a:lnR>
                    <a:lnT>
                      <a:noFill/>
                    </a:lnT>
                    <a:lnB>
                      <a:noFill/>
                    </a:lnB>
                  </a:tcPr>
                </a:tc>
              </a:tr>
              <a:tr h="439918">
                <a:tc>
                  <a:txBody>
                    <a:bodyPr/>
                    <a:lstStyle/>
                    <a:p>
                      <a:pPr algn="l" fontAlgn="b"/>
                      <a:endParaRPr lang="en-US" sz="900" b="0" i="0" u="none" strike="noStrike" dirty="0">
                        <a:solidFill>
                          <a:srgbClr val="000000"/>
                        </a:solidFill>
                        <a:latin typeface="Calibri"/>
                      </a:endParaRPr>
                    </a:p>
                  </a:txBody>
                  <a:tcPr marL="8121" marR="8121" marT="81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dirty="0">
                          <a:solidFill>
                            <a:srgbClr val="000000"/>
                          </a:solidFill>
                          <a:latin typeface="Calibri"/>
                        </a:rPr>
                        <a:t>  Headcount Enrollment</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10457</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12000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8121" marR="8121" marT="8121" marB="0" anchor="b">
                    <a:lnL w="6350" cap="flat" cmpd="sng" algn="ctr">
                      <a:solidFill>
                        <a:srgbClr val="000000"/>
                      </a:solidFill>
                      <a:prstDash val="solid"/>
                      <a:round/>
                      <a:headEnd type="none" w="med" len="med"/>
                      <a:tailEnd type="none" w="med" len="med"/>
                    </a:lnL>
                    <a:lnR>
                      <a:noFill/>
                    </a:lnR>
                    <a:lnT>
                      <a:noFill/>
                    </a:lnT>
                    <a:lnB>
                      <a:noFill/>
                    </a:lnB>
                  </a:tcPr>
                </a:tc>
              </a:tr>
              <a:tr h="439918">
                <a:tc>
                  <a:txBody>
                    <a:bodyPr/>
                    <a:lstStyle/>
                    <a:p>
                      <a:pPr algn="l" fontAlgn="b"/>
                      <a:endParaRPr lang="en-US" sz="900" b="0" i="0" u="none" strike="noStrike" dirty="0">
                        <a:solidFill>
                          <a:srgbClr val="000000"/>
                        </a:solidFill>
                        <a:latin typeface="Calibri"/>
                      </a:endParaRPr>
                    </a:p>
                  </a:txBody>
                  <a:tcPr marL="8121" marR="8121" marT="81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1</a:t>
                      </a:r>
                      <a:r>
                        <a:rPr lang="en-US" sz="1400" b="1" i="0" u="none" strike="noStrike" baseline="30000" dirty="0" smtClean="0">
                          <a:solidFill>
                            <a:srgbClr val="000000"/>
                          </a:solidFill>
                          <a:latin typeface="Calibri"/>
                        </a:rPr>
                        <a:t>st</a:t>
                      </a:r>
                      <a:r>
                        <a:rPr lang="en-US" sz="1400" b="1" i="0" u="none" strike="noStrike" dirty="0" smtClean="0">
                          <a:solidFill>
                            <a:srgbClr val="000000"/>
                          </a:solidFill>
                          <a:latin typeface="Calibri"/>
                        </a:rPr>
                        <a:t>-Year </a:t>
                      </a:r>
                      <a:r>
                        <a:rPr lang="en-US" sz="1400" b="1" i="0" u="none" strike="noStrike" dirty="0">
                          <a:solidFill>
                            <a:srgbClr val="000000"/>
                          </a:solidFill>
                          <a:latin typeface="Calibri"/>
                        </a:rPr>
                        <a:t>Retention</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64%</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74%</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80%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8121" marR="8121" marT="8121" marB="0" anchor="b">
                    <a:lnL w="6350" cap="flat" cmpd="sng" algn="ctr">
                      <a:solidFill>
                        <a:srgbClr val="000000"/>
                      </a:solidFill>
                      <a:prstDash val="solid"/>
                      <a:round/>
                      <a:headEnd type="none" w="med" len="med"/>
                      <a:tailEnd type="none" w="med" len="med"/>
                    </a:lnL>
                    <a:lnR>
                      <a:noFill/>
                    </a:lnR>
                    <a:lnT>
                      <a:noFill/>
                    </a:lnT>
                    <a:lnB>
                      <a:noFill/>
                    </a:lnB>
                  </a:tcPr>
                </a:tc>
              </a:tr>
              <a:tr h="439918">
                <a:tc>
                  <a:txBody>
                    <a:bodyPr/>
                    <a:lstStyle/>
                    <a:p>
                      <a:pPr algn="l" fontAlgn="b"/>
                      <a:endParaRPr lang="en-US" sz="900" b="0" i="0" u="none" strike="noStrike" dirty="0">
                        <a:solidFill>
                          <a:srgbClr val="000000"/>
                        </a:solidFill>
                        <a:latin typeface="Calibri"/>
                      </a:endParaRPr>
                    </a:p>
                  </a:txBody>
                  <a:tcPr marL="8121" marR="8121" marT="81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dirty="0">
                          <a:solidFill>
                            <a:srgbClr val="000000"/>
                          </a:solidFill>
                          <a:latin typeface="Calibri"/>
                        </a:rPr>
                        <a:t>  4-year Graduation Rate</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21%</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26%</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30%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8121" marR="8121" marT="8121" marB="0" anchor="b">
                    <a:lnL w="6350" cap="flat" cmpd="sng" algn="ctr">
                      <a:solidFill>
                        <a:srgbClr val="000000"/>
                      </a:solidFill>
                      <a:prstDash val="solid"/>
                      <a:round/>
                      <a:headEnd type="none" w="med" len="med"/>
                      <a:tailEnd type="none" w="med" len="med"/>
                    </a:lnL>
                    <a:lnR>
                      <a:noFill/>
                    </a:lnR>
                    <a:lnT>
                      <a:noFill/>
                    </a:lnT>
                    <a:lnB>
                      <a:noFill/>
                    </a:lnB>
                  </a:tcPr>
                </a:tc>
              </a:tr>
              <a:tr h="455629">
                <a:tc>
                  <a:txBody>
                    <a:bodyPr/>
                    <a:lstStyle/>
                    <a:p>
                      <a:pPr algn="l" fontAlgn="b"/>
                      <a:endParaRPr lang="en-US" sz="900" b="0" i="0" u="none" strike="noStrike" dirty="0">
                        <a:solidFill>
                          <a:srgbClr val="000000"/>
                        </a:solidFill>
                        <a:latin typeface="Calibri"/>
                      </a:endParaRPr>
                    </a:p>
                  </a:txBody>
                  <a:tcPr marL="8121" marR="8121" marT="81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dirty="0">
                          <a:solidFill>
                            <a:srgbClr val="000000"/>
                          </a:solidFill>
                          <a:latin typeface="Calibri"/>
                        </a:rPr>
                        <a:t>  6-year Graduation Rate</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42%</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46%</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55%</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8121" marR="8121" marT="8121" marB="0" anchor="b">
                    <a:lnL w="6350" cap="flat" cmpd="sng" algn="ctr">
                      <a:solidFill>
                        <a:srgbClr val="000000"/>
                      </a:solidFill>
                      <a:prstDash val="solid"/>
                      <a:round/>
                      <a:headEnd type="none" w="med" len="med"/>
                      <a:tailEnd type="none" w="med" len="med"/>
                    </a:lnL>
                    <a:lnR>
                      <a:noFill/>
                    </a:lnR>
                    <a:lnT>
                      <a:noFill/>
                    </a:lnT>
                    <a:lnB>
                      <a:noFill/>
                    </a:lnB>
                  </a:tcPr>
                </a:tc>
              </a:tr>
              <a:tr h="439918">
                <a:tc>
                  <a:txBody>
                    <a:bodyPr/>
                    <a:lstStyle/>
                    <a:p>
                      <a:pPr algn="l" fontAlgn="b"/>
                      <a:endParaRPr lang="en-US" sz="900" b="0" i="0" u="none" strike="noStrike" dirty="0">
                        <a:solidFill>
                          <a:srgbClr val="000000"/>
                        </a:solidFill>
                        <a:latin typeface="Calibri"/>
                      </a:endParaRPr>
                    </a:p>
                  </a:txBody>
                  <a:tcPr marL="8121" marR="8121" marT="81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dirty="0">
                          <a:solidFill>
                            <a:srgbClr val="000000"/>
                          </a:solidFill>
                          <a:latin typeface="Calibri"/>
                        </a:rPr>
                        <a:t>  Total new </a:t>
                      </a:r>
                      <a:r>
                        <a:rPr lang="en-US" sz="1400" b="1" i="0" u="none" strike="noStrike" dirty="0" smtClean="0">
                          <a:solidFill>
                            <a:srgbClr val="000000"/>
                          </a:solidFill>
                          <a:latin typeface="Calibri"/>
                        </a:rPr>
                        <a:t>Transfer Students</a:t>
                      </a:r>
                      <a:endParaRPr lang="en-US" sz="1400" b="1" i="0" u="none" strike="noStrike" dirty="0">
                        <a:solidFill>
                          <a:srgbClr val="000000"/>
                        </a:solidFill>
                        <a:latin typeface="Calibri"/>
                      </a:endParaRP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539</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870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libri"/>
                        </a:rPr>
                        <a:t>  33%*</a:t>
                      </a:r>
                      <a:endParaRPr lang="en-US" sz="1400" b="0" i="0" u="none" strike="noStrike" dirty="0">
                        <a:solidFill>
                          <a:srgbClr val="000000"/>
                        </a:solidFill>
                        <a:latin typeface="Calibri"/>
                      </a:endParaRP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900" b="0" i="0" u="none" strike="noStrike" dirty="0">
                        <a:solidFill>
                          <a:srgbClr val="000000"/>
                        </a:solidFill>
                        <a:latin typeface="Calibri"/>
                      </a:endParaRPr>
                    </a:p>
                  </a:txBody>
                  <a:tcPr marL="8121" marR="8121" marT="8121" marB="0" anchor="b">
                    <a:lnL w="6350" cap="flat" cmpd="sng" algn="ctr">
                      <a:solidFill>
                        <a:srgbClr val="000000"/>
                      </a:solidFill>
                      <a:prstDash val="solid"/>
                      <a:round/>
                      <a:headEnd type="none" w="med" len="med"/>
                      <a:tailEnd type="none" w="med" len="med"/>
                    </a:lnL>
                    <a:lnR>
                      <a:noFill/>
                    </a:lnR>
                    <a:lnT>
                      <a:noFill/>
                    </a:lnT>
                    <a:lnB>
                      <a:noFill/>
                    </a:lnB>
                  </a:tcPr>
                </a:tc>
              </a:tr>
              <a:tr h="442461">
                <a:tc>
                  <a:txBody>
                    <a:bodyPr/>
                    <a:lstStyle/>
                    <a:p>
                      <a:pPr algn="l" fontAlgn="b"/>
                      <a:endParaRPr lang="en-US" sz="900" b="0" i="0" u="none" strike="noStrike" dirty="0">
                        <a:solidFill>
                          <a:srgbClr val="000000"/>
                        </a:solidFill>
                        <a:latin typeface="Calibri"/>
                      </a:endParaRPr>
                    </a:p>
                  </a:txBody>
                  <a:tcPr marL="8121" marR="8121" marT="81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dirty="0">
                          <a:solidFill>
                            <a:srgbClr val="000000"/>
                          </a:solidFill>
                          <a:latin typeface="Calibri"/>
                        </a:rPr>
                        <a:t>  New Transfers </a:t>
                      </a:r>
                      <a:r>
                        <a:rPr lang="en-US" sz="1400" b="1" i="0" u="none" strike="noStrike" dirty="0" smtClean="0">
                          <a:solidFill>
                            <a:srgbClr val="000000"/>
                          </a:solidFill>
                          <a:latin typeface="Calibri"/>
                        </a:rPr>
                        <a:t>Students</a:t>
                      </a:r>
                      <a:r>
                        <a:rPr lang="en-US" sz="1400" b="1" i="0" u="none" strike="noStrike" baseline="0" dirty="0" smtClean="0">
                          <a:solidFill>
                            <a:srgbClr val="000000"/>
                          </a:solidFill>
                          <a:latin typeface="Calibri"/>
                        </a:rPr>
                        <a:t> </a:t>
                      </a:r>
                      <a:r>
                        <a:rPr lang="en-US" sz="1400" b="1" i="0" u="none" strike="noStrike" dirty="0" smtClean="0">
                          <a:solidFill>
                            <a:srgbClr val="000000"/>
                          </a:solidFill>
                          <a:latin typeface="Calibri"/>
                        </a:rPr>
                        <a:t>from </a:t>
                      </a:r>
                      <a:r>
                        <a:rPr lang="en-US" sz="1400" b="1" i="0" u="none" strike="noStrike" dirty="0">
                          <a:solidFill>
                            <a:srgbClr val="000000"/>
                          </a:solidFill>
                          <a:latin typeface="Calibri"/>
                        </a:rPr>
                        <a:t>Ivy Tech</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161</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322</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libri"/>
                        </a:rPr>
                        <a:t>  50%**</a:t>
                      </a:r>
                      <a:endParaRPr lang="en-US" sz="1400" b="0" i="0" u="none" strike="noStrike" dirty="0">
                        <a:solidFill>
                          <a:srgbClr val="000000"/>
                        </a:solidFill>
                        <a:latin typeface="Calibri"/>
                      </a:endParaRP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900" b="0" i="0" u="none" strike="noStrike" dirty="0">
                        <a:solidFill>
                          <a:srgbClr val="000000"/>
                        </a:solidFill>
                        <a:latin typeface="Calibri"/>
                      </a:endParaRPr>
                    </a:p>
                  </a:txBody>
                  <a:tcPr marL="8121" marR="8121" marT="8121" marB="0" anchor="b">
                    <a:lnL w="6350" cap="flat" cmpd="sng" algn="ctr">
                      <a:solidFill>
                        <a:srgbClr val="000000"/>
                      </a:solidFill>
                      <a:prstDash val="solid"/>
                      <a:round/>
                      <a:headEnd type="none" w="med" len="med"/>
                      <a:tailEnd type="none" w="med" len="med"/>
                    </a:lnL>
                    <a:lnR>
                      <a:noFill/>
                    </a:lnR>
                    <a:lnT>
                      <a:noFill/>
                    </a:lnT>
                    <a:lnB>
                      <a:noFill/>
                    </a:lnB>
                  </a:tcPr>
                </a:tc>
              </a:tr>
              <a:tr h="442461">
                <a:tc>
                  <a:txBody>
                    <a:bodyPr/>
                    <a:lstStyle/>
                    <a:p>
                      <a:pPr algn="l" fontAlgn="b"/>
                      <a:endParaRPr lang="en-US" sz="900" b="0" i="0" u="none" strike="noStrike" dirty="0">
                        <a:solidFill>
                          <a:srgbClr val="000000"/>
                        </a:solidFill>
                        <a:latin typeface="Calibri"/>
                      </a:endParaRPr>
                    </a:p>
                  </a:txBody>
                  <a:tcPr marL="8121" marR="8121" marT="81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Transfer Student </a:t>
                      </a:r>
                      <a:r>
                        <a:rPr lang="en-US" sz="1400" b="1" i="0" u="none" strike="noStrike" dirty="0">
                          <a:solidFill>
                            <a:srgbClr val="000000"/>
                          </a:solidFill>
                          <a:latin typeface="Calibri"/>
                        </a:rPr>
                        <a:t>6-year Graduation Rate</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46%</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51%</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55%</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8121" marR="8121" marT="8121" marB="0" anchor="b">
                    <a:lnL w="6350" cap="flat" cmpd="sng" algn="ctr">
                      <a:solidFill>
                        <a:srgbClr val="000000"/>
                      </a:solidFill>
                      <a:prstDash val="solid"/>
                      <a:round/>
                      <a:headEnd type="none" w="med" len="med"/>
                      <a:tailEnd type="none" w="med" len="med"/>
                    </a:lnL>
                    <a:lnR>
                      <a:noFill/>
                    </a:lnR>
                    <a:lnT>
                      <a:noFill/>
                    </a:lnT>
                    <a:lnB>
                      <a:noFill/>
                    </a:lnB>
                  </a:tcPr>
                </a:tc>
              </a:tr>
              <a:tr h="442461">
                <a:tc>
                  <a:txBody>
                    <a:bodyPr/>
                    <a:lstStyle/>
                    <a:p>
                      <a:pPr algn="l" fontAlgn="b"/>
                      <a:endParaRPr lang="en-US" sz="900" b="0" i="0" u="none" strike="noStrike" dirty="0">
                        <a:solidFill>
                          <a:srgbClr val="000000"/>
                        </a:solidFill>
                        <a:latin typeface="Calibri"/>
                      </a:endParaRPr>
                    </a:p>
                  </a:txBody>
                  <a:tcPr marL="8121" marR="8121" marT="81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Transfer</a:t>
                      </a:r>
                      <a:r>
                        <a:rPr lang="en-US" sz="1400" b="1" i="0" u="none" strike="noStrike" baseline="0" dirty="0" smtClean="0">
                          <a:solidFill>
                            <a:srgbClr val="000000"/>
                          </a:solidFill>
                          <a:latin typeface="Calibri"/>
                        </a:rPr>
                        <a:t> Student </a:t>
                      </a:r>
                      <a:r>
                        <a:rPr lang="en-US" sz="1400" b="1" i="0" u="none" strike="noStrike" dirty="0" smtClean="0">
                          <a:solidFill>
                            <a:srgbClr val="000000"/>
                          </a:solidFill>
                          <a:latin typeface="Calibri"/>
                        </a:rPr>
                        <a:t>1</a:t>
                      </a:r>
                      <a:r>
                        <a:rPr lang="en-US" sz="1400" b="1" i="0" u="none" strike="noStrike" baseline="30000" dirty="0" smtClean="0">
                          <a:solidFill>
                            <a:srgbClr val="000000"/>
                          </a:solidFill>
                          <a:latin typeface="Calibri"/>
                        </a:rPr>
                        <a:t>st</a:t>
                      </a:r>
                      <a:r>
                        <a:rPr lang="en-US" sz="1400" b="1" i="0" u="none" strike="noStrike" dirty="0" smtClean="0">
                          <a:solidFill>
                            <a:srgbClr val="000000"/>
                          </a:solidFill>
                          <a:latin typeface="Calibri"/>
                        </a:rPr>
                        <a:t>-Year </a:t>
                      </a:r>
                      <a:r>
                        <a:rPr lang="en-US" sz="1400" b="1" i="0" u="none" strike="noStrike" dirty="0">
                          <a:solidFill>
                            <a:srgbClr val="000000"/>
                          </a:solidFill>
                          <a:latin typeface="Calibri"/>
                        </a:rPr>
                        <a:t>Retention</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libri"/>
                        </a:rPr>
                        <a:t>64%</a:t>
                      </a:r>
                      <a:endParaRPr lang="en-US" sz="1400" b="0" i="0" u="none" strike="noStrike" dirty="0">
                        <a:solidFill>
                          <a:srgbClr val="000000"/>
                        </a:solidFill>
                        <a:latin typeface="Calibri"/>
                      </a:endParaRP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latin typeface="Calibri"/>
                        </a:rPr>
                        <a:t>74%</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80%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8121" marR="8121" marT="8121" marB="0" anchor="b">
                    <a:lnL w="6350" cap="flat" cmpd="sng" algn="ctr">
                      <a:solidFill>
                        <a:srgbClr val="000000"/>
                      </a:solidFill>
                      <a:prstDash val="solid"/>
                      <a:round/>
                      <a:headEnd type="none" w="med" len="med"/>
                      <a:tailEnd type="none" w="med" len="med"/>
                    </a:lnL>
                    <a:lnR>
                      <a:noFill/>
                    </a:lnR>
                    <a:lnT>
                      <a:noFill/>
                    </a:lnT>
                    <a:lnB>
                      <a:noFill/>
                    </a:lnB>
                  </a:tcPr>
                </a:tc>
              </a:tr>
              <a:tr h="542824">
                <a:tc>
                  <a:txBody>
                    <a:bodyPr/>
                    <a:lstStyle/>
                    <a:p>
                      <a:pPr algn="l" fontAlgn="b"/>
                      <a:endParaRPr lang="en-US" sz="900" b="0" i="0" u="none" strike="noStrike" dirty="0">
                        <a:solidFill>
                          <a:srgbClr val="000000"/>
                        </a:solidFill>
                        <a:latin typeface="Calibri"/>
                      </a:endParaRPr>
                    </a:p>
                  </a:txBody>
                  <a:tcPr marL="8121" marR="8121" marT="8121" marB="0" anchor="b">
                    <a:lnL>
                      <a:noFill/>
                    </a:lnL>
                    <a:lnR>
                      <a:noFill/>
                    </a:lnR>
                    <a:lnT>
                      <a:noFill/>
                    </a:lnT>
                    <a:lnB>
                      <a:noFill/>
                    </a:lnB>
                  </a:tcPr>
                </a:tc>
                <a:tc>
                  <a:txBody>
                    <a:bodyPr/>
                    <a:lstStyle/>
                    <a:p>
                      <a:pPr algn="l" fontAlgn="b"/>
                      <a:r>
                        <a:rPr lang="en-US" sz="1400" b="0" i="0" u="none" strike="noStrike" baseline="0" dirty="0" smtClean="0">
                          <a:solidFill>
                            <a:srgbClr val="000000"/>
                          </a:solidFill>
                          <a:latin typeface="Calibri"/>
                        </a:rPr>
                        <a:t>*% </a:t>
                      </a:r>
                      <a:r>
                        <a:rPr lang="en-US" sz="1400" b="0" i="0" u="none" strike="noStrike" dirty="0" smtClean="0">
                          <a:solidFill>
                            <a:srgbClr val="000000"/>
                          </a:solidFill>
                          <a:latin typeface="Calibri"/>
                        </a:rPr>
                        <a:t>of new</a:t>
                      </a:r>
                      <a:r>
                        <a:rPr lang="en-US" sz="1400" b="0" i="0" u="none" strike="noStrike" baseline="0" dirty="0" smtClean="0">
                          <a:solidFill>
                            <a:srgbClr val="000000"/>
                          </a:solidFill>
                          <a:latin typeface="Calibri"/>
                        </a:rPr>
                        <a:t> students who are transfer students</a:t>
                      </a:r>
                    </a:p>
                    <a:p>
                      <a:pPr algn="l" fontAlgn="b"/>
                      <a:r>
                        <a:rPr lang="en-US" sz="1400" b="0" i="0" u="none" strike="noStrike" baseline="0" dirty="0" smtClean="0">
                          <a:solidFill>
                            <a:srgbClr val="000000"/>
                          </a:solidFill>
                          <a:latin typeface="Calibri"/>
                        </a:rPr>
                        <a:t>**% of new transfer students from Ivy Tech</a:t>
                      </a:r>
                    </a:p>
                    <a:p>
                      <a:pPr algn="l" fontAlgn="b"/>
                      <a:endParaRPr lang="en-US" sz="900" b="0" i="0" u="none" strike="noStrike" dirty="0">
                        <a:solidFill>
                          <a:srgbClr val="000000"/>
                        </a:solidFill>
                        <a:latin typeface="Calibri"/>
                      </a:endParaRPr>
                    </a:p>
                  </a:txBody>
                  <a:tcPr marL="8121" marR="8121" marT="81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900" b="0" i="0" u="none" strike="noStrike" dirty="0">
                        <a:solidFill>
                          <a:srgbClr val="000000"/>
                        </a:solidFill>
                        <a:latin typeface="Calibri"/>
                      </a:endParaRPr>
                    </a:p>
                  </a:txBody>
                  <a:tcPr marL="8121" marR="8121" marT="81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900" b="0" i="0" u="none" strike="noStrike" dirty="0">
                        <a:solidFill>
                          <a:srgbClr val="000000"/>
                        </a:solidFill>
                        <a:latin typeface="Calibri"/>
                      </a:endParaRPr>
                    </a:p>
                  </a:txBody>
                  <a:tcPr marL="8121" marR="8121" marT="81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900" b="0" i="0" u="none" strike="noStrike" dirty="0">
                        <a:solidFill>
                          <a:srgbClr val="000000"/>
                        </a:solidFill>
                        <a:latin typeface="Calibri"/>
                      </a:endParaRPr>
                    </a:p>
                  </a:txBody>
                  <a:tcPr marL="8121" marR="8121" marT="81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latin typeface="Calibri"/>
                      </a:endParaRPr>
                    </a:p>
                  </a:txBody>
                  <a:tcPr marL="8121" marR="8121" marT="8121" marB="0" anchor="b">
                    <a:lnL>
                      <a:noFill/>
                    </a:lnL>
                    <a:lnR>
                      <a:noFill/>
                    </a:lnR>
                    <a:lnT>
                      <a:noFill/>
                    </a:lnT>
                    <a:lnB>
                      <a:noFill/>
                    </a:lnB>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1"/>
            <a:ext cx="8763000" cy="4390946"/>
          </a:xfrm>
          <a:prstGeom prst="rect">
            <a:avLst/>
          </a:prstGeom>
          <a:noFill/>
        </p:spPr>
        <p:txBody>
          <a:bodyPr wrap="square" rtlCol="0">
            <a:spAutoFit/>
          </a:bodyPr>
          <a:lstStyle/>
          <a:p>
            <a:pPr>
              <a:lnSpc>
                <a:spcPts val="3200"/>
              </a:lnSpc>
              <a:tabLst>
                <a:tab pos="227013" algn="l"/>
                <a:tab pos="461963" algn="l"/>
              </a:tabLst>
            </a:pPr>
            <a:r>
              <a:rPr lang="en-US" sz="4000" b="1" dirty="0" smtClean="0">
                <a:solidFill>
                  <a:srgbClr val="00539C"/>
                </a:solidFill>
                <a:latin typeface="+mj-lt"/>
              </a:rPr>
              <a:t>Initiatives</a:t>
            </a:r>
            <a:r>
              <a:rPr lang="en-US" sz="4000" dirty="0" smtClean="0">
                <a:solidFill>
                  <a:srgbClr val="00539C"/>
                </a:solidFill>
                <a:latin typeface="+mj-lt"/>
              </a:rPr>
              <a:t/>
            </a:r>
            <a:br>
              <a:rPr lang="en-US" sz="4000" dirty="0" smtClean="0">
                <a:solidFill>
                  <a:srgbClr val="00539C"/>
                </a:solidFill>
                <a:latin typeface="+mj-lt"/>
              </a:rPr>
            </a:br>
            <a:endParaRPr lang="en-US" sz="2000" dirty="0" smtClean="0">
              <a:solidFill>
                <a:srgbClr val="00539C"/>
              </a:solidFill>
            </a:endParaRPr>
          </a:p>
          <a:p>
            <a:pPr marL="461963" lvl="1" indent="-234950">
              <a:buFont typeface="Arial" pitchFamily="34" charset="0"/>
              <a:buChar char="•"/>
              <a:tabLst>
                <a:tab pos="227013" algn="l"/>
                <a:tab pos="461963" algn="l"/>
              </a:tabLst>
            </a:pPr>
            <a:r>
              <a:rPr lang="en-US" sz="2200" b="1" i="1" dirty="0" smtClean="0"/>
              <a:t>Initiative 1 &amp; 7 </a:t>
            </a:r>
            <a:r>
              <a:rPr lang="en-US" sz="2200" i="1" dirty="0" smtClean="0"/>
              <a:t>– Achieve greater impact on student success through the development of a First-Year Student Residential Village.</a:t>
            </a:r>
          </a:p>
          <a:p>
            <a:pPr marL="461963" lvl="1" indent="-234950">
              <a:tabLst>
                <a:tab pos="227013" algn="l"/>
                <a:tab pos="461963" algn="l"/>
              </a:tabLst>
            </a:pPr>
            <a:endParaRPr lang="en-US" sz="1400" dirty="0" smtClean="0"/>
          </a:p>
          <a:p>
            <a:pPr marL="461963" lvl="1" indent="-234950">
              <a:buFont typeface="Arial" pitchFamily="34" charset="0"/>
              <a:buChar char="•"/>
              <a:tabLst>
                <a:tab pos="227013" algn="l"/>
                <a:tab pos="461963" algn="l"/>
              </a:tabLst>
            </a:pPr>
            <a:r>
              <a:rPr lang="en-US" sz="2200" b="1" i="1" dirty="0" smtClean="0"/>
              <a:t>Initiative 2 </a:t>
            </a:r>
            <a:r>
              <a:rPr lang="en-US" sz="2200" i="1" dirty="0" smtClean="0"/>
              <a:t>- Further develop cooperative programs with Ivy Tech to provide multiple points of entry to ISU.</a:t>
            </a:r>
          </a:p>
          <a:p>
            <a:pPr marL="461963" lvl="1" indent="-234950">
              <a:tabLst>
                <a:tab pos="227013" algn="l"/>
                <a:tab pos="461963" algn="l"/>
              </a:tabLst>
            </a:pPr>
            <a:endParaRPr lang="en-US" sz="1400" i="1" dirty="0" smtClean="0"/>
          </a:p>
          <a:p>
            <a:pPr marL="461963" lvl="1" indent="-234950">
              <a:buFont typeface="Arial" pitchFamily="34" charset="0"/>
              <a:buChar char="•"/>
              <a:tabLst>
                <a:tab pos="227013" algn="l"/>
                <a:tab pos="461963" algn="l"/>
              </a:tabLst>
            </a:pPr>
            <a:r>
              <a:rPr lang="en-US" sz="2200" b="1" i="1" dirty="0" smtClean="0"/>
              <a:t>Initiative 3 </a:t>
            </a:r>
            <a:r>
              <a:rPr lang="en-US" sz="2200" i="1" dirty="0" smtClean="0"/>
              <a:t>- Create a unified undergraduate student success program.</a:t>
            </a:r>
          </a:p>
          <a:p>
            <a:pPr marL="461963" lvl="1" indent="-234950">
              <a:tabLst>
                <a:tab pos="227013" algn="l"/>
                <a:tab pos="461963" algn="l"/>
              </a:tabLst>
            </a:pPr>
            <a:endParaRPr lang="en-US" sz="1400" dirty="0" smtClean="0"/>
          </a:p>
          <a:p>
            <a:pPr marL="461963" lvl="1" indent="-234950">
              <a:buFont typeface="Arial" pitchFamily="34" charset="0"/>
              <a:buChar char="•"/>
              <a:tabLst>
                <a:tab pos="227013" algn="l"/>
                <a:tab pos="461963" algn="l"/>
              </a:tabLst>
            </a:pPr>
            <a:r>
              <a:rPr lang="en-US" sz="2200" b="1" i="1" dirty="0" smtClean="0"/>
              <a:t>Initiative 4 </a:t>
            </a:r>
            <a:r>
              <a:rPr lang="en-US" sz="2200" i="1" dirty="0" smtClean="0"/>
              <a:t>- Create “Sycamore Express” one-stop centers.</a:t>
            </a:r>
          </a:p>
          <a:p>
            <a:pPr marL="461963" lvl="1" indent="-234950">
              <a:tabLst>
                <a:tab pos="227013" algn="l"/>
                <a:tab pos="461963" algn="l"/>
              </a:tabLst>
            </a:pPr>
            <a:endParaRPr lang="en-US" sz="1400" dirty="0" smtClean="0"/>
          </a:p>
          <a:p>
            <a:pPr marL="461963" lvl="1" indent="-234950">
              <a:buFont typeface="Arial" pitchFamily="34" charset="0"/>
              <a:buChar char="•"/>
              <a:tabLst>
                <a:tab pos="227013" algn="l"/>
                <a:tab pos="461963" algn="l"/>
              </a:tabLst>
            </a:pPr>
            <a:r>
              <a:rPr lang="en-US" sz="2200" b="1" i="1" dirty="0" smtClean="0"/>
              <a:t>Initiative 5 </a:t>
            </a:r>
            <a:r>
              <a:rPr lang="en-US" sz="2200" i="1" dirty="0" smtClean="0"/>
              <a:t>- Develop program for the parents and families of students.</a:t>
            </a:r>
            <a:endParaRPr lang="en-US" sz="1600" dirty="0" smtClean="0"/>
          </a:p>
          <a:p>
            <a:pPr lvl="1">
              <a:buFont typeface="Arial" pitchFamily="34" charset="0"/>
              <a:buChar char="•"/>
            </a:pPr>
            <a:endParaRPr lang="en-US" sz="16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4914166"/>
          </a:xfrm>
          <a:prstGeom prst="rect">
            <a:avLst/>
          </a:prstGeom>
          <a:noFill/>
        </p:spPr>
        <p:txBody>
          <a:bodyPr wrap="square" rtlCol="0">
            <a:spAutoFit/>
          </a:bodyPr>
          <a:lstStyle/>
          <a:p>
            <a:pPr>
              <a:lnSpc>
                <a:spcPts val="3200"/>
              </a:lnSpc>
            </a:pPr>
            <a:r>
              <a:rPr lang="en-US" sz="4000" b="1" dirty="0" smtClean="0">
                <a:solidFill>
                  <a:srgbClr val="00539C"/>
                </a:solidFill>
                <a:latin typeface="+mj-lt"/>
              </a:rPr>
              <a:t>Initiatives </a:t>
            </a:r>
            <a:r>
              <a:rPr lang="en-US" sz="3600" b="1" dirty="0" smtClean="0">
                <a:solidFill>
                  <a:srgbClr val="00539C"/>
                </a:solidFill>
                <a:latin typeface="+mj-lt"/>
              </a:rPr>
              <a:t>(con’t.)</a:t>
            </a:r>
            <a:endParaRPr lang="en-US" sz="4000" b="1" dirty="0" smtClean="0">
              <a:solidFill>
                <a:srgbClr val="00539C"/>
              </a:solidFill>
              <a:latin typeface="+mj-lt"/>
            </a:endParaRPr>
          </a:p>
          <a:p>
            <a:pPr>
              <a:lnSpc>
                <a:spcPts val="3200"/>
              </a:lnSpc>
            </a:pPr>
            <a:endParaRPr lang="en-US" sz="4000" dirty="0" smtClean="0">
              <a:solidFill>
                <a:srgbClr val="00539C"/>
              </a:solidFill>
              <a:latin typeface="+mj-lt"/>
            </a:endParaRPr>
          </a:p>
          <a:p>
            <a:pPr marL="461963" lvl="1" indent="-234950">
              <a:buFont typeface="Arial" pitchFamily="34" charset="0"/>
              <a:buChar char="•"/>
            </a:pPr>
            <a:r>
              <a:rPr lang="en-US" sz="2200" b="1" i="1" dirty="0" smtClean="0"/>
              <a:t>Initiative 6 </a:t>
            </a:r>
            <a:r>
              <a:rPr lang="en-US" sz="2200" i="1" dirty="0" smtClean="0"/>
              <a:t>- Increase early outreach to students in region.</a:t>
            </a:r>
          </a:p>
          <a:p>
            <a:pPr marL="461963" lvl="1" indent="-234950"/>
            <a:endParaRPr lang="en-US" sz="1400" i="1" dirty="0" smtClean="0"/>
          </a:p>
          <a:p>
            <a:pPr marL="461963" lvl="1" indent="-234950">
              <a:buFont typeface="Arial" pitchFamily="34" charset="0"/>
              <a:buChar char="•"/>
            </a:pPr>
            <a:r>
              <a:rPr lang="en-US" sz="2200" b="1" i="1" dirty="0" smtClean="0"/>
              <a:t>Initiative 8 </a:t>
            </a:r>
            <a:r>
              <a:rPr lang="en-US" sz="2200" i="1" dirty="0" smtClean="0"/>
              <a:t>- Enhance graduate education at ISU.</a:t>
            </a:r>
          </a:p>
          <a:p>
            <a:pPr marL="461963" lvl="1" indent="-234950"/>
            <a:endParaRPr lang="en-US" sz="1400" dirty="0" smtClean="0"/>
          </a:p>
          <a:p>
            <a:pPr marL="461963" lvl="1" indent="-234950">
              <a:buFont typeface="Arial" pitchFamily="34" charset="0"/>
              <a:buChar char="•"/>
            </a:pPr>
            <a:r>
              <a:rPr lang="en-US" sz="2200" b="1" i="1" dirty="0" smtClean="0"/>
              <a:t>Initiative 9 </a:t>
            </a:r>
            <a:r>
              <a:rPr lang="en-US" sz="2200" i="1" dirty="0" smtClean="0"/>
              <a:t>- Enhance the gathering and use of information to advance ISU’s strategic priorities.</a:t>
            </a:r>
          </a:p>
          <a:p>
            <a:pPr marL="461963" lvl="1" indent="-234950"/>
            <a:endParaRPr lang="en-US" sz="1400" dirty="0" smtClean="0"/>
          </a:p>
          <a:p>
            <a:pPr marL="461963" lvl="1" indent="-234950">
              <a:buFont typeface="Arial" pitchFamily="34" charset="0"/>
              <a:buChar char="•"/>
            </a:pPr>
            <a:r>
              <a:rPr lang="en-US" sz="2200" b="1" i="1" dirty="0" smtClean="0"/>
              <a:t>Initiative 10 </a:t>
            </a:r>
            <a:r>
              <a:rPr lang="en-US" sz="2200" i="1" dirty="0" smtClean="0"/>
              <a:t>- Create a Comprehensive Wellness Program.</a:t>
            </a:r>
          </a:p>
          <a:p>
            <a:pPr marL="461963" lvl="1" indent="-234950"/>
            <a:endParaRPr lang="en-US" sz="1400" dirty="0" smtClean="0"/>
          </a:p>
          <a:p>
            <a:pPr marL="461963" lvl="1" indent="-234950">
              <a:buFont typeface="Arial" pitchFamily="34" charset="0"/>
              <a:buChar char="•"/>
            </a:pPr>
            <a:r>
              <a:rPr lang="en-US" sz="2200" b="1" i="1" dirty="0" smtClean="0"/>
              <a:t>Initiative 11 </a:t>
            </a:r>
            <a:r>
              <a:rPr lang="en-US" sz="2200" i="1" dirty="0" smtClean="0"/>
              <a:t>- Develop a comprehensive retention program for the African American Culture Center to assist both students and parents.</a:t>
            </a:r>
            <a:endParaRPr lang="en-US" sz="2200" dirty="0" smtClean="0"/>
          </a:p>
          <a:p>
            <a:pPr lvl="1">
              <a:buFont typeface="Arial" pitchFamily="34" charset="0"/>
              <a:buChar char="•"/>
            </a:pPr>
            <a:endParaRPr lang="en-US" sz="1600" dirty="0" smtClean="0"/>
          </a:p>
          <a:p>
            <a:r>
              <a:rPr lang="en-US" dirty="0" smtClean="0"/>
              <a:t> </a:t>
            </a:r>
            <a:endParaRPr lang="en-US" sz="1600" dirty="0" smtClean="0"/>
          </a:p>
          <a:p>
            <a:pPr lvl="1">
              <a:buFont typeface="Arial" pitchFamily="34" charset="0"/>
              <a:buChar char="•"/>
            </a:pPr>
            <a:endParaRPr lang="en-US" sz="16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4278094"/>
          </a:xfrm>
          <a:prstGeom prst="rect">
            <a:avLst/>
          </a:prstGeom>
          <a:noFill/>
        </p:spPr>
        <p:txBody>
          <a:bodyPr wrap="square" rtlCol="0">
            <a:spAutoFit/>
          </a:bodyPr>
          <a:lstStyle/>
          <a:p>
            <a:pPr>
              <a:lnSpc>
                <a:spcPts val="3200"/>
              </a:lnSpc>
            </a:pPr>
            <a:r>
              <a:rPr lang="en-US" sz="2800" b="1" i="1" dirty="0" smtClean="0">
                <a:solidFill>
                  <a:srgbClr val="1065E2"/>
                </a:solidFill>
              </a:rPr>
              <a:t>Initiative 1 &amp; 7 – Achieve greater impact on student success through the development of a First-Year Student Residential Village</a:t>
            </a:r>
            <a:endParaRPr lang="en-US" sz="2800" dirty="0" smtClean="0">
              <a:solidFill>
                <a:srgbClr val="1065E2"/>
              </a:solidFill>
            </a:endParaRPr>
          </a:p>
          <a:p>
            <a:r>
              <a:rPr lang="en-US" sz="2400" dirty="0" smtClean="0"/>
              <a:t> </a:t>
            </a:r>
          </a:p>
          <a:p>
            <a:r>
              <a:rPr lang="en-US" sz="2400" i="1" dirty="0" smtClean="0"/>
              <a:t>This initiative is focused on creating a unique, distinctive environment for first-year students that supports both social and intellectual development.  Additionally, the initiative seeks to bridge learning in the classroom to students’ living environment.  The Implementation Team has been focused on the following primary objectives the past year:</a:t>
            </a:r>
          </a:p>
          <a:p>
            <a:endParaRPr lang="en-US" sz="2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914400"/>
            <a:ext cx="8763000" cy="5755422"/>
          </a:xfrm>
          <a:prstGeom prst="rect">
            <a:avLst/>
          </a:prstGeom>
          <a:noFill/>
        </p:spPr>
        <p:txBody>
          <a:bodyPr wrap="square" rtlCol="0">
            <a:spAutoFit/>
          </a:bodyPr>
          <a:lstStyle/>
          <a:p>
            <a:r>
              <a:rPr lang="en-US" sz="2800" b="1" i="1" dirty="0" smtClean="0">
                <a:solidFill>
                  <a:srgbClr val="1065E2"/>
                </a:solidFill>
              </a:rPr>
              <a:t>Initiative 1 &amp; 7 – Achieve greater impact on student success through the development of a First-Year Student Residential Village</a:t>
            </a:r>
            <a:endParaRPr lang="en-US" sz="2800" dirty="0" smtClean="0">
              <a:solidFill>
                <a:srgbClr val="1065E2"/>
              </a:solidFill>
            </a:endParaRPr>
          </a:p>
          <a:p>
            <a:pPr marL="457200" indent="-230188"/>
            <a:r>
              <a:rPr lang="en-US" sz="1100" dirty="0" smtClean="0"/>
              <a:t> </a:t>
            </a:r>
          </a:p>
          <a:p>
            <a:pPr lvl="1" indent="-230188">
              <a:buSzPct val="110000"/>
              <a:buFont typeface="Arial" pitchFamily="34" charset="0"/>
              <a:buChar char="•"/>
            </a:pPr>
            <a:r>
              <a:rPr lang="en-US" sz="2000" dirty="0" smtClean="0"/>
              <a:t>Establish a residence advisory committee (initial meeting scheduled for March).</a:t>
            </a:r>
          </a:p>
          <a:p>
            <a:pPr lvl="1" indent="-230188">
              <a:buSzPct val="110000"/>
            </a:pPr>
            <a:endParaRPr lang="en-US" sz="1000" dirty="0" smtClean="0"/>
          </a:p>
          <a:p>
            <a:pPr lvl="1" indent="-230188">
              <a:buSzPct val="110000"/>
              <a:buFont typeface="Arial" pitchFamily="34" charset="0"/>
              <a:buChar char="•"/>
            </a:pPr>
            <a:r>
              <a:rPr lang="en-US" sz="2000" dirty="0" smtClean="0"/>
              <a:t>A best practices site visit is planned to St Louis University before our campus summit workshop scheduled for April 15</a:t>
            </a:r>
            <a:r>
              <a:rPr lang="en-US" sz="2000" baseline="30000" dirty="0" smtClean="0"/>
              <a:t>th</a:t>
            </a:r>
            <a:r>
              <a:rPr lang="en-US" sz="2000" dirty="0" smtClean="0"/>
              <a:t> (6 members of Advisory Committee) to learn about living learning village.</a:t>
            </a:r>
          </a:p>
          <a:p>
            <a:pPr lvl="1" indent="-230188">
              <a:buSzPct val="110000"/>
            </a:pPr>
            <a:endParaRPr lang="en-US" sz="1000" dirty="0" smtClean="0"/>
          </a:p>
          <a:p>
            <a:pPr lvl="1" indent="-230188">
              <a:buSzPct val="110000"/>
              <a:buFont typeface="Arial" pitchFamily="34" charset="0"/>
              <a:buChar char="•"/>
            </a:pPr>
            <a:r>
              <a:rPr lang="en-US" sz="2000" dirty="0" smtClean="0"/>
              <a:t>Campus discussion in April 15, 2011, a room reservation and catering services summit.  This will function as a workshop with presentations on theme housing, outcomes from the visit to St. Louis University, and other stakeholder issues.</a:t>
            </a:r>
          </a:p>
          <a:p>
            <a:pPr lvl="1" indent="-230188">
              <a:buSzPct val="110000"/>
            </a:pPr>
            <a:endParaRPr lang="en-US" sz="1000" dirty="0" smtClean="0"/>
          </a:p>
          <a:p>
            <a:pPr lvl="1" indent="-230188">
              <a:buSzPct val="110000"/>
              <a:buFont typeface="Arial" pitchFamily="34" charset="0"/>
              <a:buChar char="•"/>
            </a:pPr>
            <a:r>
              <a:rPr lang="en-US" sz="2000" dirty="0" smtClean="0"/>
              <a:t>Develop new residential life web page.  An “improved” version had a launch date of February 13, with plans for a new site to be underway with a fall completion date.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3908762"/>
          </a:xfrm>
          <a:prstGeom prst="rect">
            <a:avLst/>
          </a:prstGeom>
          <a:noFill/>
        </p:spPr>
        <p:txBody>
          <a:bodyPr wrap="square" rtlCol="0">
            <a:spAutoFit/>
          </a:bodyPr>
          <a:lstStyle/>
          <a:p>
            <a:r>
              <a:rPr lang="en-US" sz="2800" b="1" i="1" dirty="0" smtClean="0">
                <a:solidFill>
                  <a:srgbClr val="1065E2"/>
                </a:solidFill>
              </a:rPr>
              <a:t>Initiative 2 - Further develop cooperative programs with Ivy Tech to provide multiple points of entry to ISU</a:t>
            </a:r>
            <a:endParaRPr lang="en-US" sz="2800" dirty="0" smtClean="0">
              <a:solidFill>
                <a:srgbClr val="1065E2"/>
              </a:solidFill>
            </a:endParaRPr>
          </a:p>
          <a:p>
            <a:r>
              <a:rPr lang="en-US" sz="2400" dirty="0" smtClean="0"/>
              <a:t> </a:t>
            </a:r>
          </a:p>
          <a:p>
            <a:r>
              <a:rPr lang="en-US" sz="2400" i="1" dirty="0" smtClean="0"/>
              <a:t>This initiative is focused mainly on agreements between ISU and Ivy Tech Community Colleges to strengthen dual enrollment, articulation agreements, and transfer back programs.  Additionally, this initiative seeks to enhance Ivy Tech students’ level of comfort in a university environment through the use of focus groups. The implementation team has focused on the following primary objectives this past year:</a:t>
            </a:r>
          </a:p>
          <a:p>
            <a:r>
              <a:rPr lang="en-US" sz="2400" dirty="0" smtClean="0"/>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4864</TotalTime>
  <Words>930</Words>
  <Application>Microsoft Office PowerPoint</Application>
  <PresentationFormat>On-screen Show (4:3)</PresentationFormat>
  <Paragraphs>325</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14_Office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Indiana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Goal 1 Stakeholders Conference Presentation</dc:title>
  <dc:creator>user</dc:creator>
  <cp:keywords>2011 Conference, Goal 1, Student Success</cp:keywords>
  <cp:lastModifiedBy>Ray Buechler</cp:lastModifiedBy>
  <cp:revision>410</cp:revision>
  <dcterms:created xsi:type="dcterms:W3CDTF">2008-09-03T09:34:29Z</dcterms:created>
  <dcterms:modified xsi:type="dcterms:W3CDTF">2011-04-04T15:44:19Z</dcterms:modified>
</cp:coreProperties>
</file>