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6"/>
  </p:notesMasterIdLst>
  <p:handoutMasterIdLst>
    <p:handoutMasterId r:id="rId37"/>
  </p:handoutMasterIdLst>
  <p:sldIdLst>
    <p:sldId id="459" r:id="rId2"/>
    <p:sldId id="403" r:id="rId3"/>
    <p:sldId id="469" r:id="rId4"/>
    <p:sldId id="404" r:id="rId5"/>
    <p:sldId id="405" r:id="rId6"/>
    <p:sldId id="466" r:id="rId7"/>
    <p:sldId id="478" r:id="rId8"/>
    <p:sldId id="479" r:id="rId9"/>
    <p:sldId id="470" r:id="rId10"/>
    <p:sldId id="480" r:id="rId11"/>
    <p:sldId id="488" r:id="rId12"/>
    <p:sldId id="471" r:id="rId13"/>
    <p:sldId id="481" r:id="rId14"/>
    <p:sldId id="489" r:id="rId15"/>
    <p:sldId id="477" r:id="rId16"/>
    <p:sldId id="482" r:id="rId17"/>
    <p:sldId id="490" r:id="rId18"/>
    <p:sldId id="476" r:id="rId19"/>
    <p:sldId id="483" r:id="rId20"/>
    <p:sldId id="491" r:id="rId21"/>
    <p:sldId id="475" r:id="rId22"/>
    <p:sldId id="484" r:id="rId23"/>
    <p:sldId id="492" r:id="rId24"/>
    <p:sldId id="474" r:id="rId25"/>
    <p:sldId id="485" r:id="rId26"/>
    <p:sldId id="493" r:id="rId27"/>
    <p:sldId id="473" r:id="rId28"/>
    <p:sldId id="486" r:id="rId29"/>
    <p:sldId id="494" r:id="rId30"/>
    <p:sldId id="472" r:id="rId31"/>
    <p:sldId id="487" r:id="rId32"/>
    <p:sldId id="495" r:id="rId33"/>
    <p:sldId id="467" r:id="rId34"/>
    <p:sldId id="458" r:id="rId3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1065E2"/>
    <a:srgbClr val="0F5BCB"/>
    <a:srgbClr val="DFAA27"/>
    <a:srgbClr val="A2D668"/>
    <a:srgbClr val="3366FF"/>
    <a:srgbClr val="0000CC"/>
    <a:srgbClr val="223A58"/>
    <a:srgbClr val="271A88"/>
    <a:srgbClr val="221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6" autoAdjust="0"/>
    <p:restoredTop sz="98752" autoAdjust="0"/>
  </p:normalViewPr>
  <p:slideViewPr>
    <p:cSldViewPr>
      <p:cViewPr varScale="1">
        <p:scale>
          <a:sx n="118" d="100"/>
          <a:sy n="118" d="100"/>
        </p:scale>
        <p:origin x="-8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716" y="-9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BF42AE4F-E4DC-418F-9109-67191A9FA07D}" type="datetimeFigureOut">
              <a:rPr lang="en-US" smtClean="0"/>
              <a:pPr/>
              <a:t>4/4/2011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D147F2EC-B7C8-4DC2-96AB-D70DCB41E8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64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FCAC45DE-260D-40A4-B6BB-97393EAF39BD}" type="datetimeFigureOut">
              <a:rPr lang="en-US" smtClean="0"/>
              <a:pPr/>
              <a:t>4/4/2011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33" tIns="45717" rIns="91433" bIns="4571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77F8F1CE-3D5D-40F4-A740-2573B21D4F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656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8BC20-E0BC-4269-8E19-E284F867C52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4/4/2011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46E33-75D6-443A-8888-B582B464701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0DA4F1-D0C4-4DE0-B1B6-CBF518E6D81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4/4/2011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5D1F75-B864-48E3-AD03-3FEF8280853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1" descr="campus1.jpg"/>
          <p:cNvPicPr>
            <a:picLocks noChangeAspect="1"/>
          </p:cNvPicPr>
          <p:nvPr/>
        </p:nvPicPr>
        <p:blipFill>
          <a:blip r:embed="rId3" cstate="print"/>
          <a:srcRect t="9454"/>
          <a:stretch>
            <a:fillRect/>
          </a:stretch>
        </p:blipFill>
        <p:spPr bwMode="auto">
          <a:xfrm>
            <a:off x="4572000" y="1"/>
            <a:ext cx="4572000" cy="2919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b="1788"/>
          <a:stretch>
            <a:fillRect/>
          </a:stretch>
        </p:blipFill>
        <p:spPr bwMode="auto">
          <a:xfrm>
            <a:off x="0" y="0"/>
            <a:ext cx="449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Connector 10"/>
          <p:cNvCxnSpPr/>
          <p:nvPr/>
        </p:nvCxnSpPr>
        <p:spPr>
          <a:xfrm rot="5400000">
            <a:off x="1066800" y="3429000"/>
            <a:ext cx="6858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0" y="4003120"/>
            <a:ext cx="4572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2010 Stakeholders Conference</a:t>
            </a:r>
          </a:p>
          <a:p>
            <a:pPr algn="ctr"/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April 27, 2010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6" name="Picture 15" descr="ISU_logo.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01" y="6019801"/>
            <a:ext cx="1957203" cy="59042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90800" y="2895601"/>
            <a:ext cx="65532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solidFill>
              <a:schemeClr val="bg1"/>
            </a:solidFill>
          </a:ln>
        </p:spPr>
        <p:txBody>
          <a:bodyPr wrap="square" lIns="0" tIns="91440" rIns="0" bIns="182880" rtlCol="0" anchor="ctr" anchorCtr="1">
            <a:noAutofit/>
          </a:bodyPr>
          <a:lstStyle/>
          <a:p>
            <a:pPr algn="ctr"/>
            <a:r>
              <a:rPr lang="en-US" sz="6000" i="1" spc="-90" dirty="0" smtClean="0">
                <a:solidFill>
                  <a:prstClr val="white"/>
                </a:solidFill>
                <a:latin typeface="Garamond" pitchFamily="18" charset="0"/>
              </a:rPr>
              <a:t>The </a:t>
            </a:r>
            <a:r>
              <a:rPr lang="en-US" sz="6000" i="1" spc="-250" dirty="0" smtClean="0">
                <a:solidFill>
                  <a:prstClr val="white"/>
                </a:solidFill>
                <a:latin typeface="Garamond" pitchFamily="18" charset="0"/>
              </a:rPr>
              <a:t>Pa</a:t>
            </a:r>
            <a:r>
              <a:rPr lang="en-US" sz="6000" i="1" spc="-90" dirty="0" smtClean="0">
                <a:solidFill>
                  <a:prstClr val="white"/>
                </a:solidFill>
                <a:latin typeface="Garamond" pitchFamily="18" charset="0"/>
              </a:rPr>
              <a:t>thway to </a:t>
            </a:r>
            <a:r>
              <a:rPr lang="en-US" sz="6000" i="1" spc="-400" dirty="0" smtClean="0">
                <a:solidFill>
                  <a:prstClr val="white"/>
                </a:solidFill>
                <a:latin typeface="Garamond" pitchFamily="18" charset="0"/>
              </a:rPr>
              <a:t>Su</a:t>
            </a:r>
            <a:r>
              <a:rPr lang="en-US" sz="6000" i="1" spc="-90" dirty="0" smtClean="0">
                <a:solidFill>
                  <a:prstClr val="white"/>
                </a:solidFill>
                <a:latin typeface="Garamond" pitchFamily="18" charset="0"/>
              </a:rPr>
              <a:t>ccess</a:t>
            </a:r>
            <a:endParaRPr lang="en-US" sz="6000" i="1" spc="-90" dirty="0">
              <a:solidFill>
                <a:prstClr val="white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5427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i="1" dirty="0" smtClean="0">
                <a:solidFill>
                  <a:srgbClr val="00539C"/>
                </a:solidFill>
                <a:latin typeface="+mj-lt"/>
              </a:rPr>
              <a:t>Initiative 2</a:t>
            </a: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:  Further develop cooperative 	programs with Ivy Tech to provide multiple 	points of entry to ISU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 Current primary objectives: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 </a:t>
            </a: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Develop or revise articulation agreements between various 	ISU programs and Ivy Tech  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Develop a “transfer back” program that allows ISU students 	to transfer credits back to Ivy Tech to earn an 	Associate’s Degree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Evaluate ISU’s dual admission policy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Increase the number of scholarships available for transfer 	students</a:t>
            </a: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i="1" dirty="0" smtClean="0">
                <a:solidFill>
                  <a:srgbClr val="00539C"/>
                </a:solidFill>
                <a:latin typeface="+mj-lt"/>
              </a:rPr>
              <a:t>Initiative 2</a:t>
            </a: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:  Further develop cooperative 	programs with Ivy Tech to provide multiple 	points of entry to ISU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 Audit comments: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</a:t>
            </a:r>
            <a:r>
              <a:rPr lang="en-US" sz="2400" dirty="0" smtClean="0">
                <a:solidFill>
                  <a:srgbClr val="0033CC"/>
                </a:solidFill>
              </a:rPr>
              <a:t>The plan proposes to increase the processing, efficiency, reporting and tracking of dually admitted students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</a:rPr>
              <a:t>  Enhance and increase the marketing of existing articulation agreements and 2 +2 programs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</a:rPr>
              <a:t>  Operate an Ivy Tech facility on or near the ISU campus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</a:rPr>
              <a:t>  Critical to establish and maintain funding for transfer scholarships</a:t>
            </a:r>
          </a:p>
          <a:p>
            <a:pPr lvl="2">
              <a:lnSpc>
                <a:spcPts val="3200"/>
              </a:lnSpc>
            </a:pPr>
            <a:endParaRPr lang="en-US" sz="2400" dirty="0" smtClean="0">
              <a:latin typeface="+mj-lt"/>
            </a:endParaRP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i="1" dirty="0" smtClean="0">
                <a:solidFill>
                  <a:srgbClr val="00539C"/>
                </a:solidFill>
                <a:latin typeface="+mj-lt"/>
              </a:rPr>
              <a:t>Initiative 3</a:t>
            </a: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:  Create a unified undergraduate 	student success program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 </a:t>
            </a:r>
            <a:r>
              <a:rPr lang="en-US" sz="2400" dirty="0" smtClean="0">
                <a:latin typeface="+mj-lt"/>
              </a:rPr>
              <a:t>Implementation Chair:  </a:t>
            </a:r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Student Success Council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 Implementation team members:   </a:t>
            </a:r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Linda Maule, Jason 	Winkle, Ryan Sullivan, &amp; Susan Goings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 </a:t>
            </a:r>
            <a:r>
              <a:rPr lang="en-US" sz="2400" dirty="0" smtClean="0"/>
              <a:t>This initiative will impact student persistence and graduation rates by:</a:t>
            </a:r>
            <a:endParaRPr lang="en-US" sz="2400" dirty="0" smtClean="0">
              <a:latin typeface="+mj-lt"/>
            </a:endParaRP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 </a:t>
            </a: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consolidating services to support students as they progress toward graduation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developing programs that support students from the freshmen year and beyond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improving academic advising </a:t>
            </a:r>
            <a:endParaRPr lang="en-US" sz="2800" dirty="0" smtClean="0">
              <a:solidFill>
                <a:srgbClr val="0033C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5837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i="1" dirty="0" smtClean="0">
                <a:solidFill>
                  <a:srgbClr val="00539C"/>
                </a:solidFill>
                <a:latin typeface="+mj-lt"/>
              </a:rPr>
              <a:t>Initiative 3</a:t>
            </a: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:  Create a unified undergraduate 	student success program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 Current primary objectives: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Clarify and more fully develop an 	administrative/organizational structure for the first-	year experience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Further develop and enhance learning communities and 	University 101  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Implement an early warning system for freshmen at risk for 	academic failure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Develop a process for the evaluation of academic advising and the recognition of outstanding advising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Expand services available to commuter students</a:t>
            </a:r>
            <a:endParaRPr lang="en-US" sz="2800" dirty="0" smtClean="0">
              <a:solidFill>
                <a:srgbClr val="0033CC"/>
              </a:solidFill>
              <a:latin typeface="+mj-lt"/>
            </a:endParaRP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5468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i="1" dirty="0" smtClean="0">
                <a:solidFill>
                  <a:srgbClr val="00539C"/>
                </a:solidFill>
                <a:latin typeface="+mj-lt"/>
              </a:rPr>
              <a:t>Initiative 3</a:t>
            </a: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:  Create a unified undergraduate 	student success program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 Audit comments: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</a:t>
            </a:r>
            <a:r>
              <a:rPr lang="en-US" sz="2400" dirty="0" smtClean="0">
                <a:solidFill>
                  <a:srgbClr val="0033CC"/>
                </a:solidFill>
              </a:rPr>
              <a:t>The plan calls for focusing existing programs and services in a new organizational model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</a:rPr>
              <a:t>  The plan intends to unify these areas under one administrative office, and to provide student success assistance from orientation through completed matriculation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</a:rPr>
              <a:t>  The plan intends to have these units in place and operational by August 2010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</a:rPr>
              <a:t>  The plan will require an infusion of staff and resources to succeed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endParaRPr lang="en-US" sz="2800" dirty="0" smtClean="0">
              <a:latin typeface="+mj-lt"/>
            </a:endParaRP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4196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i="1" dirty="0" smtClean="0">
                <a:solidFill>
                  <a:srgbClr val="00539C"/>
                </a:solidFill>
                <a:latin typeface="+mj-lt"/>
              </a:rPr>
              <a:t>Initiative 4</a:t>
            </a: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:  Create “Sycamore Express” one-stop 	centers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 </a:t>
            </a:r>
            <a:r>
              <a:rPr lang="en-US" sz="2400" dirty="0" smtClean="0">
                <a:latin typeface="+mj-lt"/>
              </a:rPr>
              <a:t>Implementation Chairs:  </a:t>
            </a:r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Domenic Nepote &amp; Melissa Hughes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 Implementation team members:  </a:t>
            </a:r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Kim Donat, Lori Elkins, Mary 	Linn, Robert Jefferson &amp; Sharon Gick  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/>
              <a:t>This initiative will impact student persistence and graduation rates by:</a:t>
            </a:r>
            <a:endParaRPr lang="en-US" sz="2800" dirty="0" smtClean="0">
              <a:solidFill>
                <a:srgbClr val="00539C"/>
              </a:solidFill>
              <a:latin typeface="+mj-lt"/>
            </a:endParaRP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539C"/>
                </a:solidFill>
                <a:latin typeface="+mj-lt"/>
              </a:rPr>
              <a:t>  </a:t>
            </a: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increasing student convenience by allowing access to 	multiple services through a single location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enhancing customer service offered to students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i="1" dirty="0" smtClean="0">
                <a:solidFill>
                  <a:srgbClr val="00539C"/>
                </a:solidFill>
                <a:latin typeface="+mj-lt"/>
              </a:rPr>
              <a:t>Initiative 4</a:t>
            </a: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:  Create “Sycamore Express” one-stop 	centers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 Current primary objectives: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 </a:t>
            </a: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Establish physical locations for Sycamore Express customer-	service centers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Establish virtual Sycamore Express one-stop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Enhance customer service training for employees</a:t>
            </a: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4729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i="1" dirty="0" smtClean="0">
                <a:solidFill>
                  <a:srgbClr val="00539C"/>
                </a:solidFill>
                <a:latin typeface="+mj-lt"/>
              </a:rPr>
              <a:t>Initiative 4</a:t>
            </a: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:  Create “Sycamore Express” one-stop 	centers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 Audit comments: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</a:t>
            </a:r>
            <a:r>
              <a:rPr lang="en-US" sz="2400" dirty="0" smtClean="0">
                <a:solidFill>
                  <a:srgbClr val="0033CC"/>
                </a:solidFill>
              </a:rPr>
              <a:t>The plan involves training and staffing five one stop service centers on the campus as well as the creation and maintenance of a virtual center on the web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</a:rPr>
              <a:t>  Training function will require the assistance of Human Resources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</a:rPr>
              <a:t>  Knowledgebase will be critical to this effort and will require dedicated administration and staffing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endParaRPr lang="en-US" sz="2400" dirty="0" smtClean="0">
              <a:latin typeface="+mj-lt"/>
            </a:endParaRP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i="1" dirty="0" smtClean="0">
                <a:solidFill>
                  <a:srgbClr val="00539C"/>
                </a:solidFill>
                <a:latin typeface="+mj-lt"/>
              </a:rPr>
              <a:t>Initiative 5</a:t>
            </a: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:  Develop program for the parents and 	families of students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 </a:t>
            </a:r>
            <a:r>
              <a:rPr lang="en-US" sz="2400" dirty="0" smtClean="0">
                <a:latin typeface="+mj-lt"/>
              </a:rPr>
              <a:t>Implementation Chairs:  </a:t>
            </a:r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Tara Singer &amp; Fred Luers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 Implementation team members:  </a:t>
            </a:r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Paula Meyer, Kevin 	Smith, 	Marcee Everly, Johnwana Carson, Brenda McBride, &amp; Bart 	Colwell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 This initiative will increase enrollment and student success by:</a:t>
            </a:r>
            <a:endParaRPr lang="en-US" sz="2800" dirty="0" smtClean="0">
              <a:solidFill>
                <a:srgbClr val="00539C"/>
              </a:solidFill>
              <a:latin typeface="+mj-lt"/>
            </a:endParaRP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539C"/>
                </a:solidFill>
                <a:latin typeface="+mj-lt"/>
              </a:rPr>
              <a:t>  </a:t>
            </a: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centralizing and increasing ISU’s interaction with parents 	and siblings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5837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i="1" dirty="0" smtClean="0">
                <a:solidFill>
                  <a:srgbClr val="00539C"/>
                </a:solidFill>
                <a:latin typeface="+mj-lt"/>
              </a:rPr>
              <a:t>Initiative 5</a:t>
            </a: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:  Develop program for the parents and 	families of students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 Current primary objectives: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 </a:t>
            </a: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Develop and administer a survey of parents’ needs and 	desires related to their students’ enrollment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Establish a Parent Volunteer Program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Redesign parents and families website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Continue production and distribution of </a:t>
            </a:r>
            <a:r>
              <a:rPr lang="en-US" sz="2400" dirty="0" err="1" smtClean="0">
                <a:solidFill>
                  <a:srgbClr val="0033CC"/>
                </a:solidFill>
                <a:latin typeface="+mj-lt"/>
              </a:rPr>
              <a:t>ParentLink</a:t>
            </a: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	newsletter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Coordinate annual Parents and Families Day event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Enhance parent programming at New Student Orientation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Develop a sibling program for New Student Orientation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Develop a Parent and Family Handbook</a:t>
            </a: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990601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i="1" dirty="0" smtClean="0">
                <a:solidFill>
                  <a:srgbClr val="000000"/>
                </a:solidFill>
                <a:latin typeface="Garamond" pitchFamily="18" charset="0"/>
              </a:rPr>
              <a:t>Goal</a:t>
            </a:r>
            <a:endParaRPr lang="en-US" sz="2000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0" y="1143000"/>
            <a:ext cx="2819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i="1" spc="-600" dirty="0" smtClean="0">
                <a:solidFill>
                  <a:srgbClr val="00539C"/>
                </a:solidFill>
                <a:latin typeface="Garamond" pitchFamily="18" charset="0"/>
              </a:rPr>
              <a:t>One</a:t>
            </a:r>
            <a:endParaRPr lang="en-US" sz="11500" spc="-600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" y="2971801"/>
            <a:ext cx="4495800" cy="3129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Increase Enrollment</a:t>
            </a:r>
          </a:p>
          <a:p>
            <a:pPr algn="r"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and Student Success</a:t>
            </a:r>
          </a:p>
          <a:p>
            <a:pPr algn="r"/>
            <a:r>
              <a:rPr lang="en-US" sz="2400" i="1" dirty="0" smtClean="0">
                <a:solidFill>
                  <a:srgbClr val="000000"/>
                </a:solidFill>
              </a:rPr>
              <a:t>Increase the number of</a:t>
            </a:r>
          </a:p>
          <a:p>
            <a:pPr algn="r"/>
            <a:r>
              <a:rPr lang="en-US" sz="2400" i="1" dirty="0" smtClean="0">
                <a:solidFill>
                  <a:srgbClr val="000000"/>
                </a:solidFill>
              </a:rPr>
              <a:t>students taking advantage of</a:t>
            </a:r>
          </a:p>
          <a:p>
            <a:pPr algn="r"/>
            <a:r>
              <a:rPr lang="en-US" sz="2400" i="1" dirty="0" smtClean="0">
                <a:solidFill>
                  <a:srgbClr val="000000"/>
                </a:solidFill>
              </a:rPr>
              <a:t>the educational opportunities</a:t>
            </a:r>
          </a:p>
          <a:p>
            <a:pPr algn="r"/>
            <a:r>
              <a:rPr lang="en-US" sz="2400" i="1" dirty="0" smtClean="0">
                <a:solidFill>
                  <a:srgbClr val="000000"/>
                </a:solidFill>
              </a:rPr>
              <a:t>at Indiana State University,</a:t>
            </a:r>
          </a:p>
          <a:p>
            <a:pPr algn="r"/>
            <a:r>
              <a:rPr lang="en-US" sz="2400" i="1" dirty="0" smtClean="0">
                <a:solidFill>
                  <a:srgbClr val="000000"/>
                </a:solidFill>
              </a:rPr>
              <a:t>and assist all those attending to</a:t>
            </a:r>
          </a:p>
          <a:p>
            <a:pPr algn="r"/>
            <a:r>
              <a:rPr lang="en-US" sz="2400" i="1" dirty="0" smtClean="0">
                <a:solidFill>
                  <a:srgbClr val="000000"/>
                </a:solidFill>
              </a:rPr>
              <a:t>realize their educational goals.</a:t>
            </a:r>
            <a:endParaRPr lang="en-US" sz="2400" dirty="0"/>
          </a:p>
        </p:txBody>
      </p:sp>
      <p:pic>
        <p:nvPicPr>
          <p:cNvPr id="16" name="Picture 15" descr="march through the arch.jpg"/>
          <p:cNvPicPr>
            <a:picLocks noChangeAspect="1"/>
          </p:cNvPicPr>
          <p:nvPr/>
        </p:nvPicPr>
        <p:blipFill>
          <a:blip r:embed="rId3" cstate="print"/>
          <a:srcRect l="4044" t="5882" b="5882"/>
          <a:stretch>
            <a:fillRect/>
          </a:stretch>
        </p:blipFill>
        <p:spPr>
          <a:xfrm>
            <a:off x="4953000" y="990600"/>
            <a:ext cx="3977640" cy="2286000"/>
          </a:xfrm>
          <a:prstGeom prst="rect">
            <a:avLst/>
          </a:prstGeom>
        </p:spPr>
      </p:pic>
      <p:pic>
        <p:nvPicPr>
          <p:cNvPr id="17" name="Picture 16" descr="dan, march through the arch.jpg"/>
          <p:cNvPicPr>
            <a:picLocks noChangeAspect="1"/>
          </p:cNvPicPr>
          <p:nvPr/>
        </p:nvPicPr>
        <p:blipFill>
          <a:blip r:embed="rId4" cstate="print"/>
          <a:srcRect l="28750" t="27143"/>
          <a:stretch>
            <a:fillRect/>
          </a:stretch>
        </p:blipFill>
        <p:spPr>
          <a:xfrm>
            <a:off x="4953000" y="3352800"/>
            <a:ext cx="3975608" cy="327261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4360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i="1" dirty="0" smtClean="0">
                <a:solidFill>
                  <a:srgbClr val="00539C"/>
                </a:solidFill>
                <a:latin typeface="+mj-lt"/>
              </a:rPr>
              <a:t>Initiative 5</a:t>
            </a: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:  Develop program for the parents and 	families of students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 Audit comments: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</a:t>
            </a:r>
            <a:r>
              <a:rPr lang="en-US" sz="2400" dirty="0" smtClean="0">
                <a:solidFill>
                  <a:srgbClr val="0033CC"/>
                </a:solidFill>
              </a:rPr>
              <a:t>Establish parent/family programs based on specific needs and interests of these groups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</a:rPr>
              <a:t>  Designate an administrative structure to oversee programs and services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</a:rPr>
              <a:t>  Include academic perspective in programming.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</a:rPr>
              <a:t>  Ongoing data collection and evaluation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endParaRPr lang="en-US" sz="2400" dirty="0" smtClean="0">
              <a:latin typeface="+mj-lt"/>
            </a:endParaRP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i="1" dirty="0" smtClean="0">
                <a:solidFill>
                  <a:srgbClr val="00539C"/>
                </a:solidFill>
                <a:latin typeface="+mj-lt"/>
              </a:rPr>
              <a:t>Initiative 6</a:t>
            </a: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:  Increase early outreach to students   	in region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 Implementation Chair:  </a:t>
            </a:r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Rich Toomey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 Implementation team members:  </a:t>
            </a:r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Michael Elkins, Jennifer 	Mullen, &amp; Kelli Cheever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 This initiative will increase enrollment and student success by:</a:t>
            </a:r>
            <a:endParaRPr lang="en-US" sz="2800" dirty="0" smtClean="0">
              <a:solidFill>
                <a:srgbClr val="00539C"/>
              </a:solidFill>
              <a:latin typeface="+mj-lt"/>
            </a:endParaRP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reaching out to high school students earlier in their high school career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establishing closer links with guidance counselors and high school teachers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enhancing the College Challenge Program, which provides dual credit opportunities for high school students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i="1" dirty="0" smtClean="0">
                <a:solidFill>
                  <a:srgbClr val="00539C"/>
                </a:solidFill>
                <a:latin typeface="+mj-lt"/>
              </a:rPr>
              <a:t>Initiative 6</a:t>
            </a: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:  Increase early outreach to students   	in region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 Current primary objectives: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Identify schools considered to be the primary feeder schools to ISU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Enhance communication plans and publications for outreach to students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Enhance the College Challenge Program and bring high school teachers to campus for development opportunities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Establish routine connections between senior-level administrators at ISU and school corporation personnel</a:t>
            </a: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5468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i="1" dirty="0" smtClean="0">
                <a:solidFill>
                  <a:srgbClr val="00539C"/>
                </a:solidFill>
                <a:latin typeface="+mj-lt"/>
              </a:rPr>
              <a:t>Initiative 6</a:t>
            </a: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:  Increase early outreach to students   	in region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 Audit comments: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</a:t>
            </a:r>
            <a:r>
              <a:rPr lang="en-US" sz="2400" dirty="0" smtClean="0">
                <a:solidFill>
                  <a:srgbClr val="0033CC"/>
                </a:solidFill>
              </a:rPr>
              <a:t>Identify current “feeder” schools and target students in grades eight through ten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</a:rPr>
              <a:t>  Create specific recruitment materials and programming for these groups as well as their faculty, counselors and administrators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</a:rPr>
              <a:t>  Communication plans for special populations such as minority students, gifted and talented, etc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</a:rPr>
              <a:t>  Communicate with ISU alumni teachers and current ISU student teachers to assist in promoting Indiana State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endParaRPr lang="en-US" sz="2800" dirty="0" smtClean="0">
              <a:latin typeface="+mj-lt"/>
            </a:endParaRP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4196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i="1" dirty="0" smtClean="0">
                <a:solidFill>
                  <a:srgbClr val="00539C"/>
                </a:solidFill>
                <a:latin typeface="+mj-lt"/>
              </a:rPr>
              <a:t>Initiative 7</a:t>
            </a: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:  Achieving greater impact on student 	success through residential life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 </a:t>
            </a:r>
            <a:r>
              <a:rPr lang="en-US" sz="2400" dirty="0" smtClean="0">
                <a:latin typeface="+mj-lt"/>
              </a:rPr>
              <a:t>Implementation Chair:  </a:t>
            </a:r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Rex Kendall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 Implementation team members:  </a:t>
            </a:r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Stephanie Pearcy, Cynthia 	Evans, Will Barratt, Elonda Ervin, Sue </a:t>
            </a:r>
            <a:r>
              <a:rPr lang="en-US" sz="2400" dirty="0" err="1" smtClean="0">
                <a:solidFill>
                  <a:srgbClr val="00B050"/>
                </a:solidFill>
                <a:latin typeface="+mj-lt"/>
              </a:rPr>
              <a:t>Sluyter</a:t>
            </a:r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, &amp; Dana Davies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/>
              <a:t>This initiative will impact student persistence and graduation rates by:</a:t>
            </a:r>
            <a:endParaRPr lang="en-US" sz="2800" dirty="0" smtClean="0">
              <a:solidFill>
                <a:srgbClr val="00539C"/>
              </a:solidFill>
              <a:latin typeface="+mj-lt"/>
            </a:endParaRP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increasing programming focused on student retention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increasing opportunities for partnerships between academic and student life personnel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5837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i="1" dirty="0" smtClean="0">
                <a:solidFill>
                  <a:srgbClr val="00539C"/>
                </a:solidFill>
                <a:latin typeface="+mj-lt"/>
              </a:rPr>
              <a:t>Initiative 7</a:t>
            </a: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:  Achieving greater impact on student 	success through residential life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 Current primary objectives: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Hire an associate director for residential student success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Increase area director positions to 12 months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Develop new job descriptions for Resident Assistant (RA) positions and increase number of RAs in some residence halls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Develop new job descriptions for Academic Peer Advocate (APA) positions and increase number of APAs 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Explore the implementation of a nationally recognized housing assessment program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Implement the University Learning Outcomes Assessment (</a:t>
            </a:r>
            <a:r>
              <a:rPr lang="en-US" sz="2400" dirty="0" err="1" smtClean="0">
                <a:solidFill>
                  <a:srgbClr val="0033CC"/>
                </a:solidFill>
                <a:latin typeface="+mj-lt"/>
              </a:rPr>
              <a:t>UniLOA</a:t>
            </a: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)</a:t>
            </a: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4729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i="1" dirty="0" smtClean="0">
                <a:solidFill>
                  <a:srgbClr val="00539C"/>
                </a:solidFill>
                <a:latin typeface="+mj-lt"/>
              </a:rPr>
              <a:t>Initiative 7</a:t>
            </a: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:  Achieving greater impact on student 	success through residential life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 Audit comments: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</a:t>
            </a:r>
            <a:r>
              <a:rPr lang="en-US" sz="2400" dirty="0" smtClean="0">
                <a:solidFill>
                  <a:srgbClr val="0033CC"/>
                </a:solidFill>
              </a:rPr>
              <a:t>Appointing a staff member tasked with coordinating themed housing and student success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</a:rPr>
              <a:t>  Revising appointment terms and titles of current staff to clearly indicate a commitment to student persistence and success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</a:rPr>
              <a:t>  Utilize a student success assessment tool to determine effectiveness of these efforts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endParaRPr lang="en-US" sz="2400" dirty="0" smtClean="0">
              <a:latin typeface="+mj-lt"/>
            </a:endParaRP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i="1" dirty="0" smtClean="0">
                <a:solidFill>
                  <a:srgbClr val="00539C"/>
                </a:solidFill>
                <a:latin typeface="+mj-lt"/>
              </a:rPr>
              <a:t>Initiative 8</a:t>
            </a: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:  Enhance graduate education at ISU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 </a:t>
            </a:r>
            <a:r>
              <a:rPr lang="en-US" sz="2400" dirty="0" smtClean="0">
                <a:latin typeface="+mj-lt"/>
              </a:rPr>
              <a:t>Implementation Chair:  </a:t>
            </a:r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Jay Gatrell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 Implementation team members:  </a:t>
            </a:r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Jacques Fuqua, Barbara 	</a:t>
            </a:r>
            <a:r>
              <a:rPr lang="en-US" sz="2400" dirty="0" err="1" smtClean="0">
                <a:solidFill>
                  <a:srgbClr val="00B050"/>
                </a:solidFill>
                <a:latin typeface="+mj-lt"/>
              </a:rPr>
              <a:t>Eversole</a:t>
            </a:r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, David Skelton, Leamor Kahanov, &amp; 	Susan </a:t>
            </a:r>
            <a:r>
              <a:rPr lang="en-US" sz="2400" dirty="0" err="1" smtClean="0">
                <a:solidFill>
                  <a:srgbClr val="00B050"/>
                </a:solidFill>
                <a:latin typeface="+mj-lt"/>
              </a:rPr>
              <a:t>Bonte-Eley</a:t>
            </a:r>
            <a:endParaRPr lang="en-US" sz="2400" dirty="0" smtClean="0">
              <a:solidFill>
                <a:srgbClr val="00B050"/>
              </a:solidFill>
              <a:latin typeface="+mj-lt"/>
            </a:endParaRP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 This initiative will increase enrollment and student success by:</a:t>
            </a:r>
            <a:endParaRPr lang="en-US" sz="2800" dirty="0" smtClean="0">
              <a:solidFill>
                <a:srgbClr val="00539C"/>
              </a:solidFill>
              <a:latin typeface="+mj-lt"/>
            </a:endParaRP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establishing new graduate programs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establishing services to assist graduate students in completing their degrees and progressing to the next phase of their lives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4606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i="1" dirty="0" smtClean="0">
                <a:solidFill>
                  <a:srgbClr val="00539C"/>
                </a:solidFill>
                <a:latin typeface="+mj-lt"/>
              </a:rPr>
              <a:t>Initiative 8</a:t>
            </a: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:  Enhance graduate education at ISU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 Current primary objectives: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Develop new programs in the College of Nursing, Health, &amp; Human Services</a:t>
            </a:r>
          </a:p>
          <a:p>
            <a:pPr lvl="3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  Physician Assistant</a:t>
            </a:r>
          </a:p>
          <a:p>
            <a:pPr lvl="3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  Doctor of Nursing Practice</a:t>
            </a:r>
          </a:p>
          <a:p>
            <a:pPr lvl="3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  Doctor of Physical Therapy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Enhance relationship with the Career Center and increase resources available to graduate students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Develop an on-line graduate student resource center</a:t>
            </a: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4319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i="1" dirty="0" smtClean="0">
                <a:solidFill>
                  <a:srgbClr val="00539C"/>
                </a:solidFill>
                <a:latin typeface="+mj-lt"/>
              </a:rPr>
              <a:t>Initiative 8</a:t>
            </a: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:  Enhance graduate education at ISU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 Audit comments: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</a:t>
            </a:r>
            <a:r>
              <a:rPr lang="en-US" sz="2400" dirty="0" smtClean="0">
                <a:solidFill>
                  <a:srgbClr val="0033CC"/>
                </a:solidFill>
              </a:rPr>
              <a:t>Several new programs have been approved (Doctor of Nursing Practice, Doctor of Physical Therapy, and Master of Science as Physician Assistant)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</a:rPr>
              <a:t>  Discussions are underway to develop a Masters in Interdisciplinary or Liberal Studies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</a:rPr>
              <a:t>  Staffing and funding issues have delayed progress on certain other initiatives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endParaRPr lang="en-US" sz="2400" dirty="0" smtClean="0">
              <a:latin typeface="+mj-lt"/>
            </a:endParaRP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990601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i="1" dirty="0" smtClean="0">
                <a:solidFill>
                  <a:srgbClr val="000000"/>
                </a:solidFill>
                <a:latin typeface="Garamond" pitchFamily="18" charset="0"/>
              </a:rPr>
              <a:t>Goal</a:t>
            </a:r>
            <a:endParaRPr lang="en-US" sz="2000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0" y="1143000"/>
            <a:ext cx="2819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i="1" spc="-600" dirty="0" smtClean="0">
                <a:solidFill>
                  <a:srgbClr val="00539C"/>
                </a:solidFill>
                <a:latin typeface="Garamond" pitchFamily="18" charset="0"/>
              </a:rPr>
              <a:t>One</a:t>
            </a:r>
            <a:endParaRPr lang="en-US" sz="11500" spc="-600" dirty="0"/>
          </a:p>
        </p:txBody>
      </p:sp>
      <p:sp>
        <p:nvSpPr>
          <p:cNvPr id="15" name="TextBox 14"/>
          <p:cNvSpPr txBox="1"/>
          <p:nvPr/>
        </p:nvSpPr>
        <p:spPr>
          <a:xfrm>
            <a:off x="4191000" y="1752600"/>
            <a:ext cx="4495800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Increase Enrollment</a:t>
            </a:r>
          </a:p>
          <a:p>
            <a:pPr algn="r"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and Student Success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3200400"/>
            <a:ext cx="83820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Goal Chairs:  	</a:t>
            </a:r>
            <a:r>
              <a:rPr lang="en-US" sz="2800" dirty="0" smtClean="0"/>
              <a:t>Jennifer Boothby, John Beacon, &amp; 			Tom Ramey</a:t>
            </a:r>
          </a:p>
          <a:p>
            <a:r>
              <a:rPr lang="en-US" sz="2800" b="1" dirty="0" smtClean="0"/>
              <a:t>Audit Chair:		</a:t>
            </a:r>
            <a:r>
              <a:rPr lang="en-US" sz="2800" dirty="0" smtClean="0"/>
              <a:t>David Wright</a:t>
            </a:r>
            <a:endParaRPr lang="en-US" sz="2800" b="1" dirty="0" smtClean="0"/>
          </a:p>
          <a:p>
            <a:r>
              <a:rPr lang="en-US" sz="2800" b="1" dirty="0" smtClean="0"/>
              <a:t>Audit Team:		</a:t>
            </a:r>
            <a:r>
              <a:rPr lang="en-US" sz="2800" dirty="0" smtClean="0"/>
              <a:t>Patrick Bennett, Brian Coldren, Holly 			Hobaugh, Fran Lattanzio, &amp; Al Perone </a:t>
            </a:r>
            <a:endParaRPr lang="en-US" sz="2800" b="1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5427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i="1" dirty="0" smtClean="0">
                <a:solidFill>
                  <a:srgbClr val="00539C"/>
                </a:solidFill>
                <a:latin typeface="+mj-lt"/>
              </a:rPr>
              <a:t>Initiative 9</a:t>
            </a: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:  Enhance the gathering and use of 	information to advance ISU’s strategic 	priorities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 Implementation Chair:  </a:t>
            </a:r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Ed Kinley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 Implementation team members:  </a:t>
            </a:r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Vicki Wynn, Linda Ferguson, 	Kevin Smith, Mike Snider, &amp; Sharon Gick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/>
              <a:t>This initiative will impact student persistence and graduation rates by:</a:t>
            </a:r>
            <a:endParaRPr lang="en-US" sz="2800" dirty="0" smtClean="0">
              <a:solidFill>
                <a:srgbClr val="00539C"/>
              </a:solidFill>
              <a:latin typeface="+mj-lt"/>
            </a:endParaRP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improving the information provided to students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developing profiles that allow the University to better understand and predict student success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enhancing data-based decision making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monitoring progress toward achievement of strategic plans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5837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2800" b="1" i="1" dirty="0" smtClean="0">
                <a:solidFill>
                  <a:srgbClr val="00539C"/>
                </a:solidFill>
                <a:latin typeface="+mj-lt"/>
              </a:rPr>
              <a:t>Initiative 9</a:t>
            </a:r>
            <a:r>
              <a:rPr lang="en-US" sz="2800" b="1" dirty="0" smtClean="0">
                <a:solidFill>
                  <a:srgbClr val="00539C"/>
                </a:solidFill>
                <a:latin typeface="+mj-lt"/>
              </a:rPr>
              <a:t>:  Enhance the gathering and use of 	information to advance ISU’s strategic priorities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 Current primary objectives: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Develop strategies to identify and report co-curricular data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Select data warehouse and reporting tool that will enhance data-driven decision making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Implement performance metrics that will allow the monitoring of progress on strategic initiatives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Design and implement student information alerts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Utilize the University Portal system to alert students to factors that can impact registration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Analyze existing data to determine factors predictive of student outcomes</a:t>
            </a: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i="1" dirty="0" smtClean="0">
                <a:solidFill>
                  <a:srgbClr val="00539C"/>
                </a:solidFill>
                <a:latin typeface="+mj-lt"/>
              </a:rPr>
              <a:t>Initiative 9</a:t>
            </a: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:  Enhance the gathering and use of 	information to advance ISU’s strategic 	priorities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 Audit comments: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</a:t>
            </a:r>
            <a:r>
              <a:rPr lang="en-US" sz="2400" dirty="0" smtClean="0">
                <a:solidFill>
                  <a:srgbClr val="0033CC"/>
                </a:solidFill>
              </a:rPr>
              <a:t>Developing strategies and selecting tools to enhance information gathering and dissemination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</a:rPr>
              <a:t>  Working on recommendations to determine how to disseminate and utilize data in a timely manner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endParaRPr lang="en-US" sz="2400" dirty="0" smtClean="0">
              <a:latin typeface="+mj-lt"/>
            </a:endParaRP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219200"/>
            <a:ext cx="8915400" cy="5529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Summary</a:t>
            </a: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 The overall objective of Goal 1 is to increase enrollment and student success</a:t>
            </a: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 Much work is ongoing relative to Goal 1, and fall enrollment data will provide evidence of progress toward meeting benchmarks</a:t>
            </a: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 Overall summary of audit process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CC"/>
                </a:solidFill>
                <a:latin typeface="+mj-lt"/>
              </a:rPr>
              <a:t>  </a:t>
            </a:r>
            <a:r>
              <a:rPr lang="en-US" sz="2000" dirty="0" smtClean="0">
                <a:solidFill>
                  <a:srgbClr val="0033CC"/>
                </a:solidFill>
              </a:rPr>
              <a:t>The Work Plans are very detailed and ambitious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CC"/>
                </a:solidFill>
              </a:rPr>
              <a:t>  The Plans are appropriate to reaching the benchmarks and attaining the overall goal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CC"/>
                </a:solidFill>
              </a:rPr>
              <a:t>  Many of the Plans will necessitate an infusion of fiscal and human resources in order to succeed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CC"/>
                </a:solidFill>
              </a:rPr>
              <a:t>  Current budgetary issues may require prioritizing the plans and adjusting the timelines accordingly for completion of some initiatives</a:t>
            </a: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endParaRPr lang="en-US" sz="2800" dirty="0" smtClean="0">
              <a:latin typeface="+mj-lt"/>
            </a:endParaRP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1" descr="campus1.jpg"/>
          <p:cNvPicPr>
            <a:picLocks noChangeAspect="1"/>
          </p:cNvPicPr>
          <p:nvPr/>
        </p:nvPicPr>
        <p:blipFill>
          <a:blip r:embed="rId3" cstate="print"/>
          <a:srcRect t="9454"/>
          <a:stretch>
            <a:fillRect/>
          </a:stretch>
        </p:blipFill>
        <p:spPr bwMode="auto">
          <a:xfrm>
            <a:off x="4572000" y="1"/>
            <a:ext cx="4572000" cy="2919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b="1788"/>
          <a:stretch>
            <a:fillRect/>
          </a:stretch>
        </p:blipFill>
        <p:spPr bwMode="auto">
          <a:xfrm>
            <a:off x="0" y="0"/>
            <a:ext cx="449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Connector 10"/>
          <p:cNvCxnSpPr/>
          <p:nvPr/>
        </p:nvCxnSpPr>
        <p:spPr>
          <a:xfrm rot="5400000">
            <a:off x="1066800" y="3429000"/>
            <a:ext cx="6858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0" y="4003120"/>
            <a:ext cx="4572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2010 Stakeholders Conference</a:t>
            </a:r>
          </a:p>
          <a:p>
            <a:pPr algn="ctr"/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April 27, 2010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6" name="Picture 15" descr="ISU_logo.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01" y="6019801"/>
            <a:ext cx="1957203" cy="59042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90800" y="2895601"/>
            <a:ext cx="65532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solidFill>
              <a:schemeClr val="bg1"/>
            </a:solidFill>
          </a:ln>
        </p:spPr>
        <p:txBody>
          <a:bodyPr wrap="square" lIns="0" tIns="91440" rIns="0" bIns="182880" rtlCol="0" anchor="ctr" anchorCtr="1">
            <a:noAutofit/>
          </a:bodyPr>
          <a:lstStyle/>
          <a:p>
            <a:pPr algn="ctr"/>
            <a:r>
              <a:rPr lang="en-US" sz="6000" i="1" spc="-90" dirty="0" smtClean="0">
                <a:solidFill>
                  <a:prstClr val="white"/>
                </a:solidFill>
                <a:latin typeface="Garamond" pitchFamily="18" charset="0"/>
              </a:rPr>
              <a:t>The </a:t>
            </a:r>
            <a:r>
              <a:rPr lang="en-US" sz="6000" i="1" spc="-250" dirty="0" smtClean="0">
                <a:solidFill>
                  <a:prstClr val="white"/>
                </a:solidFill>
                <a:latin typeface="Garamond" pitchFamily="18" charset="0"/>
              </a:rPr>
              <a:t>Pa</a:t>
            </a:r>
            <a:r>
              <a:rPr lang="en-US" sz="6000" i="1" spc="-90" dirty="0" smtClean="0">
                <a:solidFill>
                  <a:prstClr val="white"/>
                </a:solidFill>
                <a:latin typeface="Garamond" pitchFamily="18" charset="0"/>
              </a:rPr>
              <a:t>thway to </a:t>
            </a:r>
            <a:r>
              <a:rPr lang="en-US" sz="6000" i="1" spc="-400" dirty="0" smtClean="0">
                <a:solidFill>
                  <a:prstClr val="white"/>
                </a:solidFill>
                <a:latin typeface="Garamond" pitchFamily="18" charset="0"/>
              </a:rPr>
              <a:t>Su</a:t>
            </a:r>
            <a:r>
              <a:rPr lang="en-US" sz="6000" i="1" spc="-90" dirty="0" smtClean="0">
                <a:solidFill>
                  <a:prstClr val="white"/>
                </a:solidFill>
                <a:latin typeface="Garamond" pitchFamily="18" charset="0"/>
              </a:rPr>
              <a:t>ccess</a:t>
            </a:r>
            <a:endParaRPr lang="en-US" sz="6000" i="1" spc="-90" dirty="0">
              <a:solidFill>
                <a:prstClr val="white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1066801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Benchmark Indicators:</a:t>
            </a:r>
            <a:endParaRPr lang="en-US" sz="4000" b="1" dirty="0" smtClean="0">
              <a:solidFill>
                <a:srgbClr val="000000"/>
              </a:solidFill>
              <a:latin typeface="+mj-lt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609601" y="1676400"/>
          <a:ext cx="7924802" cy="4837406"/>
        </p:xfrm>
        <a:graphic>
          <a:graphicData uri="http://schemas.openxmlformats.org/drawingml/2006/table">
            <a:tbl>
              <a:tblPr/>
              <a:tblGrid>
                <a:gridCol w="674751"/>
                <a:gridCol w="3359693"/>
                <a:gridCol w="875067"/>
                <a:gridCol w="1254613"/>
                <a:gridCol w="1085927"/>
                <a:gridCol w="674751"/>
              </a:tblGrid>
              <a:tr h="329937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21" marR="8121" marT="81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21" marR="8121" marT="81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78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Goal #1</a:t>
                      </a:r>
                    </a:p>
                  </a:txBody>
                  <a:tcPr marL="8121" marR="8121" marT="81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8121" marR="8121" marT="81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8121" marR="8121" marT="81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Long-Term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991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Headcount Enrollment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10457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12000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???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991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en-US" sz="1400" b="1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-Year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Retention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64%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74%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80%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991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4-year Graduation Rate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26%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5629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6-year Graduation Rate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42%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46%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55%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991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Total new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Transfer Students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539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870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33%*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2461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New Transfers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Students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from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Ivy Tech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322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50%**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2461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Transfer Student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6-year Graduation Rate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46%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51%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55%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2461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Transfer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Student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en-US" sz="1400" b="1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-Year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Retention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74%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80%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282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*%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of new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students who are transfer students</a:t>
                      </a:r>
                    </a:p>
                    <a:p>
                      <a:pPr algn="l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**% of new transfer students from Ivy Tech</a:t>
                      </a:r>
                    </a:p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4257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600" b="1" dirty="0" smtClean="0">
                <a:solidFill>
                  <a:srgbClr val="00539C"/>
                </a:solidFill>
                <a:latin typeface="+mj-lt"/>
              </a:rPr>
              <a:t>Initiatives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i="1" dirty="0" smtClean="0">
                <a:solidFill>
                  <a:srgbClr val="000000"/>
                </a:solidFill>
              </a:rPr>
              <a:t>  </a:t>
            </a:r>
            <a:r>
              <a:rPr lang="en-US" sz="2000" i="1" dirty="0" smtClean="0">
                <a:solidFill>
                  <a:srgbClr val="000000"/>
                </a:solidFill>
              </a:rPr>
              <a:t>Initiative 1:</a:t>
            </a:r>
            <a:r>
              <a:rPr lang="en-US" sz="2000" dirty="0" smtClean="0">
                <a:solidFill>
                  <a:srgbClr val="000000"/>
                </a:solidFill>
              </a:rPr>
              <a:t>  Develop a first year student residential village</a:t>
            </a:r>
            <a:endParaRPr lang="en-US" sz="2000" i="1" dirty="0" smtClean="0">
              <a:solidFill>
                <a:srgbClr val="00000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i="1" dirty="0" smtClean="0">
                <a:solidFill>
                  <a:srgbClr val="000000"/>
                </a:solidFill>
              </a:rPr>
              <a:t>  Initiative 2:</a:t>
            </a:r>
            <a:r>
              <a:rPr lang="en-US" sz="2000" dirty="0" smtClean="0">
                <a:solidFill>
                  <a:srgbClr val="000000"/>
                </a:solidFill>
              </a:rPr>
              <a:t>  Further develop cooperative programs with Ivy Tech to provide 			multiple points of entry to ISU</a:t>
            </a:r>
            <a:endParaRPr lang="en-US" sz="2000" i="1" dirty="0" smtClean="0">
              <a:solidFill>
                <a:srgbClr val="00000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i="1" dirty="0" smtClean="0">
                <a:solidFill>
                  <a:srgbClr val="000000"/>
                </a:solidFill>
              </a:rPr>
              <a:t>  Initiative 3:  </a:t>
            </a:r>
            <a:r>
              <a:rPr lang="en-US" sz="2000" dirty="0" smtClean="0">
                <a:solidFill>
                  <a:srgbClr val="000000"/>
                </a:solidFill>
              </a:rPr>
              <a:t>Create a unified undergraduate student success program</a:t>
            </a:r>
            <a:endParaRPr lang="en-US" sz="2000" i="1" dirty="0" smtClean="0">
              <a:solidFill>
                <a:srgbClr val="00000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i="1" dirty="0" smtClean="0">
                <a:solidFill>
                  <a:srgbClr val="000000"/>
                </a:solidFill>
              </a:rPr>
              <a:t>  Initiative 4:</a:t>
            </a:r>
            <a:r>
              <a:rPr lang="en-US" sz="2000" dirty="0" smtClean="0">
                <a:solidFill>
                  <a:srgbClr val="000000"/>
                </a:solidFill>
              </a:rPr>
              <a:t>  Create “Sycamore Express” one-stop centers</a:t>
            </a:r>
            <a:endParaRPr lang="en-US" sz="2000" i="1" dirty="0" smtClean="0">
              <a:solidFill>
                <a:srgbClr val="00000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i="1" dirty="0" smtClean="0">
                <a:solidFill>
                  <a:srgbClr val="000000"/>
                </a:solidFill>
              </a:rPr>
              <a:t>  Initiative 5:</a:t>
            </a:r>
            <a:r>
              <a:rPr lang="en-US" sz="2000" dirty="0" smtClean="0">
                <a:solidFill>
                  <a:srgbClr val="000000"/>
                </a:solidFill>
              </a:rPr>
              <a:t>  Develop program for the parents and families of students</a:t>
            </a:r>
            <a:endParaRPr lang="en-US" sz="2000" i="1" dirty="0" smtClean="0">
              <a:solidFill>
                <a:srgbClr val="00000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i="1" dirty="0" smtClean="0">
                <a:solidFill>
                  <a:srgbClr val="000000"/>
                </a:solidFill>
              </a:rPr>
              <a:t>  Initiative 6:</a:t>
            </a:r>
            <a:r>
              <a:rPr lang="en-US" sz="2000" dirty="0" smtClean="0">
                <a:solidFill>
                  <a:srgbClr val="000000"/>
                </a:solidFill>
              </a:rPr>
              <a:t>  Increase early outreach to students in region</a:t>
            </a:r>
            <a:endParaRPr lang="en-US" sz="2000" i="1" dirty="0" smtClean="0">
              <a:solidFill>
                <a:srgbClr val="00000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i="1" dirty="0" smtClean="0">
                <a:solidFill>
                  <a:srgbClr val="000000"/>
                </a:solidFill>
              </a:rPr>
              <a:t>  Initiative 7:  </a:t>
            </a:r>
            <a:r>
              <a:rPr lang="en-US" sz="2000" dirty="0" smtClean="0">
                <a:solidFill>
                  <a:srgbClr val="000000"/>
                </a:solidFill>
              </a:rPr>
              <a:t>Achieving greater impact on student success through  				residential life</a:t>
            </a:r>
            <a:endParaRPr lang="en-US" sz="2000" i="1" dirty="0" smtClean="0">
              <a:solidFill>
                <a:srgbClr val="00000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i="1" dirty="0" smtClean="0">
                <a:solidFill>
                  <a:srgbClr val="000000"/>
                </a:solidFill>
              </a:rPr>
              <a:t>  Initiative 8:</a:t>
            </a:r>
            <a:r>
              <a:rPr lang="en-US" sz="2000" dirty="0" smtClean="0">
                <a:solidFill>
                  <a:srgbClr val="000000"/>
                </a:solidFill>
              </a:rPr>
              <a:t>  Enhance graduate education at ISU</a:t>
            </a:r>
            <a:endParaRPr lang="en-US" sz="2000" i="1" dirty="0" smtClean="0">
              <a:solidFill>
                <a:srgbClr val="00000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i="1" dirty="0" smtClean="0">
                <a:solidFill>
                  <a:srgbClr val="000000"/>
                </a:solidFill>
              </a:rPr>
              <a:t>  Initiative 9:</a:t>
            </a:r>
            <a:r>
              <a:rPr lang="en-US" sz="2000" dirty="0" smtClean="0">
                <a:solidFill>
                  <a:srgbClr val="000000"/>
                </a:solidFill>
              </a:rPr>
              <a:t>  Enhance the gathering and use of information to advance ISU’s 			strategic priorities</a:t>
            </a:r>
            <a:endParaRPr lang="en-US" sz="2000" i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5427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i="1" dirty="0" smtClean="0">
                <a:solidFill>
                  <a:srgbClr val="00539C"/>
                </a:solidFill>
                <a:latin typeface="+mj-lt"/>
              </a:rPr>
              <a:t>Initiative 1</a:t>
            </a: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:   Develop a first year student 		residential village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 </a:t>
            </a:r>
            <a:r>
              <a:rPr lang="en-US" sz="2400" dirty="0" smtClean="0">
                <a:latin typeface="+mj-lt"/>
              </a:rPr>
              <a:t>Implementation Chairs:  </a:t>
            </a:r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Rex Kendall &amp; Greg Bierly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 Implementation team members:   </a:t>
            </a:r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Deb Barnhart, 		Susan Johnson, Laura </a:t>
            </a:r>
            <a:r>
              <a:rPr lang="en-US" sz="2400" dirty="0" err="1" smtClean="0">
                <a:solidFill>
                  <a:srgbClr val="00B050"/>
                </a:solidFill>
                <a:latin typeface="+mj-lt"/>
              </a:rPr>
              <a:t>Froelicher</a:t>
            </a:r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, &amp; Stephanie Pearcy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 This initiative will impact student persistence and graduation rates by: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creating a unique, distinctive environment for first year students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bridging learning in the classroom to students’ living environment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supporting social and intellectual development</a:t>
            </a:r>
          </a:p>
          <a:p>
            <a:pPr lvl="1"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i="1" dirty="0" smtClean="0">
                <a:solidFill>
                  <a:srgbClr val="00539C"/>
                </a:solidFill>
                <a:latin typeface="+mj-lt"/>
              </a:rPr>
              <a:t>Initiative 1</a:t>
            </a: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:   Develop a first year student 		residential village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 </a:t>
            </a:r>
            <a:r>
              <a:rPr lang="en-US" sz="2400" dirty="0" smtClean="0">
                <a:latin typeface="+mj-lt"/>
              </a:rPr>
              <a:t>Current primary objectives: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 </a:t>
            </a: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Hire an associate director to coordinate themed housing and develop programming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Meet with themed housing stakeholders and develop connections with additional disciplinary units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Visit other campuses to determine best practices in residential life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  Redefine Academic Peer Advocate positions to have a greater focus on student academic success</a:t>
            </a:r>
            <a:endParaRPr lang="en-US" sz="2800" dirty="0" smtClean="0">
              <a:solidFill>
                <a:srgbClr val="0033CC"/>
              </a:solidFill>
              <a:latin typeface="+mj-lt"/>
            </a:endParaRP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5098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i="1" dirty="0" smtClean="0">
                <a:solidFill>
                  <a:srgbClr val="00539C"/>
                </a:solidFill>
                <a:latin typeface="+mj-lt"/>
              </a:rPr>
              <a:t>Initiative 1</a:t>
            </a: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:   Develop a first year student 		residential village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 </a:t>
            </a:r>
            <a:r>
              <a:rPr lang="en-US" sz="2400" dirty="0" smtClean="0">
                <a:latin typeface="+mj-lt"/>
              </a:rPr>
              <a:t>Audit comments: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solidFill>
                  <a:srgbClr val="0033CC"/>
                </a:solidFill>
                <a:latin typeface="+mj-lt"/>
              </a:rPr>
              <a:t>  </a:t>
            </a:r>
            <a:r>
              <a:rPr lang="en-US" sz="2400" dirty="0" smtClean="0">
                <a:solidFill>
                  <a:srgbClr val="0033CC"/>
                </a:solidFill>
              </a:rPr>
              <a:t>The team proposes a plan to develop a residence which improves retention of first-year students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</a:rPr>
              <a:t>  The plan incorporates programming, staffing and facility to attain this goal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</a:rPr>
              <a:t>  The planners are attentive to the overall Campus Master Plan in determining space availability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CC"/>
                </a:solidFill>
              </a:rPr>
              <a:t>  The planners will need to develop an assessment plan in order to measure the effectiveness of these efforts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endParaRPr lang="en-US" sz="2400" dirty="0" smtClean="0">
              <a:latin typeface="+mj-lt"/>
            </a:endParaRP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4606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i="1" dirty="0" smtClean="0">
                <a:solidFill>
                  <a:srgbClr val="00539C"/>
                </a:solidFill>
                <a:latin typeface="+mj-lt"/>
              </a:rPr>
              <a:t>Initiative 2</a:t>
            </a: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:  Further develop cooperative 	programs with Ivy Tech to provide multiple 	points of entry to ISU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 </a:t>
            </a:r>
            <a:r>
              <a:rPr lang="en-US" sz="2400" dirty="0" smtClean="0">
                <a:latin typeface="+mj-lt"/>
              </a:rPr>
              <a:t>Implementation Chair:  </a:t>
            </a:r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Bob English</a:t>
            </a: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 Implementation team members:   </a:t>
            </a:r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Bruce McLaren, Jeff 	McNabb, Ron Payne, Melissa Hughes, &amp; Tennyson </a:t>
            </a:r>
            <a:r>
              <a:rPr lang="en-US" sz="2400" dirty="0" err="1" smtClean="0">
                <a:solidFill>
                  <a:srgbClr val="00B050"/>
                </a:solidFill>
                <a:latin typeface="+mj-lt"/>
              </a:rPr>
              <a:t>Mgutshini</a:t>
            </a:r>
            <a:endParaRPr lang="en-US" sz="2400" dirty="0" smtClean="0">
              <a:solidFill>
                <a:srgbClr val="00B050"/>
              </a:solidFill>
              <a:latin typeface="+mj-lt"/>
            </a:endParaRPr>
          </a:p>
          <a:p>
            <a:pPr lvl="1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 This initiative will increase enrollment and student success by:</a:t>
            </a:r>
            <a:endParaRPr lang="en-US" sz="2800" dirty="0" smtClean="0">
              <a:solidFill>
                <a:srgbClr val="00539C"/>
              </a:solidFill>
              <a:latin typeface="+mj-lt"/>
            </a:endParaRP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539C"/>
                </a:solidFill>
                <a:latin typeface="+mj-lt"/>
              </a:rPr>
              <a:t>  </a:t>
            </a: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strengthening dual enrollment and increasing articulation 	agreements</a:t>
            </a:r>
          </a:p>
          <a:p>
            <a:pPr lvl="2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539C"/>
                </a:solidFill>
                <a:latin typeface="+mj-lt"/>
              </a:rPr>
              <a:t>  </a:t>
            </a:r>
            <a:r>
              <a:rPr lang="en-US" sz="2400" dirty="0" smtClean="0">
                <a:solidFill>
                  <a:srgbClr val="0033CC"/>
                </a:solidFill>
                <a:latin typeface="+mj-lt"/>
              </a:rPr>
              <a:t>enabling Ivy Tech students to become more comfortable in 	a University environment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5079</TotalTime>
  <Words>803</Words>
  <Application>Microsoft Office PowerPoint</Application>
  <PresentationFormat>On-screen Show (4:3)</PresentationFormat>
  <Paragraphs>319</Paragraphs>
  <Slides>34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14_Office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Indiana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 Goal 1 Stakeholders Conference Presentation</dc:title>
  <dc:creator>user</dc:creator>
  <cp:keywords>strategic plan, Increase Enrollment and Student Success</cp:keywords>
  <cp:lastModifiedBy>Ray Buechler</cp:lastModifiedBy>
  <cp:revision>412</cp:revision>
  <dcterms:created xsi:type="dcterms:W3CDTF">2008-09-03T09:34:29Z</dcterms:created>
  <dcterms:modified xsi:type="dcterms:W3CDTF">2011-04-04T17:10:19Z</dcterms:modified>
</cp:coreProperties>
</file>