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6"/>
  </p:handoutMasterIdLst>
  <p:sldIdLst>
    <p:sldId id="256" r:id="rId2"/>
    <p:sldId id="257" r:id="rId3"/>
    <p:sldId id="258" r:id="rId4"/>
    <p:sldId id="259" r:id="rId5"/>
    <p:sldId id="260" r:id="rId6"/>
    <p:sldId id="261" r:id="rId7"/>
    <p:sldId id="265" r:id="rId8"/>
    <p:sldId id="286" r:id="rId9"/>
    <p:sldId id="287" r:id="rId10"/>
    <p:sldId id="288" r:id="rId11"/>
    <p:sldId id="289" r:id="rId12"/>
    <p:sldId id="28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62" r:id="rId33"/>
    <p:sldId id="263" r:id="rId34"/>
    <p:sldId id="26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88B3C3-AE98-47CD-A93F-780AFADC1FDF}" type="datetimeFigureOut">
              <a:rPr lang="en-US" smtClean="0"/>
              <a:t>10/20/2008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74CC91-60B8-4CA2-994B-429D4A10244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904FE1F-621C-4B64-9EE4-9AFDA0BE4B27}" type="datetimeFigureOut">
              <a:rPr lang="en-US" smtClean="0"/>
              <a:pPr/>
              <a:t>10/20/2008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DD55C91-B864-4FE8-A796-FB0B0D7A21A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5C91-B864-4FE8-A796-FB0B0D7A21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5C91-B864-4FE8-A796-FB0B0D7A21A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5C91-B864-4FE8-A796-FB0B0D7A21A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904FE1F-621C-4B64-9EE4-9AFDA0BE4B27}" type="datetimeFigureOut">
              <a:rPr lang="en-US" smtClean="0"/>
              <a:pPr/>
              <a:t>10/20/2008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DD55C91-B864-4FE8-A796-FB0B0D7A21A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5C91-B864-4FE8-A796-FB0B0D7A21A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55C91-B864-4FE8-A796-FB0B0D7A21A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55C91-B864-4FE8-A796-FB0B0D7A21A0}"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55C91-B864-4FE8-A796-FB0B0D7A21A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5C91-B864-4FE8-A796-FB0B0D7A21A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04FE1F-621C-4B64-9EE4-9AFDA0BE4B27}" type="datetimeFigureOut">
              <a:rPr lang="en-US" smtClean="0"/>
              <a:pPr/>
              <a:t>10/20/2008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5C91-B864-4FE8-A796-FB0B0D7A21A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904FE1F-621C-4B64-9EE4-9AFDA0BE4B27}" type="datetimeFigureOut">
              <a:rPr lang="en-US" smtClean="0"/>
              <a:pPr/>
              <a:t>10/20/2008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DD55C91-B864-4FE8-A796-FB0B0D7A21A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rt2.indstate.edu/nca2010/index.cfm?fuseaction=data.dataMa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NCA Accreditation </a:t>
            </a:r>
            <a:br>
              <a:rPr lang="en-US" dirty="0" smtClean="0"/>
            </a:br>
            <a:r>
              <a:rPr lang="en-US" dirty="0" smtClean="0"/>
              <a:t>Leadership Team</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Fall 2008 Meeting</a:t>
            </a:r>
          </a:p>
          <a:p>
            <a:r>
              <a:rPr lang="en-US" dirty="0" smtClean="0"/>
              <a:t>September 26, 2008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Weakness</a:t>
            </a:r>
          </a:p>
        </p:txBody>
      </p:sp>
      <p:sp>
        <p:nvSpPr>
          <p:cNvPr id="5123" name="Rectangle 3"/>
          <p:cNvSpPr>
            <a:spLocks noGrp="1" noChangeArrowheads="1"/>
          </p:cNvSpPr>
          <p:nvPr>
            <p:ph sz="quarter" idx="1"/>
          </p:nvPr>
        </p:nvSpPr>
        <p:spPr/>
        <p:txBody>
          <a:bodyPr/>
          <a:lstStyle/>
          <a:p>
            <a:r>
              <a:rPr lang="en-US" dirty="0" smtClean="0"/>
              <a:t>University does not have a comprehensive policy to deal with student problems and complaints.</a:t>
            </a:r>
          </a:p>
          <a:p>
            <a:r>
              <a:rPr lang="en-US" dirty="0" smtClean="0"/>
              <a:t>University needs to substantiate its claims (e.g., how do we know that goals of campus constituencies are aligned with the mission statement?).</a:t>
            </a:r>
          </a:p>
          <a:p>
            <a:r>
              <a:rPr lang="en-US" dirty="0" smtClean="0"/>
              <a:t>The challenge is to not simply present data, but to analyze the related situation and conditions and determine if the data is telling the real story, e.g., diversity where we feel the data does not tell the entire story.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Linkage to Special Emphasis</a:t>
            </a:r>
          </a:p>
        </p:txBody>
      </p:sp>
      <p:sp>
        <p:nvSpPr>
          <p:cNvPr id="6147" name="Rectangle 3"/>
          <p:cNvSpPr>
            <a:spLocks noGrp="1" noChangeArrowheads="1"/>
          </p:cNvSpPr>
          <p:nvPr>
            <p:ph sz="quarter" idx="1"/>
          </p:nvPr>
        </p:nvSpPr>
        <p:spPr/>
        <p:txBody>
          <a:bodyPr>
            <a:normAutofit/>
          </a:bodyPr>
          <a:lstStyle/>
          <a:p>
            <a:r>
              <a:rPr lang="en-US" dirty="0" smtClean="0"/>
              <a:t>Faculty involvement in Community Engagement and Experiential Learning</a:t>
            </a:r>
          </a:p>
          <a:p>
            <a:r>
              <a:rPr lang="en-US" dirty="0" smtClean="0"/>
              <a:t>Faculty awards and recognition in Community Engagement</a:t>
            </a:r>
          </a:p>
          <a:p>
            <a:r>
              <a:rPr lang="en-US" dirty="0" smtClean="0"/>
              <a:t>Departmental and College Mission Statements</a:t>
            </a:r>
          </a:p>
          <a:p>
            <a:r>
              <a:rPr lang="en-US" dirty="0" smtClean="0"/>
              <a:t>Promising Scholars program</a:t>
            </a:r>
          </a:p>
          <a:p>
            <a:r>
              <a:rPr lang="en-US" dirty="0" smtClean="0"/>
              <a:t>Distinctive Programs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Criterion 2</a:t>
            </a:r>
          </a:p>
        </p:txBody>
      </p:sp>
      <p:sp>
        <p:nvSpPr>
          <p:cNvPr id="2051" name="Rectangle 3"/>
          <p:cNvSpPr>
            <a:spLocks noGrp="1" noChangeArrowheads="1"/>
          </p:cNvSpPr>
          <p:nvPr>
            <p:ph type="subTitle" idx="1"/>
          </p:nvPr>
        </p:nvSpPr>
        <p:spPr/>
        <p:txBody>
          <a:bodyPr/>
          <a:lstStyle/>
          <a:p>
            <a:r>
              <a:rPr lang="en-US"/>
              <a:t>Preparing for the Future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Criterion 2</a:t>
            </a:r>
          </a:p>
        </p:txBody>
      </p:sp>
      <p:sp>
        <p:nvSpPr>
          <p:cNvPr id="3075" name="Rectangle 3"/>
          <p:cNvSpPr>
            <a:spLocks noGrp="1" noChangeArrowheads="1"/>
          </p:cNvSpPr>
          <p:nvPr>
            <p:ph sz="quarter" idx="1"/>
          </p:nvPr>
        </p:nvSpPr>
        <p:spPr/>
        <p:txBody>
          <a:bodyPr/>
          <a:lstStyle/>
          <a:p>
            <a:pPr>
              <a:lnSpc>
                <a:spcPct val="90000"/>
              </a:lnSpc>
            </a:pPr>
            <a:r>
              <a:rPr lang="en-US" sz="2400"/>
              <a:t>2a:  The organization realistically prepares for a future shaped by multiple societal and economic trends.</a:t>
            </a:r>
          </a:p>
          <a:p>
            <a:pPr>
              <a:lnSpc>
                <a:spcPct val="90000"/>
              </a:lnSpc>
            </a:pPr>
            <a:r>
              <a:rPr lang="en-US" sz="2400"/>
              <a:t>2b:  The organization’s resource base supports its educational programs and its plans for maintaining and strengthening their quality in the future.</a:t>
            </a:r>
          </a:p>
          <a:p>
            <a:pPr>
              <a:lnSpc>
                <a:spcPct val="90000"/>
              </a:lnSpc>
            </a:pPr>
            <a:r>
              <a:rPr lang="en-US" sz="2400"/>
              <a:t>2c:  The organization’s ongoing evaluation and assessment processes provide reliable evidence of institutional effectiveness that clearly informs strategies for continuous improvement.</a:t>
            </a:r>
          </a:p>
          <a:p>
            <a:pPr>
              <a:lnSpc>
                <a:spcPct val="90000"/>
              </a:lnSpc>
            </a:pPr>
            <a:r>
              <a:rPr lang="en-US" sz="2400"/>
              <a:t>2d:  All levels of planning align with the organization’s mission, thereby enhancing its capacity to fulfill that mission.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Our Strengths</a:t>
            </a:r>
          </a:p>
        </p:txBody>
      </p:sp>
      <p:sp>
        <p:nvSpPr>
          <p:cNvPr id="4099" name="Rectangle 3"/>
          <p:cNvSpPr>
            <a:spLocks noGrp="1" noChangeArrowheads="1"/>
          </p:cNvSpPr>
          <p:nvPr>
            <p:ph sz="quarter" idx="1"/>
          </p:nvPr>
        </p:nvSpPr>
        <p:spPr/>
        <p:txBody>
          <a:bodyPr/>
          <a:lstStyle/>
          <a:p>
            <a:r>
              <a:rPr lang="en-US"/>
              <a:t>Review of academic programs</a:t>
            </a:r>
          </a:p>
          <a:p>
            <a:r>
              <a:rPr lang="en-US"/>
              <a:t>Investment in technology to enhance learning</a:t>
            </a:r>
          </a:p>
          <a:p>
            <a:r>
              <a:rPr lang="en-US"/>
              <a:t>Emphasis on international programs</a:t>
            </a:r>
          </a:p>
          <a:p>
            <a:r>
              <a:rPr lang="en-US"/>
              <a:t>Investment in Programs of Promise</a:t>
            </a:r>
          </a:p>
          <a:p>
            <a:r>
              <a:rPr lang="en-US"/>
              <a:t>Support for Community Engagement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Weakness</a:t>
            </a:r>
          </a:p>
        </p:txBody>
      </p:sp>
      <p:sp>
        <p:nvSpPr>
          <p:cNvPr id="5123" name="Rectangle 3"/>
          <p:cNvSpPr>
            <a:spLocks noGrp="1" noChangeArrowheads="1"/>
          </p:cNvSpPr>
          <p:nvPr>
            <p:ph sz="quarter" idx="1"/>
          </p:nvPr>
        </p:nvSpPr>
        <p:spPr/>
        <p:txBody>
          <a:bodyPr/>
          <a:lstStyle/>
          <a:p>
            <a:pPr>
              <a:lnSpc>
                <a:spcPct val="90000"/>
              </a:lnSpc>
            </a:pPr>
            <a:r>
              <a:rPr lang="en-US"/>
              <a:t>Lack of ethnic diversity in faculty</a:t>
            </a:r>
          </a:p>
          <a:p>
            <a:pPr>
              <a:lnSpc>
                <a:spcPct val="90000"/>
              </a:lnSpc>
            </a:pPr>
            <a:r>
              <a:rPr lang="en-US"/>
              <a:t>Additional strategic planning is needed for academic programs and enrollment</a:t>
            </a:r>
          </a:p>
          <a:p>
            <a:pPr>
              <a:lnSpc>
                <a:spcPct val="90000"/>
              </a:lnSpc>
            </a:pPr>
            <a:r>
              <a:rPr lang="en-US"/>
              <a:t>Divisions and departments need to develop strategic plans with goals and timelines for achieving goals that align with overall University strategic planning efforts.</a:t>
            </a:r>
          </a:p>
          <a:p>
            <a:pPr>
              <a:lnSpc>
                <a:spcPct val="90000"/>
              </a:lnSpc>
            </a:pPr>
            <a:r>
              <a:rPr lang="en-US"/>
              <a:t>Training opportunities for staff</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Linkage to Special Emphasis</a:t>
            </a:r>
          </a:p>
        </p:txBody>
      </p:sp>
      <p:sp>
        <p:nvSpPr>
          <p:cNvPr id="6147" name="Rectangle 3"/>
          <p:cNvSpPr>
            <a:spLocks noGrp="1" noChangeArrowheads="1"/>
          </p:cNvSpPr>
          <p:nvPr>
            <p:ph sz="quarter" idx="1"/>
          </p:nvPr>
        </p:nvSpPr>
        <p:spPr/>
        <p:txBody>
          <a:bodyPr/>
          <a:lstStyle/>
          <a:p>
            <a:r>
              <a:rPr lang="en-US"/>
              <a:t>Resources for Community Engagement</a:t>
            </a:r>
          </a:p>
          <a:p>
            <a:pPr lvl="1"/>
            <a:r>
              <a:rPr lang="en-US"/>
              <a:t>Identification from academic and administrative units regarding the amount of departmental resources devoted to Community Engagement efforts.</a:t>
            </a:r>
          </a:p>
          <a:p>
            <a:r>
              <a:rPr lang="en-US"/>
              <a:t>Student Involvement in Community Engagement</a:t>
            </a:r>
          </a:p>
          <a:p>
            <a:pPr lvl="1"/>
            <a:r>
              <a:rPr lang="en-US"/>
              <a:t>What incentives might be needed to encourage participation by students</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Criterion 3</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Student Learning and Effective Teaching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Criterion 3</a:t>
            </a:r>
          </a:p>
        </p:txBody>
      </p:sp>
      <p:sp>
        <p:nvSpPr>
          <p:cNvPr id="3" name="Content Placeholder 2"/>
          <p:cNvSpPr>
            <a:spLocks noGrp="1"/>
          </p:cNvSpPr>
          <p:nvPr>
            <p:ph sz="quarter" idx="1"/>
          </p:nvPr>
        </p:nvSpPr>
        <p:spPr/>
        <p:txBody>
          <a:bodyPr rtlCol="0">
            <a:normAutofit/>
          </a:bodyPr>
          <a:lstStyle/>
          <a:p>
            <a:pPr eaLnBrk="1" fontAlgn="auto" hangingPunct="1">
              <a:spcAft>
                <a:spcPts val="0"/>
              </a:spcAft>
              <a:buFont typeface="Arial" pitchFamily="34" charset="0"/>
              <a:buChar char="•"/>
              <a:defRPr/>
            </a:pPr>
            <a:r>
              <a:rPr lang="en-US" dirty="0" smtClean="0"/>
              <a:t>3a: The organization’s goals for student learning outcomes are clearly stated for each educational program and make effective assessment possible.</a:t>
            </a:r>
          </a:p>
          <a:p>
            <a:pPr eaLnBrk="1" fontAlgn="auto" hangingPunct="1">
              <a:spcAft>
                <a:spcPts val="0"/>
              </a:spcAft>
              <a:buFont typeface="Arial" pitchFamily="34" charset="0"/>
              <a:buChar char="•"/>
              <a:defRPr/>
            </a:pPr>
            <a:r>
              <a:rPr lang="en-US" dirty="0" smtClean="0"/>
              <a:t>3b: The organization values and supports effective teaching.</a:t>
            </a:r>
          </a:p>
          <a:p>
            <a:pPr eaLnBrk="1" fontAlgn="auto" hangingPunct="1">
              <a:spcAft>
                <a:spcPts val="0"/>
              </a:spcAft>
              <a:buFont typeface="Arial" pitchFamily="34" charset="0"/>
              <a:buChar char="•"/>
              <a:defRPr/>
            </a:pPr>
            <a:r>
              <a:rPr lang="en-US" dirty="0" smtClean="0"/>
              <a:t>3c: The organization creates effective learning environments.</a:t>
            </a:r>
          </a:p>
          <a:p>
            <a:pPr eaLnBrk="1" fontAlgn="auto" hangingPunct="1">
              <a:spcAft>
                <a:spcPts val="0"/>
              </a:spcAft>
              <a:buFont typeface="Arial" pitchFamily="34" charset="0"/>
              <a:buChar char="•"/>
              <a:defRPr/>
            </a:pPr>
            <a:r>
              <a:rPr lang="en-US" dirty="0" smtClean="0"/>
              <a:t>3d: The organization’s learning resources support student learning and effective teaching.</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Our Strengths</a:t>
            </a:r>
          </a:p>
        </p:txBody>
      </p:sp>
      <p:sp>
        <p:nvSpPr>
          <p:cNvPr id="3" name="Content Placeholder 2"/>
          <p:cNvSpPr>
            <a:spLocks noGrp="1"/>
          </p:cNvSpPr>
          <p:nvPr>
            <p:ph sz="quarter" idx="1"/>
          </p:nvPr>
        </p:nvSpPr>
        <p:spPr/>
        <p:txBody>
          <a:bodyPr rtlCol="0">
            <a:normAutofit/>
          </a:bodyPr>
          <a:lstStyle/>
          <a:p>
            <a:pPr eaLnBrk="1" fontAlgn="auto" hangingPunct="1">
              <a:spcAft>
                <a:spcPts val="0"/>
              </a:spcAft>
              <a:buFont typeface="Arial" pitchFamily="34" charset="0"/>
              <a:buChar char="•"/>
              <a:defRPr/>
            </a:pPr>
            <a:r>
              <a:rPr lang="en-US" dirty="0" smtClean="0"/>
              <a:t>A number of processes have been in place over the years to implementation. We have a number of programs that have done outstanding work with SOA. Examples include: Nursing, Education,  Athletic Training, Social Work (all accredited); Criminology, Economics, History, Math, Philosophy (non-accredited). </a:t>
            </a:r>
          </a:p>
          <a:p>
            <a:pPr eaLnBrk="1" fontAlgn="auto" hangingPunct="1">
              <a:spcAft>
                <a:spcPts val="0"/>
              </a:spcAft>
              <a:buFont typeface="Arial" pitchFamily="34" charset="0"/>
              <a:buChar char="•"/>
              <a:defRPr/>
            </a:pPr>
            <a:r>
              <a:rPr lang="en-US" dirty="0" smtClean="0"/>
              <a:t>Strong support for creating effective learning environments (evidence of technology classrooms, laptop initiative, CIRT, supports and rewards for teaching, student support resources, faculty professional development)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NCA Team</a:t>
            </a:r>
            <a:endParaRPr lang="en-US" dirty="0"/>
          </a:p>
        </p:txBody>
      </p:sp>
      <p:sp>
        <p:nvSpPr>
          <p:cNvPr id="3" name="Content Placeholder 2"/>
          <p:cNvSpPr>
            <a:spLocks noGrp="1"/>
          </p:cNvSpPr>
          <p:nvPr>
            <p:ph sz="quarter" idx="1"/>
          </p:nvPr>
        </p:nvSpPr>
        <p:spPr/>
        <p:txBody>
          <a:bodyPr/>
          <a:lstStyle/>
          <a:p>
            <a:r>
              <a:rPr lang="en-US" dirty="0" smtClean="0"/>
              <a:t>Co-Chairs: Dr. Jack Maynard and Dr. Virgil Sheets</a:t>
            </a:r>
          </a:p>
          <a:p>
            <a:r>
              <a:rPr lang="en-US" dirty="0" smtClean="0"/>
              <a:t>NCA Liaison: Dr. Ed </a:t>
            </a:r>
            <a:r>
              <a:rPr lang="en-US" dirty="0" err="1" smtClean="0"/>
              <a:t>Kinley</a:t>
            </a:r>
            <a:endParaRPr lang="en-US" dirty="0" smtClean="0"/>
          </a:p>
          <a:p>
            <a:r>
              <a:rPr lang="en-US" dirty="0" smtClean="0"/>
              <a:t>NCA Co-Coordinators: Dr. Susan Powers &amp; Dr. Nancy Rogers</a:t>
            </a:r>
          </a:p>
          <a:p>
            <a:r>
              <a:rPr lang="en-US" dirty="0" smtClean="0"/>
              <a:t>NCA Administrative Fellow: Dr. Robert </a:t>
            </a:r>
            <a:r>
              <a:rPr lang="en-US" dirty="0" err="1" smtClean="0"/>
              <a:t>Guell</a:t>
            </a:r>
            <a:endParaRPr lang="en-US" dirty="0" smtClean="0"/>
          </a:p>
          <a:p>
            <a:r>
              <a:rPr lang="en-US" dirty="0" smtClean="0"/>
              <a:t>NCA Administrative Assistant: Ms. Rebecca Stinnett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Weaknesses</a:t>
            </a:r>
          </a:p>
        </p:txBody>
      </p:sp>
      <p:sp>
        <p:nvSpPr>
          <p:cNvPr id="5123" name="Content Placeholder 2"/>
          <p:cNvSpPr>
            <a:spLocks noGrp="1"/>
          </p:cNvSpPr>
          <p:nvPr>
            <p:ph sz="quarter" idx="1"/>
          </p:nvPr>
        </p:nvSpPr>
        <p:spPr/>
        <p:txBody>
          <a:bodyPr/>
          <a:lstStyle/>
          <a:p>
            <a:pPr eaLnBrk="1" hangingPunct="1"/>
            <a:r>
              <a:rPr lang="en-US" dirty="0" smtClean="0"/>
              <a:t>We still have programs with no/limited SOA</a:t>
            </a:r>
          </a:p>
          <a:p>
            <a:pPr lvl="1"/>
            <a:r>
              <a:rPr lang="en-US" dirty="0" smtClean="0"/>
              <a:t>64% have presented plans</a:t>
            </a:r>
          </a:p>
          <a:p>
            <a:pPr lvl="1"/>
            <a:r>
              <a:rPr lang="en-US" dirty="0" smtClean="0"/>
              <a:t>47% have provided summaries</a:t>
            </a:r>
          </a:p>
          <a:p>
            <a:pPr lvl="1"/>
            <a:r>
              <a:rPr lang="en-US" dirty="0" smtClean="0"/>
              <a:t>Large gaps in Arts &amp; Sciences and Technology</a:t>
            </a:r>
          </a:p>
          <a:p>
            <a:pPr lvl="1"/>
            <a:r>
              <a:rPr lang="en-US" dirty="0" smtClean="0"/>
              <a:t>Isolated gaps in Business</a:t>
            </a:r>
          </a:p>
          <a:p>
            <a:pPr lvl="1"/>
            <a:r>
              <a:rPr lang="en-US" dirty="0" smtClean="0"/>
              <a:t>A few gaps in NHHS, Education</a:t>
            </a:r>
          </a:p>
          <a:p>
            <a:pPr lvl="1"/>
            <a:r>
              <a:rPr lang="en-US" dirty="0" smtClean="0"/>
              <a:t>We know more about “plans” and less about actual data</a:t>
            </a:r>
          </a:p>
          <a:p>
            <a:pPr eaLnBrk="1" hangingPunct="1"/>
            <a:r>
              <a:rPr lang="en-US" dirty="0" smtClean="0"/>
              <a:t>Organization’s approach to aspects of Criterion 3 are disjointed and not </a:t>
            </a:r>
            <a:r>
              <a:rPr lang="en-US" dirty="0" smtClean="0"/>
              <a:t>holistic </a:t>
            </a:r>
            <a:endParaRPr lang="en-US" dirty="0" smtClean="0"/>
          </a:p>
          <a:p>
            <a:pPr lvl="1"/>
            <a:r>
              <a:rPr lang="en-US" dirty="0" smtClean="0"/>
              <a:t>Multiple approaches to plans and reporting</a:t>
            </a:r>
          </a:p>
          <a:p>
            <a:pPr lvl="1"/>
            <a:r>
              <a:rPr lang="en-US" dirty="0" smtClean="0"/>
              <a:t>No over-arching examination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Linkage to Special Emphasis</a:t>
            </a:r>
          </a:p>
        </p:txBody>
      </p:sp>
      <p:sp>
        <p:nvSpPr>
          <p:cNvPr id="6147" name="Content Placeholder 2"/>
          <p:cNvSpPr>
            <a:spLocks noGrp="1"/>
          </p:cNvSpPr>
          <p:nvPr>
            <p:ph sz="quarter" idx="1"/>
          </p:nvPr>
        </p:nvSpPr>
        <p:spPr/>
        <p:txBody>
          <a:bodyPr/>
          <a:lstStyle/>
          <a:p>
            <a:pPr eaLnBrk="1" hangingPunct="1"/>
            <a:r>
              <a:rPr lang="en-US" smtClean="0"/>
              <a:t>Student involvement &amp; curriculum</a:t>
            </a:r>
          </a:p>
          <a:p>
            <a:pPr lvl="1" eaLnBrk="1" hangingPunct="1"/>
            <a:r>
              <a:rPr lang="en-US" smtClean="0"/>
              <a:t>Data: SOA plan analysis (academic and student affairs)</a:t>
            </a:r>
          </a:p>
          <a:p>
            <a:pPr eaLnBrk="1" hangingPunct="1"/>
            <a:r>
              <a:rPr lang="en-US" smtClean="0"/>
              <a:t>Faculty Involvement</a:t>
            </a:r>
          </a:p>
          <a:p>
            <a:pPr lvl="1" eaLnBrk="1" hangingPunct="1"/>
            <a:r>
              <a:rPr lang="en-US" smtClean="0"/>
              <a:t>Data: Professional Development data, faculty vita/Digital Measures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3657600"/>
            <a:ext cx="7772400" cy="1470025"/>
          </a:xfrm>
        </p:spPr>
        <p:txBody>
          <a:bodyPr/>
          <a:lstStyle/>
          <a:p>
            <a:r>
              <a:rPr lang="en-US" dirty="0"/>
              <a:t>Criterion 4</a:t>
            </a:r>
          </a:p>
        </p:txBody>
      </p:sp>
      <p:sp>
        <p:nvSpPr>
          <p:cNvPr id="4" name="TextBox 3"/>
          <p:cNvSpPr txBox="1"/>
          <p:nvPr/>
        </p:nvSpPr>
        <p:spPr>
          <a:xfrm>
            <a:off x="2819400" y="5105400"/>
            <a:ext cx="5334000" cy="646331"/>
          </a:xfrm>
          <a:prstGeom prst="rect">
            <a:avLst/>
          </a:prstGeom>
          <a:noFill/>
        </p:spPr>
        <p:txBody>
          <a:bodyPr wrap="square" rtlCol="0">
            <a:spAutoFit/>
          </a:bodyPr>
          <a:lstStyle/>
          <a:p>
            <a:r>
              <a:rPr lang="en-US" dirty="0" smtClean="0"/>
              <a:t>Acquisition, Discovery, &amp; the Application of Knowledge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Criterion 4</a:t>
            </a:r>
          </a:p>
        </p:txBody>
      </p:sp>
      <p:sp>
        <p:nvSpPr>
          <p:cNvPr id="3075" name="Rectangle 3"/>
          <p:cNvSpPr>
            <a:spLocks noGrp="1" noChangeArrowheads="1"/>
          </p:cNvSpPr>
          <p:nvPr>
            <p:ph sz="quarter" idx="1"/>
          </p:nvPr>
        </p:nvSpPr>
        <p:spPr/>
        <p:txBody>
          <a:bodyPr/>
          <a:lstStyle/>
          <a:p>
            <a:pPr>
              <a:lnSpc>
                <a:spcPct val="80000"/>
              </a:lnSpc>
              <a:buFontTx/>
              <a:buNone/>
            </a:pPr>
            <a:r>
              <a:rPr lang="en-US" sz="2400"/>
              <a:t>4a: The organization demonstrates, through the actions of its board, administrators, students, faculty, and staff, that it values a life of learning.</a:t>
            </a:r>
          </a:p>
          <a:p>
            <a:pPr>
              <a:lnSpc>
                <a:spcPct val="80000"/>
              </a:lnSpc>
              <a:buFontTx/>
              <a:buNone/>
            </a:pPr>
            <a:r>
              <a:rPr lang="en-US" sz="2400"/>
              <a:t>4b: The organization demonstrates that acquisition of a breadth of knowledge and skills and the exercise of intellectual inquiry are integral to its educational programs. </a:t>
            </a:r>
          </a:p>
          <a:p>
            <a:pPr>
              <a:lnSpc>
                <a:spcPct val="80000"/>
              </a:lnSpc>
              <a:buFontTx/>
              <a:buNone/>
            </a:pPr>
            <a:r>
              <a:rPr lang="en-US" sz="2400"/>
              <a:t>4c: The organization assesses the usefulness of its curricula to students who will live and work in a global, diverse, and technological society. </a:t>
            </a:r>
          </a:p>
          <a:p>
            <a:pPr>
              <a:lnSpc>
                <a:spcPct val="80000"/>
              </a:lnSpc>
              <a:buFontTx/>
              <a:buNone/>
            </a:pPr>
            <a:r>
              <a:rPr lang="en-US" sz="2400"/>
              <a:t>4d: The organization provides support to ensure that faculty, students, and staff acquire, discover, and apply knowledge responsibly. </a:t>
            </a:r>
          </a:p>
          <a:p>
            <a:pPr>
              <a:lnSpc>
                <a:spcPct val="80000"/>
              </a:lnSpc>
              <a:buFontTx/>
              <a:buNone/>
            </a:pPr>
            <a:endParaRPr 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Our Strengths</a:t>
            </a:r>
          </a:p>
        </p:txBody>
      </p:sp>
      <p:sp>
        <p:nvSpPr>
          <p:cNvPr id="4099" name="Rectangle 3"/>
          <p:cNvSpPr>
            <a:spLocks noGrp="1" noChangeArrowheads="1"/>
          </p:cNvSpPr>
          <p:nvPr>
            <p:ph sz="quarter" idx="1"/>
          </p:nvPr>
        </p:nvSpPr>
        <p:spPr/>
        <p:txBody>
          <a:bodyPr/>
          <a:lstStyle/>
          <a:p>
            <a:pPr>
              <a:lnSpc>
                <a:spcPct val="90000"/>
              </a:lnSpc>
            </a:pPr>
            <a:r>
              <a:rPr lang="en-US" sz="2400"/>
              <a:t>Numerous programs in place and processes to capture much of the information needed for Criterion 4.</a:t>
            </a:r>
          </a:p>
          <a:p>
            <a:pPr lvl="1">
              <a:lnSpc>
                <a:spcPct val="90000"/>
              </a:lnSpc>
            </a:pPr>
            <a:r>
              <a:rPr lang="en-US" sz="2000"/>
              <a:t>Actions: Awards, Programs of Distinction, Promising Scholars, Support for Professional Development, UG/Grad Research Support, and Conferences and Events</a:t>
            </a:r>
          </a:p>
          <a:p>
            <a:pPr lvl="1">
              <a:lnSpc>
                <a:spcPct val="90000"/>
              </a:lnSpc>
            </a:pPr>
            <a:r>
              <a:rPr lang="en-US" sz="2000"/>
              <a:t>Integration into Educational Programs: UG/Grad Research Showcase, Apprentice Programs, and Internships</a:t>
            </a:r>
          </a:p>
          <a:p>
            <a:pPr lvl="1">
              <a:lnSpc>
                <a:spcPct val="90000"/>
              </a:lnSpc>
            </a:pPr>
            <a:r>
              <a:rPr lang="en-US" sz="2000"/>
              <a:t>Support for Responsible Use of Knowledge: Internal Compliance Committees and Review, New Faculty Orientation, On-Line and Face-to-Face Training, Mentoring Through Faculty/Student Research, Technology Guide, Service and Engagement Activities (Alternative Spring Break, Habitat for Humanity, American Democracy Project), Code of Student Conduct, New Academic Integrity Policy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Weaknesses</a:t>
            </a:r>
          </a:p>
        </p:txBody>
      </p:sp>
      <p:sp>
        <p:nvSpPr>
          <p:cNvPr id="5123" name="Rectangle 3"/>
          <p:cNvSpPr>
            <a:spLocks noGrp="1" noChangeArrowheads="1"/>
          </p:cNvSpPr>
          <p:nvPr>
            <p:ph sz="quarter" idx="1"/>
          </p:nvPr>
        </p:nvSpPr>
        <p:spPr/>
        <p:txBody>
          <a:bodyPr/>
          <a:lstStyle/>
          <a:p>
            <a:r>
              <a:rPr lang="en-US"/>
              <a:t>Assessment of the Usefulness of Its Curricula</a:t>
            </a:r>
          </a:p>
          <a:p>
            <a:pPr lvl="1"/>
            <a:r>
              <a:rPr lang="en-US"/>
              <a:t>We do have some tools that we use effectively to assess outcomes (e.g., NSSE and General Ed Competencies)</a:t>
            </a:r>
          </a:p>
          <a:p>
            <a:pPr lvl="1"/>
            <a:r>
              <a:rPr lang="en-US"/>
              <a:t>We probably have other tools that are gathering this information, but the information isn’t being collected or reported in a systematic way.</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Linkage to Special Emphasis</a:t>
            </a:r>
          </a:p>
        </p:txBody>
      </p:sp>
      <p:sp>
        <p:nvSpPr>
          <p:cNvPr id="6147" name="Rectangle 3"/>
          <p:cNvSpPr>
            <a:spLocks noGrp="1" noChangeArrowheads="1"/>
          </p:cNvSpPr>
          <p:nvPr>
            <p:ph sz="quarter" idx="1"/>
          </p:nvPr>
        </p:nvSpPr>
        <p:spPr/>
        <p:txBody>
          <a:bodyPr/>
          <a:lstStyle/>
          <a:p>
            <a:r>
              <a:rPr lang="en-US" dirty="0"/>
              <a:t>Much of what we do to support the Acquisition, Discovery, and the Application of Knowledge happens in the context of Community Engagement and Experiential Learning (e.g., UG/Grad Research, Conferences and Events, Apprentice Programs and Internships, Service and Engagement Activities).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Criterion 5</a:t>
            </a:r>
          </a:p>
        </p:txBody>
      </p:sp>
      <p:sp>
        <p:nvSpPr>
          <p:cNvPr id="2051" name="Rectangle 3"/>
          <p:cNvSpPr>
            <a:spLocks noGrp="1" noChangeArrowheads="1"/>
          </p:cNvSpPr>
          <p:nvPr>
            <p:ph type="subTitle" idx="1"/>
          </p:nvPr>
        </p:nvSpPr>
        <p:spPr/>
        <p:txBody>
          <a:bodyPr>
            <a:normAutofit fontScale="70000" lnSpcReduction="20000"/>
          </a:bodyPr>
          <a:lstStyle/>
          <a:p>
            <a:pPr eaLnBrk="1" hangingPunct="1"/>
            <a:endParaRPr lang="en-US" dirty="0" smtClean="0"/>
          </a:p>
          <a:p>
            <a:pPr eaLnBrk="1" hangingPunct="1"/>
            <a:r>
              <a:rPr lang="en-US" dirty="0" smtClean="0"/>
              <a:t>Engagement and Service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Criterion 5</a:t>
            </a:r>
          </a:p>
        </p:txBody>
      </p:sp>
      <p:sp>
        <p:nvSpPr>
          <p:cNvPr id="3075" name="Rectangle 3"/>
          <p:cNvSpPr>
            <a:spLocks noGrp="1" noChangeArrowheads="1"/>
          </p:cNvSpPr>
          <p:nvPr>
            <p:ph sz="quarter" idx="1"/>
          </p:nvPr>
        </p:nvSpPr>
        <p:spPr/>
        <p:txBody>
          <a:bodyPr/>
          <a:lstStyle/>
          <a:p>
            <a:pPr eaLnBrk="1" hangingPunct="1">
              <a:lnSpc>
                <a:spcPct val="80000"/>
              </a:lnSpc>
            </a:pPr>
            <a:r>
              <a:rPr lang="en-US" sz="2400" smtClean="0"/>
              <a:t>5a: The organization learns from its constituencies and serves and analyzes its capacity to serve their needs and expectations.</a:t>
            </a:r>
          </a:p>
          <a:p>
            <a:pPr eaLnBrk="1" hangingPunct="1">
              <a:lnSpc>
                <a:spcPct val="80000"/>
              </a:lnSpc>
            </a:pPr>
            <a:endParaRPr lang="en-US" sz="2400" smtClean="0"/>
          </a:p>
          <a:p>
            <a:pPr eaLnBrk="1" hangingPunct="1">
              <a:lnSpc>
                <a:spcPct val="80000"/>
              </a:lnSpc>
            </a:pPr>
            <a:r>
              <a:rPr lang="en-US" sz="2400" smtClean="0"/>
              <a:t>5b: The organization has the capacity and the commitment to engage with its identified constituencies and communities.</a:t>
            </a:r>
          </a:p>
          <a:p>
            <a:pPr eaLnBrk="1" hangingPunct="1">
              <a:lnSpc>
                <a:spcPct val="80000"/>
              </a:lnSpc>
            </a:pPr>
            <a:endParaRPr lang="en-US" sz="2400" smtClean="0"/>
          </a:p>
          <a:p>
            <a:pPr eaLnBrk="1" hangingPunct="1">
              <a:lnSpc>
                <a:spcPct val="80000"/>
              </a:lnSpc>
            </a:pPr>
            <a:r>
              <a:rPr lang="en-US" sz="2400" smtClean="0"/>
              <a:t>5c:The organization demonstrates its responsiveness to those constituencies that depend on it for service.</a:t>
            </a:r>
          </a:p>
          <a:p>
            <a:pPr eaLnBrk="1" hangingPunct="1">
              <a:lnSpc>
                <a:spcPct val="80000"/>
              </a:lnSpc>
            </a:pPr>
            <a:endParaRPr lang="en-US" sz="2400" smtClean="0"/>
          </a:p>
          <a:p>
            <a:pPr eaLnBrk="1" hangingPunct="1">
              <a:lnSpc>
                <a:spcPct val="80000"/>
              </a:lnSpc>
            </a:pPr>
            <a:r>
              <a:rPr lang="en-US" sz="2400" smtClean="0"/>
              <a:t>5d: Internal and external constituencies value the services the organization provides.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Our Strengths</a:t>
            </a:r>
          </a:p>
        </p:txBody>
      </p:sp>
      <p:sp>
        <p:nvSpPr>
          <p:cNvPr id="4099" name="Rectangle 3"/>
          <p:cNvSpPr>
            <a:spLocks noGrp="1" noChangeArrowheads="1"/>
          </p:cNvSpPr>
          <p:nvPr>
            <p:ph sz="quarter" idx="1"/>
          </p:nvPr>
        </p:nvSpPr>
        <p:spPr/>
        <p:txBody>
          <a:bodyPr/>
          <a:lstStyle/>
          <a:p>
            <a:pPr eaLnBrk="1" hangingPunct="1">
              <a:lnSpc>
                <a:spcPct val="90000"/>
              </a:lnSpc>
            </a:pPr>
            <a:r>
              <a:rPr lang="en-US" sz="2800" smtClean="0"/>
              <a:t>ISU is a collaborative partner in a wide range of community initiatives that address economic, human services, education, environmental, health and other needs locally and beyond.</a:t>
            </a:r>
          </a:p>
          <a:p>
            <a:pPr eaLnBrk="1" hangingPunct="1">
              <a:lnSpc>
                <a:spcPct val="90000"/>
              </a:lnSpc>
              <a:buFontTx/>
              <a:buNone/>
            </a:pPr>
            <a:endParaRPr lang="en-US" sz="2800" smtClean="0"/>
          </a:p>
          <a:p>
            <a:pPr eaLnBrk="1" hangingPunct="1">
              <a:lnSpc>
                <a:spcPct val="90000"/>
              </a:lnSpc>
            </a:pPr>
            <a:r>
              <a:rPr lang="en-US" sz="2800" smtClean="0"/>
              <a:t>ISU has several coordinating structures including CPSCE, CBSEI and CE that are supported by the University’s base budget and external grants and contracts.</a:t>
            </a:r>
          </a:p>
          <a:p>
            <a:pPr eaLnBrk="1" hangingPunct="1">
              <a:lnSpc>
                <a:spcPct val="90000"/>
              </a:lnSpc>
              <a:buFontTx/>
              <a:buNone/>
            </a:pPr>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Status of 2010 Visit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Our Weaknesses</a:t>
            </a:r>
          </a:p>
        </p:txBody>
      </p:sp>
      <p:sp>
        <p:nvSpPr>
          <p:cNvPr id="5123" name="Rectangle 3"/>
          <p:cNvSpPr>
            <a:spLocks noGrp="1" noChangeArrowheads="1"/>
          </p:cNvSpPr>
          <p:nvPr>
            <p:ph sz="quarter" idx="1"/>
          </p:nvPr>
        </p:nvSpPr>
        <p:spPr/>
        <p:txBody>
          <a:bodyPr/>
          <a:lstStyle/>
          <a:p>
            <a:pPr eaLnBrk="1" hangingPunct="1"/>
            <a:r>
              <a:rPr lang="en-US" smtClean="0"/>
              <a:t>No comprehensive evaluation of external constituencies and their perceptions of the services we provide</a:t>
            </a:r>
          </a:p>
          <a:p>
            <a:pPr eaLnBrk="1" hangingPunct="1"/>
            <a:r>
              <a:rPr lang="en-US" smtClean="0"/>
              <a:t>Sustainability of community initiatives</a:t>
            </a:r>
          </a:p>
          <a:p>
            <a:pPr eaLnBrk="1" hangingPunct="1"/>
            <a:r>
              <a:rPr lang="en-US" smtClean="0"/>
              <a:t>Extent to which community engagement/service learning is integrated across the curriculum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Linkage to Special Emphasis</a:t>
            </a:r>
          </a:p>
        </p:txBody>
      </p:sp>
      <p:sp>
        <p:nvSpPr>
          <p:cNvPr id="6147" name="Rectangle 3"/>
          <p:cNvSpPr>
            <a:spLocks noGrp="1" noChangeArrowheads="1"/>
          </p:cNvSpPr>
          <p:nvPr>
            <p:ph sz="quarter" idx="1"/>
          </p:nvPr>
        </p:nvSpPr>
        <p:spPr/>
        <p:txBody>
          <a:bodyPr/>
          <a:lstStyle/>
          <a:p>
            <a:pPr eaLnBrk="1" hangingPunct="1">
              <a:lnSpc>
                <a:spcPct val="90000"/>
              </a:lnSpc>
            </a:pPr>
            <a:r>
              <a:rPr lang="en-US" smtClean="0"/>
              <a:t>Community Involvement</a:t>
            </a:r>
          </a:p>
          <a:p>
            <a:pPr lvl="1" eaLnBrk="1" hangingPunct="1">
              <a:lnSpc>
                <a:spcPct val="90000"/>
              </a:lnSpc>
            </a:pPr>
            <a:r>
              <a:rPr lang="en-US" smtClean="0"/>
              <a:t>Data: Internal and external evaluations of CE/EL; 2006 Carnegie Report</a:t>
            </a:r>
          </a:p>
          <a:p>
            <a:pPr eaLnBrk="1" hangingPunct="1">
              <a:lnSpc>
                <a:spcPct val="90000"/>
              </a:lnSpc>
            </a:pPr>
            <a:r>
              <a:rPr lang="en-US" smtClean="0"/>
              <a:t>Faculty/Staff Involvement</a:t>
            </a:r>
          </a:p>
          <a:p>
            <a:pPr lvl="1" eaLnBrk="1" hangingPunct="1">
              <a:lnSpc>
                <a:spcPct val="90000"/>
              </a:lnSpc>
            </a:pPr>
            <a:r>
              <a:rPr lang="en-US" smtClean="0"/>
              <a:t>Data: communication of CE/EL priorities to internal and external audiences (i.e. ISU Markeing and Communication)</a:t>
            </a:r>
          </a:p>
          <a:p>
            <a:pPr lvl="1" eaLnBrk="1" hangingPunct="1">
              <a:lnSpc>
                <a:spcPct val="90000"/>
              </a:lnSpc>
            </a:pPr>
            <a:r>
              <a:rPr lang="en-US" smtClean="0"/>
              <a:t>Infastructure to support CE/EL (CPSCE and coordinating structures, ISU handbook and HR policies, budget analysis)</a:t>
            </a:r>
          </a:p>
          <a:p>
            <a:pPr lvl="1" eaLnBrk="1" hangingPunct="1">
              <a:lnSpc>
                <a:spcPct val="90000"/>
              </a:lnSpc>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and Answers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the Leadership Team Can Help</a:t>
            </a:r>
            <a:endParaRPr lang="en-US" dirty="0"/>
          </a:p>
        </p:txBody>
      </p:sp>
      <p:sp>
        <p:nvSpPr>
          <p:cNvPr id="3" name="Content Placeholder 2"/>
          <p:cNvSpPr>
            <a:spLocks noGrp="1"/>
          </p:cNvSpPr>
          <p:nvPr>
            <p:ph sz="quarter" idx="1"/>
          </p:nvPr>
        </p:nvSpPr>
        <p:spPr/>
        <p:txBody>
          <a:bodyPr/>
          <a:lstStyle/>
          <a:p>
            <a:r>
              <a:rPr lang="en-US" dirty="0" smtClean="0"/>
              <a:t>NCA Survey</a:t>
            </a:r>
          </a:p>
          <a:p>
            <a:r>
              <a:rPr lang="en-US" dirty="0" smtClean="0"/>
              <a:t>Faculty Vita</a:t>
            </a:r>
          </a:p>
          <a:p>
            <a:r>
              <a:rPr lang="en-US" dirty="0" smtClean="0"/>
              <a:t>November Retreat</a:t>
            </a:r>
          </a:p>
          <a:p>
            <a:r>
              <a:rPr lang="en-US" dirty="0" smtClean="0"/>
              <a:t>Special Emphasis</a:t>
            </a:r>
          </a:p>
          <a:p>
            <a:r>
              <a:rPr lang="en-US" dirty="0" smtClean="0"/>
              <a:t>Fill in Missing Data</a:t>
            </a:r>
          </a:p>
          <a:p>
            <a:r>
              <a:rPr lang="en-US" dirty="0" smtClean="0"/>
              <a:t>Other Ideas?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Open Discussion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 Survey</a:t>
            </a:r>
            <a:endParaRPr lang="en-US" dirty="0"/>
          </a:p>
        </p:txBody>
      </p:sp>
      <p:sp>
        <p:nvSpPr>
          <p:cNvPr id="3" name="Content Placeholder 2"/>
          <p:cNvSpPr>
            <a:spLocks noGrp="1"/>
          </p:cNvSpPr>
          <p:nvPr>
            <p:ph sz="quarter" idx="1"/>
          </p:nvPr>
        </p:nvSpPr>
        <p:spPr/>
        <p:txBody>
          <a:bodyPr/>
          <a:lstStyle/>
          <a:p>
            <a:r>
              <a:rPr lang="en-US" dirty="0" smtClean="0"/>
              <a:t>Faculty/Staff/EAP survey</a:t>
            </a:r>
          </a:p>
          <a:p>
            <a:pPr lvl="1"/>
            <a:r>
              <a:rPr lang="en-US" dirty="0" smtClean="0"/>
              <a:t>Goes through middle of October</a:t>
            </a:r>
          </a:p>
          <a:p>
            <a:pPr lvl="1"/>
            <a:r>
              <a:rPr lang="en-US" dirty="0" smtClean="0"/>
              <a:t>Completed to date:  103 Faculty, 180 Staff</a:t>
            </a:r>
          </a:p>
          <a:p>
            <a:r>
              <a:rPr lang="en-US" dirty="0" smtClean="0"/>
              <a:t>Student Survey</a:t>
            </a:r>
          </a:p>
          <a:p>
            <a:pPr lvl="1"/>
            <a:r>
              <a:rPr lang="en-US" dirty="0" smtClean="0"/>
              <a:t>Goes through end of October</a:t>
            </a:r>
          </a:p>
          <a:p>
            <a:pPr lvl="1"/>
            <a:r>
              <a:rPr lang="en-US" dirty="0" smtClean="0"/>
              <a:t>Completed to date: 141 students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on Self-Study</a:t>
            </a:r>
            <a:endParaRPr lang="en-US" dirty="0"/>
          </a:p>
        </p:txBody>
      </p:sp>
      <p:sp>
        <p:nvSpPr>
          <p:cNvPr id="3" name="Content Placeholder 2"/>
          <p:cNvSpPr>
            <a:spLocks noGrp="1"/>
          </p:cNvSpPr>
          <p:nvPr>
            <p:ph sz="quarter" idx="1"/>
          </p:nvPr>
        </p:nvSpPr>
        <p:spPr/>
        <p:txBody>
          <a:bodyPr/>
          <a:lstStyle/>
          <a:p>
            <a:r>
              <a:rPr lang="en-US" dirty="0" smtClean="0"/>
              <a:t>Data Packs on NCA site </a:t>
            </a:r>
          </a:p>
          <a:p>
            <a:pPr lvl="1"/>
            <a:r>
              <a:rPr lang="en-US" dirty="0" smtClean="0"/>
              <a:t>Information collected by Criterion Committees</a:t>
            </a:r>
          </a:p>
          <a:p>
            <a:pPr lvl="1"/>
            <a:r>
              <a:rPr lang="en-US" dirty="0" smtClean="0"/>
              <a:t>Requests reviewed by Data Committee</a:t>
            </a:r>
          </a:p>
          <a:p>
            <a:pPr lvl="1"/>
            <a:r>
              <a:rPr lang="en-US" dirty="0" smtClean="0"/>
              <a:t>Documents found, scanned, and linked</a:t>
            </a:r>
          </a:p>
          <a:p>
            <a:pPr lvl="1"/>
            <a:endParaRPr lang="en-US" dirty="0"/>
          </a:p>
          <a:p>
            <a:pPr>
              <a:buNone/>
            </a:pPr>
            <a:r>
              <a:rPr lang="en-US" sz="2200" dirty="0" smtClean="0">
                <a:hlinkClick r:id="rId2"/>
              </a:rPr>
              <a:t>http://irt2.indstate.edu/nca2010/index.cfm?fuseaction=data.dataMain</a:t>
            </a:r>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Criterion Committees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Criterion </a:t>
            </a:r>
            <a:r>
              <a:rPr lang="en-US" dirty="0" smtClean="0"/>
              <a:t>1</a:t>
            </a:r>
            <a:endParaRPr lang="en-US" dirty="0"/>
          </a:p>
        </p:txBody>
      </p:sp>
      <p:sp>
        <p:nvSpPr>
          <p:cNvPr id="2051" name="Rectangle 3"/>
          <p:cNvSpPr>
            <a:spLocks noGrp="1" noChangeArrowheads="1"/>
          </p:cNvSpPr>
          <p:nvPr>
            <p:ph type="subTitle" idx="1"/>
          </p:nvPr>
        </p:nvSpPr>
        <p:spPr/>
        <p:txBody>
          <a:bodyPr/>
          <a:lstStyle/>
          <a:p>
            <a:r>
              <a:rPr lang="en-US" dirty="0" smtClean="0"/>
              <a:t>Mission &amp; Integrity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Criterion </a:t>
            </a:r>
            <a:r>
              <a:rPr lang="en-US" dirty="0" smtClean="0"/>
              <a:t>1</a:t>
            </a:r>
            <a:endParaRPr lang="en-US" dirty="0"/>
          </a:p>
        </p:txBody>
      </p:sp>
      <p:sp>
        <p:nvSpPr>
          <p:cNvPr id="3075" name="Rectangle 3"/>
          <p:cNvSpPr>
            <a:spLocks noGrp="1" noChangeArrowheads="1"/>
          </p:cNvSpPr>
          <p:nvPr>
            <p:ph sz="quarter" idx="1"/>
          </p:nvPr>
        </p:nvSpPr>
        <p:spPr/>
        <p:txBody>
          <a:bodyPr>
            <a:normAutofit/>
          </a:bodyPr>
          <a:lstStyle/>
          <a:p>
            <a:r>
              <a:rPr lang="en-US" sz="2400" dirty="0" smtClean="0"/>
              <a:t>1a - The organization's mission documents are clear and articulate publicly the organization's commitments</a:t>
            </a:r>
          </a:p>
          <a:p>
            <a:r>
              <a:rPr lang="en-US" sz="2400" dirty="0" smtClean="0"/>
              <a:t>1b - In its mission documents, the organization recognizes the diversity of its learners, other constituencies, and the greater society it serves. </a:t>
            </a:r>
          </a:p>
          <a:p>
            <a:r>
              <a:rPr lang="en-US" sz="2400" dirty="0" smtClean="0"/>
              <a:t>1c - Understanding of and support for the mission pervade the organization. </a:t>
            </a:r>
          </a:p>
          <a:p>
            <a:r>
              <a:rPr lang="en-US" sz="2400" dirty="0" smtClean="0"/>
              <a:t>1d - The organization's governance and administrative structure promote effective leadership and support collaborative processes that enable the organization to fulfill its mission. </a:t>
            </a:r>
          </a:p>
          <a:p>
            <a:r>
              <a:rPr lang="en-US" sz="2400" dirty="0" smtClean="0"/>
              <a:t>1e - The organization upholds and protects its integrity.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Strengths</a:t>
            </a:r>
            <a:endParaRPr lang="en-US" dirty="0"/>
          </a:p>
        </p:txBody>
      </p:sp>
      <p:sp>
        <p:nvSpPr>
          <p:cNvPr id="4099" name="Rectangle 3"/>
          <p:cNvSpPr>
            <a:spLocks noGrp="1" noChangeArrowheads="1"/>
          </p:cNvSpPr>
          <p:nvPr>
            <p:ph sz="quarter" idx="1"/>
          </p:nvPr>
        </p:nvSpPr>
        <p:spPr/>
        <p:txBody>
          <a:bodyPr>
            <a:normAutofit fontScale="92500"/>
          </a:bodyPr>
          <a:lstStyle/>
          <a:p>
            <a:r>
              <a:rPr lang="en-US" dirty="0" smtClean="0"/>
              <a:t>Recently revised mission and values statements were developed through an open process that incorporated input from all University stakeholders and the Board of Trustees.  </a:t>
            </a:r>
          </a:p>
          <a:p>
            <a:r>
              <a:rPr lang="en-US" dirty="0" smtClean="0"/>
              <a:t>Increase in percentages of students and faculty who identify themselves as ethnic minority.</a:t>
            </a:r>
          </a:p>
          <a:p>
            <a:r>
              <a:rPr lang="en-US" dirty="0" smtClean="0"/>
              <a:t>The fraction of ISU students from underrepresented groups exceeds those at all other public, four-year degree-granting institutions in the State.  </a:t>
            </a:r>
          </a:p>
          <a:p>
            <a:r>
              <a:rPr lang="en-US" dirty="0" smtClean="0"/>
              <a:t>The University’s 2004 strategic plan articulates three initiatives (experiential learning, community engagement, and distinctive programs) that have since been implemented and have broad support.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1268</TotalTime>
  <Words>1463</Words>
  <Application>Microsoft Office PowerPoint</Application>
  <PresentationFormat>On-screen Show (4:3)</PresentationFormat>
  <Paragraphs>149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Origin</vt:lpstr>
      <vt:lpstr>NCA Accreditation  Leadership Team</vt:lpstr>
      <vt:lpstr>The NCA Team</vt:lpstr>
      <vt:lpstr>Status of 2010 Visit</vt:lpstr>
      <vt:lpstr>NCA Survey</vt:lpstr>
      <vt:lpstr>Progress on Self-Study</vt:lpstr>
      <vt:lpstr>Criterion Committees</vt:lpstr>
      <vt:lpstr>Criterion 1</vt:lpstr>
      <vt:lpstr>Criterion 1</vt:lpstr>
      <vt:lpstr>Strengths</vt:lpstr>
      <vt:lpstr>Weakness</vt:lpstr>
      <vt:lpstr>Linkage to Special Emphasis</vt:lpstr>
      <vt:lpstr>Criterion 2</vt:lpstr>
      <vt:lpstr>Criterion 2</vt:lpstr>
      <vt:lpstr>Our Strengths</vt:lpstr>
      <vt:lpstr>Weakness</vt:lpstr>
      <vt:lpstr>Linkage to Special Emphasis</vt:lpstr>
      <vt:lpstr>Criterion 3</vt:lpstr>
      <vt:lpstr>Criterion 3</vt:lpstr>
      <vt:lpstr>Our Strengths</vt:lpstr>
      <vt:lpstr>Weaknesses</vt:lpstr>
      <vt:lpstr>Linkage to Special Emphasis</vt:lpstr>
      <vt:lpstr>Criterion 4</vt:lpstr>
      <vt:lpstr>Criterion 4</vt:lpstr>
      <vt:lpstr>Our Strengths</vt:lpstr>
      <vt:lpstr>Weaknesses</vt:lpstr>
      <vt:lpstr>Linkage to Special Emphasis</vt:lpstr>
      <vt:lpstr>Criterion 5</vt:lpstr>
      <vt:lpstr>Criterion 5</vt:lpstr>
      <vt:lpstr>Our Strengths</vt:lpstr>
      <vt:lpstr>Our Weaknesses</vt:lpstr>
      <vt:lpstr>Linkage to Special Emphasis</vt:lpstr>
      <vt:lpstr>Questions and Answers</vt:lpstr>
      <vt:lpstr>How the Leadership Team Can Help</vt:lpstr>
      <vt:lpstr>Open Discussion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NCA Accreditation  Leadership Team</dc:title>
  <dc:creator>ISU</dc:creator>
  <cp:lastModifiedBy>User</cp:lastModifiedBy>
  <cp:revision>19</cp:revision>
  <dcterms:created xsi:type="dcterms:W3CDTF">2008-09-22T17:22:03Z</dcterms:created>
  <dcterms:modified xsi:type="dcterms:W3CDTF">2008-10-20T13:02:33Z</dcterms:modified>
</cp:coreProperties>
</file>