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43" autoAdjust="0"/>
  </p:normalViewPr>
  <p:slideViewPr>
    <p:cSldViewPr snapToGrid="0" snapToObjects="1">
      <p:cViewPr varScale="1">
        <p:scale>
          <a:sx n="83" d="100"/>
          <a:sy n="83" d="100"/>
        </p:scale>
        <p:origin x="-2424"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382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FFF76698-CC78-490C-92A4-EA8DCAA7BA83}" type="datetimeFigureOut">
              <a:rPr lang="en-US" smtClean="0"/>
              <a:t>5/13/2015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60C68E8C-E6BC-44AB-B5C2-AA427B59604A}" type="slidenum">
              <a:rPr lang="en-US" smtClean="0"/>
              <a:t>‹#›</a:t>
            </a:fld>
            <a:endParaRPr lang="en-US"/>
          </a:p>
        </p:txBody>
      </p:sp>
    </p:spTree>
    <p:extLst>
      <p:ext uri="{BB962C8B-B14F-4D97-AF65-F5344CB8AC3E}">
        <p14:creationId xmlns:p14="http://schemas.microsoft.com/office/powerpoint/2010/main" val="7703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C68E8C-E6BC-44AB-B5C2-AA427B59604A}" type="slidenum">
              <a:rPr lang="en-US" smtClean="0"/>
              <a:t>1</a:t>
            </a:fld>
            <a:endParaRPr lang="en-US"/>
          </a:p>
        </p:txBody>
      </p:sp>
    </p:spTree>
    <p:extLst>
      <p:ext uri="{BB962C8B-B14F-4D97-AF65-F5344CB8AC3E}">
        <p14:creationId xmlns:p14="http://schemas.microsoft.com/office/powerpoint/2010/main" val="147469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In Interdisciplinary Programs, they are</a:t>
            </a:r>
            <a:r>
              <a:rPr lang="en-US" sz="1200" i="0" kern="1200" baseline="0" dirty="0" smtClean="0">
                <a:solidFill>
                  <a:schemeClr val="tx1"/>
                </a:solidFill>
                <a:effectLst/>
                <a:latin typeface="+mn-lt"/>
                <a:ea typeface="+mn-ea"/>
                <a:cs typeface="+mn-cs"/>
              </a:rPr>
              <a:t> supporting retention efforts by hosting an event when alumni returned to the university to speak with the students.  They have a number of highly visible campus programs that pull in quite a bit of student participation:  Women’s equality Day; Take Back the Night; the Women’s History Month Colloquium.  These kinds of events engage students </a:t>
            </a:r>
            <a:r>
              <a:rPr lang="en-US" sz="1200" i="0" kern="1200" dirty="0" smtClean="0">
                <a:solidFill>
                  <a:schemeClr val="tx1"/>
                </a:solidFill>
                <a:effectLst/>
                <a:latin typeface="+mn-lt"/>
                <a:ea typeface="+mn-ea"/>
                <a:cs typeface="+mn-cs"/>
              </a:rPr>
              <a:t> </a:t>
            </a:r>
          </a:p>
          <a:p>
            <a:pPr marL="628650" lvl="1"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The department of Languages, Literatures, and Linguistics</a:t>
            </a:r>
            <a:r>
              <a:rPr lang="en-US" sz="1200" i="0" kern="1200" baseline="0" dirty="0" smtClean="0">
                <a:solidFill>
                  <a:schemeClr val="tx1"/>
                </a:solidFill>
                <a:effectLst/>
                <a:latin typeface="+mn-lt"/>
                <a:ea typeface="+mn-ea"/>
                <a:cs typeface="+mn-cs"/>
              </a:rPr>
              <a:t> created a two-minute </a:t>
            </a:r>
            <a:r>
              <a:rPr lang="en-US" sz="1200" i="0" kern="1200" dirty="0" smtClean="0">
                <a:solidFill>
                  <a:schemeClr val="tx1"/>
                </a:solidFill>
                <a:effectLst/>
                <a:latin typeface="+mn-lt"/>
                <a:ea typeface="+mn-ea"/>
                <a:cs typeface="+mn-cs"/>
              </a:rPr>
              <a:t>promotional video and distributed to it to local HS teachers, to assist in recruitment efforts.</a:t>
            </a:r>
            <a:r>
              <a:rPr lang="en-US" sz="1200" i="0" kern="1200" baseline="0" dirty="0" smtClean="0">
                <a:solidFill>
                  <a:schemeClr val="tx1"/>
                </a:solidFill>
                <a:effectLst/>
                <a:latin typeface="+mn-lt"/>
                <a:ea typeface="+mn-ea"/>
                <a:cs typeface="+mn-cs"/>
              </a:rPr>
              <a:t> They also sent letters to all </a:t>
            </a:r>
            <a:r>
              <a:rPr lang="en-US" sz="1200" i="0" kern="1200" baseline="0" dirty="0" err="1" smtClean="0">
                <a:solidFill>
                  <a:schemeClr val="tx1"/>
                </a:solidFill>
                <a:effectLst/>
                <a:latin typeface="+mn-lt"/>
                <a:ea typeface="+mn-ea"/>
                <a:cs typeface="+mn-cs"/>
              </a:rPr>
              <a:t>studetns</a:t>
            </a:r>
            <a:r>
              <a:rPr lang="en-US" sz="1200" i="0" kern="1200" baseline="0" dirty="0" smtClean="0">
                <a:solidFill>
                  <a:schemeClr val="tx1"/>
                </a:solidFill>
                <a:effectLst/>
                <a:latin typeface="+mn-lt"/>
                <a:ea typeface="+mn-ea"/>
                <a:cs typeface="+mn-cs"/>
              </a:rPr>
              <a:t> earning strong grades in beginning language classes…encouraging them to minor in a language (which helps with recruitment, and post-graduate success).</a:t>
            </a:r>
            <a:r>
              <a:rPr lang="en-US" sz="1200" i="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60C68E8C-E6BC-44AB-B5C2-AA427B59604A}" type="slidenum">
              <a:rPr lang="en-US" smtClean="0"/>
              <a:t>10</a:t>
            </a:fld>
            <a:endParaRPr lang="en-US"/>
          </a:p>
        </p:txBody>
      </p:sp>
    </p:spTree>
    <p:extLst>
      <p:ext uri="{BB962C8B-B14F-4D97-AF65-F5344CB8AC3E}">
        <p14:creationId xmlns:p14="http://schemas.microsoft.com/office/powerpoint/2010/main" val="170684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School</a:t>
            </a:r>
            <a:r>
              <a:rPr lang="en-US" sz="1200" i="0" kern="1200" baseline="0" dirty="0" smtClean="0">
                <a:solidFill>
                  <a:schemeClr val="tx1"/>
                </a:solidFill>
                <a:effectLst/>
                <a:latin typeface="+mn-lt"/>
                <a:ea typeface="+mn-ea"/>
                <a:cs typeface="+mn-cs"/>
              </a:rPr>
              <a:t> of </a:t>
            </a:r>
            <a:r>
              <a:rPr lang="en-US" sz="1200" i="0" kern="1200" dirty="0" smtClean="0">
                <a:solidFill>
                  <a:schemeClr val="tx1"/>
                </a:solidFill>
                <a:effectLst/>
                <a:latin typeface="+mn-lt"/>
                <a:ea typeface="+mn-ea"/>
                <a:cs typeface="+mn-cs"/>
              </a:rPr>
              <a:t>Music:  They are doing a number of projects to assist with</a:t>
            </a:r>
            <a:r>
              <a:rPr lang="en-US" sz="1200" i="0" kern="1200" baseline="0" dirty="0" smtClean="0">
                <a:solidFill>
                  <a:schemeClr val="tx1"/>
                </a:solidFill>
                <a:effectLst/>
                <a:latin typeface="+mn-lt"/>
                <a:ea typeface="+mn-ea"/>
                <a:cs typeface="+mn-cs"/>
              </a:rPr>
              <a:t> success goals.  F</a:t>
            </a:r>
            <a:r>
              <a:rPr lang="en-US" sz="1200" i="0" kern="1200" dirty="0" smtClean="0">
                <a:solidFill>
                  <a:schemeClr val="tx1"/>
                </a:solidFill>
                <a:effectLst/>
                <a:latin typeface="+mn-lt"/>
                <a:ea typeface="+mn-ea"/>
                <a:cs typeface="+mn-cs"/>
              </a:rPr>
              <a:t>or music majors, the School of Music has begun offering </a:t>
            </a:r>
            <a:r>
              <a:rPr lang="en-US" sz="1200" i="0" u="sng" kern="1200" dirty="0" smtClean="0">
                <a:solidFill>
                  <a:schemeClr val="tx1"/>
                </a:solidFill>
                <a:effectLst/>
                <a:latin typeface="+mn-lt"/>
                <a:ea typeface="+mn-ea"/>
                <a:cs typeface="+mn-cs"/>
              </a:rPr>
              <a:t>intrusive tutoring for music theory</a:t>
            </a:r>
            <a:r>
              <a:rPr lang="en-US" sz="1200" i="0" kern="1200" dirty="0" smtClean="0">
                <a:solidFill>
                  <a:schemeClr val="tx1"/>
                </a:solidFill>
                <a:effectLst/>
                <a:latin typeface="+mn-lt"/>
                <a:ea typeface="+mn-ea"/>
                <a:cs typeface="+mn-cs"/>
              </a:rPr>
              <a:t>; Music Theory is one of the most challenging hurdles for many music majors, with</a:t>
            </a:r>
            <a:r>
              <a:rPr lang="en-US" sz="1200" i="0" kern="1200" baseline="0" dirty="0" smtClean="0">
                <a:solidFill>
                  <a:schemeClr val="tx1"/>
                </a:solidFill>
                <a:effectLst/>
                <a:latin typeface="+mn-lt"/>
                <a:ea typeface="+mn-ea"/>
                <a:cs typeface="+mn-cs"/>
              </a:rPr>
              <a:t> some students getting through all aspects of their program except the theory.  The School of Music is offering intrusive tutoring to assist students in getting through the courses. For recruitment, f</a:t>
            </a:r>
            <a:r>
              <a:rPr lang="en-US" sz="1200" i="0" kern="1200" dirty="0" smtClean="0">
                <a:solidFill>
                  <a:schemeClr val="tx1"/>
                </a:solidFill>
                <a:effectLst/>
                <a:latin typeface="+mn-lt"/>
                <a:ea typeface="+mn-ea"/>
                <a:cs typeface="+mn-cs"/>
              </a:rPr>
              <a:t>unds were</a:t>
            </a:r>
            <a:r>
              <a:rPr lang="en-US" sz="1200" i="0" kern="1200" baseline="0" dirty="0" smtClean="0">
                <a:solidFill>
                  <a:schemeClr val="tx1"/>
                </a:solidFill>
                <a:effectLst/>
                <a:latin typeface="+mn-lt"/>
                <a:ea typeface="+mn-ea"/>
                <a:cs typeface="+mn-cs"/>
              </a:rPr>
              <a:t> used </a:t>
            </a:r>
            <a:r>
              <a:rPr lang="en-US" sz="1200" i="0" kern="1200" dirty="0" smtClean="0">
                <a:solidFill>
                  <a:schemeClr val="tx1"/>
                </a:solidFill>
                <a:effectLst/>
                <a:latin typeface="+mn-lt"/>
                <a:ea typeface="+mn-ea"/>
                <a:cs typeface="+mn-cs"/>
              </a:rPr>
              <a:t>for the choir to travel and perform at all-state high school. (they were the only entertainment at this event). In addition, new brochures were designed and purchase</a:t>
            </a:r>
            <a:r>
              <a:rPr lang="en-US" sz="1200" i="0" kern="1200" baseline="0" dirty="0" smtClean="0">
                <a:solidFill>
                  <a:schemeClr val="tx1"/>
                </a:solidFill>
                <a:effectLst/>
                <a:latin typeface="+mn-lt"/>
                <a:ea typeface="+mn-ea"/>
                <a:cs typeface="+mn-cs"/>
              </a:rPr>
              <a:t> to explain the Music Ed program and a promotional video was also made. To get a sense of why some students choose to leave Music, the faculty developed a survey </a:t>
            </a:r>
            <a:r>
              <a:rPr lang="en-US" sz="1200" i="0" kern="1200" dirty="0" smtClean="0">
                <a:solidFill>
                  <a:schemeClr val="tx1"/>
                </a:solidFill>
                <a:effectLst/>
                <a:latin typeface="+mn-lt"/>
                <a:ea typeface="+mn-ea"/>
                <a:cs typeface="+mn-cs"/>
              </a:rPr>
              <a:t>for assessing why students drop music as a major in their first year. </a:t>
            </a:r>
          </a:p>
          <a:p>
            <a:pPr marL="628650" lvl="1"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Math/CS:  Peer assistants in freshmen level courses for all majors in MCS (CS 151, 201, MATH 122, 131, 132):</a:t>
            </a:r>
          </a:p>
          <a:p>
            <a:endParaRPr lang="en-US" dirty="0"/>
          </a:p>
        </p:txBody>
      </p:sp>
      <p:sp>
        <p:nvSpPr>
          <p:cNvPr id="4" name="Slide Number Placeholder 3"/>
          <p:cNvSpPr>
            <a:spLocks noGrp="1"/>
          </p:cNvSpPr>
          <p:nvPr>
            <p:ph type="sldNum" sz="quarter" idx="10"/>
          </p:nvPr>
        </p:nvSpPr>
        <p:spPr/>
        <p:txBody>
          <a:bodyPr/>
          <a:lstStyle/>
          <a:p>
            <a:fld id="{60C68E8C-E6BC-44AB-B5C2-AA427B59604A}" type="slidenum">
              <a:rPr lang="en-US" smtClean="0"/>
              <a:t>11</a:t>
            </a:fld>
            <a:endParaRPr lang="en-US"/>
          </a:p>
        </p:txBody>
      </p:sp>
    </p:spTree>
    <p:extLst>
      <p:ext uri="{BB962C8B-B14F-4D97-AF65-F5344CB8AC3E}">
        <p14:creationId xmlns:p14="http://schemas.microsoft.com/office/powerpoint/2010/main" val="302587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Philosophy faculty</a:t>
            </a:r>
            <a:r>
              <a:rPr lang="en-US" sz="1200" i="0" kern="1200" baseline="0" dirty="0" smtClean="0">
                <a:solidFill>
                  <a:schemeClr val="tx1"/>
                </a:solidFill>
                <a:effectLst/>
                <a:latin typeface="+mn-lt"/>
                <a:ea typeface="+mn-ea"/>
                <a:cs typeface="+mn-cs"/>
              </a:rPr>
              <a:t> have begun work </a:t>
            </a:r>
            <a:r>
              <a:rPr lang="en-US" sz="1200" i="0" kern="1200" dirty="0" smtClean="0">
                <a:solidFill>
                  <a:schemeClr val="tx1"/>
                </a:solidFill>
                <a:effectLst/>
                <a:latin typeface="+mn-lt"/>
                <a:ea typeface="+mn-ea"/>
                <a:cs typeface="+mn-cs"/>
              </a:rPr>
              <a:t>supplemental instruction for students in 100 level courses.  In addition,</a:t>
            </a:r>
            <a:r>
              <a:rPr lang="en-US" sz="1200" i="0" kern="1200" baseline="0" dirty="0" smtClean="0">
                <a:solidFill>
                  <a:schemeClr val="tx1"/>
                </a:solidFill>
                <a:effectLst/>
                <a:latin typeface="+mn-lt"/>
                <a:ea typeface="+mn-ea"/>
                <a:cs typeface="+mn-cs"/>
              </a:rPr>
              <a:t> students were highly engaged in the search process for a new faculty member this year; funds were requested to bring in an outside speaker, but this served the same purpose.  New brochures were made for the major, as well. </a:t>
            </a:r>
            <a:endParaRPr lang="en-US" sz="1200" i="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	Psychology</a:t>
            </a:r>
            <a:r>
              <a:rPr lang="en-US" sz="1200" i="0" kern="1200" baseline="0" dirty="0" smtClean="0">
                <a:solidFill>
                  <a:schemeClr val="tx1"/>
                </a:solidFill>
                <a:effectLst/>
                <a:latin typeface="+mn-lt"/>
                <a:ea typeface="+mn-ea"/>
                <a:cs typeface="+mn-cs"/>
              </a:rPr>
              <a:t> is the college’s newest ONLINE program, and the department has dramatically increased its distance based sections. To improve retention, we have the</a:t>
            </a:r>
            <a:r>
              <a:rPr lang="en-US" sz="1200" i="0" kern="1200" dirty="0" smtClean="0">
                <a:solidFill>
                  <a:schemeClr val="tx1"/>
                </a:solidFill>
                <a:effectLst/>
                <a:latin typeface="+mn-lt"/>
                <a:ea typeface="+mn-ea"/>
                <a:cs typeface="+mn-cs"/>
              </a:rPr>
              <a:t> 2</a:t>
            </a:r>
            <a:r>
              <a:rPr lang="en-US" sz="1200" i="0" kern="1200" baseline="30000" dirty="0" smtClean="0">
                <a:solidFill>
                  <a:schemeClr val="tx1"/>
                </a:solidFill>
                <a:effectLst/>
                <a:latin typeface="+mn-lt"/>
                <a:ea typeface="+mn-ea"/>
                <a:cs typeface="+mn-cs"/>
              </a:rPr>
              <a:t>nd</a:t>
            </a:r>
            <a:r>
              <a:rPr lang="en-US" sz="1200" i="0" kern="1200" dirty="0" smtClean="0">
                <a:solidFill>
                  <a:schemeClr val="tx1"/>
                </a:solidFill>
                <a:effectLst/>
                <a:latin typeface="+mn-lt"/>
                <a:ea typeface="+mn-ea"/>
                <a:cs typeface="+mn-cs"/>
              </a:rPr>
              <a:t> year of “living/learning” community for psychology.  As the college’s second largest major, this is a popular option.  Psychology</a:t>
            </a:r>
            <a:r>
              <a:rPr lang="en-US" sz="1200" i="0" kern="1200" baseline="0" dirty="0" smtClean="0">
                <a:solidFill>
                  <a:schemeClr val="tx1"/>
                </a:solidFill>
                <a:effectLst/>
                <a:latin typeface="+mn-lt"/>
                <a:ea typeface="+mn-ea"/>
                <a:cs typeface="+mn-cs"/>
              </a:rPr>
              <a:t> is also working directly with the Career Center, in their design and sponsorship of an event for seniors, called “Next Steps.”</a:t>
            </a:r>
            <a:endParaRPr lang="en-US"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	A small but important major, Science Ed, is</a:t>
            </a:r>
            <a:r>
              <a:rPr lang="en-US" sz="1200" i="0" kern="1200" baseline="0" dirty="0" smtClean="0">
                <a:solidFill>
                  <a:schemeClr val="tx1"/>
                </a:solidFill>
                <a:effectLst/>
                <a:latin typeface="+mn-lt"/>
                <a:ea typeface="+mn-ea"/>
                <a:cs typeface="+mn-cs"/>
              </a:rPr>
              <a:t> working on materials and strategies to increase enrollment.  They created a new flyer and hosted an open house for potential students.  They also sponsor students at the regional Science Education teaching conference.</a:t>
            </a:r>
            <a:r>
              <a:rPr lang="en-US" sz="1200" i="0" kern="1200" dirty="0" smtClean="0">
                <a:solidFill>
                  <a:schemeClr val="tx1"/>
                </a:solidFill>
                <a:effectLst/>
                <a:latin typeface="+mn-lt"/>
                <a:ea typeface="+mn-ea"/>
                <a:cs typeface="+mn-cs"/>
              </a:rPr>
              <a:t> </a:t>
            </a:r>
            <a:endParaRPr lang="en-US" i="0" dirty="0"/>
          </a:p>
        </p:txBody>
      </p:sp>
      <p:sp>
        <p:nvSpPr>
          <p:cNvPr id="4" name="Slide Number Placeholder 3"/>
          <p:cNvSpPr>
            <a:spLocks noGrp="1"/>
          </p:cNvSpPr>
          <p:nvPr>
            <p:ph type="sldNum" sz="quarter" idx="10"/>
          </p:nvPr>
        </p:nvSpPr>
        <p:spPr/>
        <p:txBody>
          <a:bodyPr/>
          <a:lstStyle/>
          <a:p>
            <a:fld id="{60C68E8C-E6BC-44AB-B5C2-AA427B59604A}" type="slidenum">
              <a:rPr lang="en-US" smtClean="0"/>
              <a:t>12</a:t>
            </a:fld>
            <a:endParaRPr lang="en-US"/>
          </a:p>
        </p:txBody>
      </p:sp>
    </p:spTree>
    <p:extLst>
      <p:ext uri="{BB962C8B-B14F-4D97-AF65-F5344CB8AC3E}">
        <p14:creationId xmlns:p14="http://schemas.microsoft.com/office/powerpoint/2010/main" val="488011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Social Science Ed</a:t>
            </a:r>
            <a:r>
              <a:rPr lang="en-US" sz="1200" i="0" kern="1200" baseline="0" dirty="0" smtClean="0">
                <a:solidFill>
                  <a:schemeClr val="tx1"/>
                </a:solidFill>
                <a:effectLst/>
                <a:latin typeface="+mn-lt"/>
                <a:ea typeface="+mn-ea"/>
                <a:cs typeface="+mn-cs"/>
              </a:rPr>
              <a:t> and the Department of History have designed and started to offer to undergraduates tutoring and mentorship in a new </a:t>
            </a:r>
            <a:r>
              <a:rPr lang="en-US" sz="1200" i="0" kern="1200" dirty="0" smtClean="0">
                <a:solidFill>
                  <a:schemeClr val="tx1"/>
                </a:solidFill>
                <a:effectLst/>
                <a:latin typeface="+mn-lt"/>
                <a:ea typeface="+mn-ea"/>
                <a:cs typeface="+mn-cs"/>
              </a:rPr>
              <a:t>Social Science Help Center (implemented in Spring). </a:t>
            </a:r>
            <a:r>
              <a:rPr lang="en-US" sz="1200" i="0" kern="1200" baseline="0" dirty="0" smtClean="0">
                <a:solidFill>
                  <a:schemeClr val="tx1"/>
                </a:solidFill>
                <a:effectLst/>
                <a:latin typeface="+mn-lt"/>
                <a:ea typeface="+mn-ea"/>
                <a:cs typeface="+mn-cs"/>
              </a:rPr>
              <a:t> This was implemented in Spring without a dedicated space, but we now have dedicated space in </a:t>
            </a:r>
            <a:r>
              <a:rPr lang="en-US" sz="1200" i="0" kern="1200" baseline="0" dirty="0" err="1" smtClean="0">
                <a:solidFill>
                  <a:schemeClr val="tx1"/>
                </a:solidFill>
                <a:effectLst/>
                <a:latin typeface="+mn-lt"/>
                <a:ea typeface="+mn-ea"/>
                <a:cs typeface="+mn-cs"/>
              </a:rPr>
              <a:t>Holmstedt</a:t>
            </a:r>
            <a:r>
              <a:rPr lang="en-US" sz="1200" i="0" kern="1200" baseline="0" dirty="0" smtClean="0">
                <a:solidFill>
                  <a:schemeClr val="tx1"/>
                </a:solidFill>
                <a:effectLst/>
                <a:latin typeface="+mn-lt"/>
                <a:ea typeface="+mn-ea"/>
                <a:cs typeface="+mn-cs"/>
              </a:rPr>
              <a:t> Hall.  This center will serve students in History, Economics, Psychology, and Political Science courses. </a:t>
            </a: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The department of Theater has</a:t>
            </a:r>
            <a:r>
              <a:rPr lang="en-US" sz="1200" i="0" kern="1200" baseline="0" dirty="0" smtClean="0">
                <a:solidFill>
                  <a:schemeClr val="tx1"/>
                </a:solidFill>
                <a:effectLst/>
                <a:latin typeface="+mn-lt"/>
                <a:ea typeface="+mn-ea"/>
                <a:cs typeface="+mn-cs"/>
              </a:rPr>
              <a:t> designed and printed </a:t>
            </a:r>
            <a:r>
              <a:rPr lang="en-US" sz="1200" i="0" kern="1200" dirty="0" smtClean="0">
                <a:solidFill>
                  <a:schemeClr val="tx1"/>
                </a:solidFill>
                <a:effectLst/>
                <a:latin typeface="+mn-lt"/>
                <a:ea typeface="+mn-ea"/>
                <a:cs typeface="+mn-cs"/>
              </a:rPr>
              <a:t>new brochures, to assist in</a:t>
            </a:r>
            <a:r>
              <a:rPr lang="en-US" sz="1200" i="0" kern="1200" baseline="0" dirty="0" smtClean="0">
                <a:solidFill>
                  <a:schemeClr val="tx1"/>
                </a:solidFill>
                <a:effectLst/>
                <a:latin typeface="+mn-lt"/>
                <a:ea typeface="+mn-ea"/>
                <a:cs typeface="+mn-cs"/>
              </a:rPr>
              <a:t> recruitment.  The faculty have plans to make visits to high schools, but were unable to do that in spring.  The department supported students in their participation in the </a:t>
            </a:r>
            <a:r>
              <a:rPr lang="en-US" sz="1200" i="0" kern="1200" dirty="0" smtClean="0">
                <a:solidFill>
                  <a:schemeClr val="tx1"/>
                </a:solidFill>
                <a:effectLst/>
                <a:latin typeface="+mn-lt"/>
                <a:ea typeface="+mn-ea"/>
                <a:cs typeface="+mn-cs"/>
              </a:rPr>
              <a:t>KCACTF as well as other conferences.  Theater is also in the process of developing</a:t>
            </a:r>
            <a:r>
              <a:rPr lang="en-US" sz="1200" i="0" kern="1200" baseline="0" dirty="0" smtClean="0">
                <a:solidFill>
                  <a:schemeClr val="tx1"/>
                </a:solidFill>
                <a:effectLst/>
                <a:latin typeface="+mn-lt"/>
                <a:ea typeface="+mn-ea"/>
                <a:cs typeface="+mn-cs"/>
              </a:rPr>
              <a:t> </a:t>
            </a:r>
            <a:r>
              <a:rPr lang="en-US" sz="1200" i="0" kern="1200" baseline="0" smtClean="0">
                <a:solidFill>
                  <a:schemeClr val="tx1"/>
                </a:solidFill>
                <a:effectLst/>
                <a:latin typeface="+mn-lt"/>
                <a:ea typeface="+mn-ea"/>
                <a:cs typeface="+mn-cs"/>
              </a:rPr>
              <a:t>an alumni</a:t>
            </a:r>
            <a:r>
              <a:rPr lang="en-US" sz="1200" i="0" kern="1200" smtClean="0">
                <a:solidFill>
                  <a:schemeClr val="tx1"/>
                </a:solidFill>
                <a:effectLst/>
                <a:latin typeface="+mn-lt"/>
                <a:ea typeface="+mn-ea"/>
                <a:cs typeface="+mn-cs"/>
              </a:rPr>
              <a:t> survey/questionnaire </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C68E8C-E6BC-44AB-B5C2-AA427B59604A}" type="slidenum">
              <a:rPr lang="en-US" smtClean="0"/>
              <a:t>13</a:t>
            </a:fld>
            <a:endParaRPr lang="en-US"/>
          </a:p>
        </p:txBody>
      </p:sp>
    </p:spTree>
    <p:extLst>
      <p:ext uri="{BB962C8B-B14F-4D97-AF65-F5344CB8AC3E}">
        <p14:creationId xmlns:p14="http://schemas.microsoft.com/office/powerpoint/2010/main" val="310751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The</a:t>
            </a:r>
            <a:r>
              <a:rPr lang="en-US" sz="1200" i="0" kern="1200" baseline="0" dirty="0" smtClean="0">
                <a:solidFill>
                  <a:schemeClr val="tx1"/>
                </a:solidFill>
                <a:effectLst/>
                <a:latin typeface="+mn-lt"/>
                <a:ea typeface="+mn-ea"/>
                <a:cs typeface="+mn-cs"/>
              </a:rPr>
              <a:t> task of putting together success plans and the funding allocated to this effort has resulted in </a:t>
            </a:r>
            <a:r>
              <a:rPr lang="en-US" sz="1200" b="1" i="0" kern="1200" baseline="0" dirty="0" smtClean="0">
                <a:solidFill>
                  <a:schemeClr val="tx1"/>
                </a:solidFill>
                <a:effectLst/>
                <a:latin typeface="+mn-lt"/>
                <a:ea typeface="+mn-ea"/>
                <a:cs typeface="+mn-cs"/>
              </a:rPr>
              <a:t>c</a:t>
            </a:r>
            <a:r>
              <a:rPr lang="en-US" sz="1200" b="1" i="0" kern="1200" dirty="0" smtClean="0">
                <a:solidFill>
                  <a:schemeClr val="tx1"/>
                </a:solidFill>
                <a:effectLst/>
                <a:latin typeface="+mn-lt"/>
                <a:ea typeface="+mn-ea"/>
                <a:cs typeface="+mn-cs"/>
              </a:rPr>
              <a:t>entering our attention on student success</a:t>
            </a:r>
            <a:r>
              <a:rPr lang="en-US" sz="1200" i="0" kern="1200" dirty="0" smtClean="0">
                <a:solidFill>
                  <a:schemeClr val="tx1"/>
                </a:solidFill>
                <a:effectLst/>
                <a:latin typeface="+mn-lt"/>
                <a:ea typeface="+mn-ea"/>
                <a:cs typeface="+mn-cs"/>
              </a:rPr>
              <a:t>; this has been a conversation topic in the departments, and adding dollars to these efforts has made it even </a:t>
            </a:r>
            <a:r>
              <a:rPr lang="en-US" sz="1200" i="0" kern="1200" dirty="0" err="1" smtClean="0">
                <a:solidFill>
                  <a:schemeClr val="tx1"/>
                </a:solidFill>
                <a:effectLst/>
                <a:latin typeface="+mn-lt"/>
                <a:ea typeface="+mn-ea"/>
                <a:cs typeface="+mn-cs"/>
              </a:rPr>
              <a:t>moreso</a:t>
            </a:r>
            <a:r>
              <a:rPr lang="en-US" sz="1200" i="0" kern="1200" dirty="0" smtClean="0">
                <a:solidFill>
                  <a:schemeClr val="tx1"/>
                </a:solidFill>
                <a:effectLst/>
                <a:latin typeface="+mn-lt"/>
                <a:ea typeface="+mn-ea"/>
                <a:cs typeface="+mn-cs"/>
              </a:rPr>
              <a:t>.  We talk about this at the college level…with job candidates, with each other, with our donors, etc.</a:t>
            </a:r>
          </a:p>
          <a:p>
            <a:pPr marL="914400" lvl="2" indent="0">
              <a:buFont typeface="Arial" panose="020B0604020202020204" pitchFamily="34" charset="0"/>
              <a:buNone/>
            </a:pPr>
            <a:endParaRPr lang="en-US" sz="1200" i="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Some departments have made major strides in getting some innovative things done.  I’ll give some examples in a moment, but because of the focus</a:t>
            </a:r>
            <a:r>
              <a:rPr lang="en-US" sz="1200" i="0" kern="1200" baseline="0" dirty="0" smtClean="0">
                <a:solidFill>
                  <a:schemeClr val="tx1"/>
                </a:solidFill>
                <a:effectLst/>
                <a:latin typeface="+mn-lt"/>
                <a:ea typeface="+mn-ea"/>
                <a:cs typeface="+mn-cs"/>
              </a:rPr>
              <a:t> on student success we’re thinking broadly, differently, creatively. </a:t>
            </a:r>
            <a:endParaRPr lang="en-US" sz="1200" i="0" kern="1200" dirty="0" smtClean="0">
              <a:solidFill>
                <a:schemeClr val="tx1"/>
              </a:solidFill>
              <a:effectLst/>
              <a:latin typeface="+mn-lt"/>
              <a:ea typeface="+mn-ea"/>
              <a:cs typeface="+mn-cs"/>
            </a:endParaRPr>
          </a:p>
          <a:p>
            <a:pPr marL="1085850" lvl="2"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Putting the Career-Center at a critical place in our thinking and in our efforts has been key.  We have had Darby and her team at CAS chair’s council meetings; I have made it a part of most of my conversations with chairs,</a:t>
            </a:r>
            <a:r>
              <a:rPr lang="en-US" sz="1200" i="0" kern="1200" baseline="0" dirty="0" smtClean="0">
                <a:solidFill>
                  <a:schemeClr val="tx1"/>
                </a:solidFill>
                <a:effectLst/>
                <a:latin typeface="+mn-lt"/>
                <a:ea typeface="+mn-ea"/>
                <a:cs typeface="+mn-cs"/>
              </a:rPr>
              <a:t> donors, and other people.  We simply must get students into the Career Center before their senior year.  We must consult with them…because I really believe that by doing so we will be integrating post-graduation success with our efforts geared toward improving recruitment, retention, and graduation. </a:t>
            </a:r>
            <a:endParaRPr lang="en-US"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0C68E8C-E6BC-44AB-B5C2-AA427B59604A}" type="slidenum">
              <a:rPr lang="en-US" smtClean="0"/>
              <a:t>2</a:t>
            </a:fld>
            <a:endParaRPr lang="en-US"/>
          </a:p>
        </p:txBody>
      </p:sp>
    </p:spTree>
    <p:extLst>
      <p:ext uri="{BB962C8B-B14F-4D97-AF65-F5344CB8AC3E}">
        <p14:creationId xmlns:p14="http://schemas.microsoft.com/office/powerpoint/2010/main" val="278106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buFont typeface="Arial" panose="020B0604020202020204" pitchFamily="34" charset="0"/>
              <a:buNone/>
            </a:pPr>
            <a:r>
              <a:rPr lang="en-US" sz="1200" i="0" kern="1200" dirty="0" smtClean="0">
                <a:solidFill>
                  <a:schemeClr val="tx1"/>
                </a:solidFill>
                <a:effectLst/>
                <a:latin typeface="+mn-lt"/>
                <a:ea typeface="+mn-ea"/>
                <a:cs typeface="+mn-cs"/>
              </a:rPr>
              <a:t>Before</a:t>
            </a:r>
            <a:r>
              <a:rPr lang="en-US" sz="1200" i="0" kern="1200" baseline="0" dirty="0" smtClean="0">
                <a:solidFill>
                  <a:schemeClr val="tx1"/>
                </a:solidFill>
                <a:effectLst/>
                <a:latin typeface="+mn-lt"/>
                <a:ea typeface="+mn-ea"/>
                <a:cs typeface="+mn-cs"/>
              </a:rPr>
              <a:t> I focus on initiatives that specific departments have initiated, let me tell you about a few that we’re doing at the level of the college:</a:t>
            </a:r>
            <a:endParaRPr lang="en-US" sz="1200" i="0" kern="1200" dirty="0" smtClean="0">
              <a:solidFill>
                <a:schemeClr val="tx1"/>
              </a:solidFill>
              <a:effectLst/>
              <a:latin typeface="+mn-lt"/>
              <a:ea typeface="+mn-ea"/>
              <a:cs typeface="+mn-cs"/>
            </a:endParaRPr>
          </a:p>
          <a:p>
            <a:pPr marL="1543050" lvl="3"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i="0" kern="1200" dirty="0" smtClean="0">
                <a:solidFill>
                  <a:schemeClr val="tx1"/>
                </a:solidFill>
                <a:effectLst/>
                <a:latin typeface="+mn-lt"/>
                <a:ea typeface="+mn-ea"/>
                <a:cs typeface="+mn-cs"/>
              </a:rPr>
              <a:t>Student advisory board.  This</a:t>
            </a:r>
            <a:r>
              <a:rPr lang="en-US" sz="1200" i="0" kern="1200" baseline="0" dirty="0" smtClean="0">
                <a:solidFill>
                  <a:schemeClr val="tx1"/>
                </a:solidFill>
                <a:effectLst/>
                <a:latin typeface="+mn-lt"/>
                <a:ea typeface="+mn-ea"/>
                <a:cs typeface="+mn-cs"/>
              </a:rPr>
              <a:t> year we initiated a student advisory board.  We have a leadership group in place and also a “junior board” with reps from each department. This group serves as a focus group for the dean; and takes on initiatives like peer mentoring.  They will be assisting and adding a student presence with homecoming and other college events.</a:t>
            </a:r>
            <a:endParaRPr lang="en-US" sz="1200" i="0" kern="1200" dirty="0" smtClean="0">
              <a:solidFill>
                <a:schemeClr val="tx1"/>
              </a:solidFill>
              <a:effectLst/>
              <a:latin typeface="+mn-lt"/>
              <a:ea typeface="+mn-ea"/>
              <a:cs typeface="+mn-cs"/>
            </a:endParaRPr>
          </a:p>
          <a:p>
            <a:pPr marL="1543050" lvl="3"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i="0" kern="1200" dirty="0" smtClean="0">
                <a:solidFill>
                  <a:schemeClr val="tx1"/>
                </a:solidFill>
                <a:effectLst/>
                <a:latin typeface="+mn-lt"/>
                <a:ea typeface="+mn-ea"/>
                <a:cs typeface="+mn-cs"/>
              </a:rPr>
              <a:t>Planning a fall “Success with CAS” event.  I’m in the processing of planning this event.</a:t>
            </a:r>
            <a:r>
              <a:rPr lang="en-US" sz="1200" i="0" kern="1200" baseline="0" dirty="0" smtClean="0">
                <a:solidFill>
                  <a:schemeClr val="tx1"/>
                </a:solidFill>
                <a:effectLst/>
                <a:latin typeface="+mn-lt"/>
                <a:ea typeface="+mn-ea"/>
                <a:cs typeface="+mn-cs"/>
              </a:rPr>
              <a:t>  At the moment, we are looking forward to having a week where we will  raise the visibility of the CAS disciplines.  </a:t>
            </a:r>
            <a:r>
              <a:rPr lang="en-US" sz="1200" i="0" kern="1200" dirty="0" smtClean="0">
                <a:solidFill>
                  <a:schemeClr val="tx1"/>
                </a:solidFill>
                <a:effectLst/>
                <a:latin typeface="+mn-lt"/>
                <a:ea typeface="+mn-ea"/>
                <a:cs typeface="+mn-cs"/>
              </a:rPr>
              <a:t>This will bring in every department in the college; alums, perhaps an outside speaker.  The vision is to not have a standard “career fair,” but instead a week-long celebration of the Arts and Sciences.  Students will learn what the disciplines are, what it means to be interdisciplinary, how to be successful in one’s career life (the world of work) after majoring in an Arts and Sciences discipline.</a:t>
            </a:r>
          </a:p>
          <a:p>
            <a:pPr marL="1543050" lvl="3"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i="0" kern="1200" dirty="0" smtClean="0">
                <a:solidFill>
                  <a:schemeClr val="tx1"/>
                </a:solidFill>
                <a:effectLst/>
                <a:latin typeface="+mn-lt"/>
                <a:ea typeface="+mn-ea"/>
                <a:cs typeface="+mn-cs"/>
              </a:rPr>
              <a:t>Working this summer to create a vision for internationalization for the CAS.  CAS does not have a purposeful and focused mission with regards</a:t>
            </a:r>
            <a:r>
              <a:rPr lang="en-US" sz="1200" i="0" kern="1200" baseline="0" dirty="0" smtClean="0">
                <a:solidFill>
                  <a:schemeClr val="tx1"/>
                </a:solidFill>
                <a:effectLst/>
                <a:latin typeface="+mn-lt"/>
                <a:ea typeface="+mn-ea"/>
                <a:cs typeface="+mn-cs"/>
              </a:rPr>
              <a:t> to internationalization.  I’m pulling together a task force to discuss how we need to incorporate internationalization into our pedagogy and curricula.  This will need to go beyond exchange programs and study abroad.  While these are certainly important, I want a broader focus on what we wish to accomplish as a college in this area.  It is very much a part of student success. </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C68E8C-E6BC-44AB-B5C2-AA427B59604A}" type="slidenum">
              <a:rPr lang="en-US" smtClean="0"/>
              <a:t>3</a:t>
            </a:fld>
            <a:endParaRPr lang="en-US"/>
          </a:p>
        </p:txBody>
      </p:sp>
    </p:spTree>
    <p:extLst>
      <p:ext uri="{BB962C8B-B14F-4D97-AF65-F5344CB8AC3E}">
        <p14:creationId xmlns:p14="http://schemas.microsoft.com/office/powerpoint/2010/main" val="73389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r>
              <a:rPr lang="en-US" sz="1200" i="0" kern="1200" dirty="0" smtClean="0">
                <a:solidFill>
                  <a:schemeClr val="tx1"/>
                </a:solidFill>
                <a:effectLst/>
                <a:latin typeface="+mn-lt"/>
                <a:ea typeface="+mn-ea"/>
                <a:cs typeface="+mn-cs"/>
              </a:rPr>
              <a:t>Let’s talk about some challenges that we have faced, generally.</a:t>
            </a:r>
          </a:p>
          <a:p>
            <a:pPr marL="914400" lvl="2" indent="0">
              <a:buFont typeface="Arial" panose="020B0604020202020204" pitchFamily="34" charset="0"/>
              <a:buNone/>
            </a:pPr>
            <a:endParaRPr lang="en-US" sz="1200" i="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Academic Works:  Scholarships</a:t>
            </a:r>
            <a:r>
              <a:rPr lang="en-US" sz="1200" i="0" kern="1200" baseline="0" dirty="0" smtClean="0">
                <a:solidFill>
                  <a:schemeClr val="tx1"/>
                </a:solidFill>
                <a:effectLst/>
                <a:latin typeface="+mn-lt"/>
                <a:ea typeface="+mn-ea"/>
                <a:cs typeface="+mn-cs"/>
              </a:rPr>
              <a:t> are very important for recruitment…especially in Music and Art.  We are doing better with this program.  Last year was more difficult than this year.  We’re not quite there yet, with the coordination between the Foundation, admissions, and the department.  I think that we will get this, though. </a:t>
            </a:r>
            <a:r>
              <a:rPr lang="en-US" sz="1200" i="0" kern="1200" dirty="0" smtClean="0">
                <a:solidFill>
                  <a:schemeClr val="tx1"/>
                </a:solidFill>
                <a:effectLst/>
                <a:latin typeface="+mn-lt"/>
                <a:ea typeface="+mn-ea"/>
                <a:cs typeface="+mn-cs"/>
              </a:rPr>
              <a:t> </a:t>
            </a:r>
          </a:p>
          <a:p>
            <a:pPr marL="914400" lvl="2" indent="0">
              <a:buFont typeface="Arial" panose="020B0604020202020204" pitchFamily="34" charset="0"/>
              <a:buNone/>
            </a:pPr>
            <a:endParaRPr lang="en-US" sz="1200" i="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Websites:  Websites</a:t>
            </a:r>
            <a:r>
              <a:rPr lang="en-US" sz="1200" i="0" kern="1200" baseline="0" dirty="0" smtClean="0">
                <a:solidFill>
                  <a:schemeClr val="tx1"/>
                </a:solidFill>
                <a:effectLst/>
                <a:latin typeface="+mn-lt"/>
                <a:ea typeface="+mn-ea"/>
                <a:cs typeface="+mn-cs"/>
              </a:rPr>
              <a:t> are obviously important to recruitment and retention efforts.  They are our communication channel to the world.  </a:t>
            </a:r>
            <a:r>
              <a:rPr lang="en-US" sz="1200" i="0" kern="1200" dirty="0" smtClean="0">
                <a:solidFill>
                  <a:schemeClr val="tx1"/>
                </a:solidFill>
                <a:effectLst/>
                <a:latin typeface="+mn-lt"/>
                <a:ea typeface="+mn-ea"/>
                <a:cs typeface="+mn-cs"/>
              </a:rPr>
              <a:t>A huge</a:t>
            </a:r>
            <a:r>
              <a:rPr lang="en-US" sz="1200" i="0" kern="1200" baseline="0" dirty="0" smtClean="0">
                <a:solidFill>
                  <a:schemeClr val="tx1"/>
                </a:solidFill>
                <a:effectLst/>
                <a:latin typeface="+mn-lt"/>
                <a:ea typeface="+mn-ea"/>
                <a:cs typeface="+mn-cs"/>
              </a:rPr>
              <a:t> undertaking that the university is doing, the conversion to Drupal.  We now have Martin Collins residing in the CAS dean’s office, which makes things very helpful.  The </a:t>
            </a:r>
            <a:r>
              <a:rPr lang="en-US" sz="1200" i="0" kern="1200" baseline="0" dirty="0" err="1" smtClean="0">
                <a:solidFill>
                  <a:schemeClr val="tx1"/>
                </a:solidFill>
                <a:effectLst/>
                <a:latin typeface="+mn-lt"/>
                <a:ea typeface="+mn-ea"/>
                <a:cs typeface="+mn-cs"/>
              </a:rPr>
              <a:t>drupal</a:t>
            </a:r>
            <a:r>
              <a:rPr lang="en-US" sz="1200" i="0" kern="1200" baseline="0" dirty="0" smtClean="0">
                <a:solidFill>
                  <a:schemeClr val="tx1"/>
                </a:solidFill>
                <a:effectLst/>
                <a:latin typeface="+mn-lt"/>
                <a:ea typeface="+mn-ea"/>
                <a:cs typeface="+mn-cs"/>
              </a:rPr>
              <a:t> platform is great…but we also need some flexibility (for example to provide access to faculty CVs).  There are lots of hands in the pot, so it is difficult at times.  I believe we will get there on this.</a:t>
            </a:r>
            <a:r>
              <a:rPr lang="en-US" sz="1200" i="0" kern="1200" dirty="0" smtClean="0">
                <a:solidFill>
                  <a:schemeClr val="tx1"/>
                </a:solidFill>
                <a:effectLst/>
                <a:latin typeface="+mn-lt"/>
                <a:ea typeface="+mn-ea"/>
                <a:cs typeface="+mn-cs"/>
              </a:rPr>
              <a:t>.</a:t>
            </a:r>
          </a:p>
          <a:p>
            <a:pPr marL="1085850" lvl="2"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Some success efforts require strategizing with the Alumni Association.  Rex is doing a wonderful job.  However, he</a:t>
            </a:r>
            <a:r>
              <a:rPr lang="en-US" sz="1200" i="0" kern="1200" baseline="0" dirty="0" smtClean="0">
                <a:solidFill>
                  <a:schemeClr val="tx1"/>
                </a:solidFill>
                <a:effectLst/>
                <a:latin typeface="+mn-lt"/>
                <a:ea typeface="+mn-ea"/>
                <a:cs typeface="+mn-cs"/>
              </a:rPr>
              <a:t> is only one person.  </a:t>
            </a:r>
            <a:r>
              <a:rPr lang="en-US" sz="1200" i="0" kern="1200" dirty="0" smtClean="0">
                <a:solidFill>
                  <a:schemeClr val="tx1"/>
                </a:solidFill>
                <a:effectLst/>
                <a:latin typeface="+mn-lt"/>
                <a:ea typeface="+mn-ea"/>
                <a:cs typeface="+mn-cs"/>
              </a:rPr>
              <a:t>Often, data are needed…which the departments can’t get easily.  Departments need to collect their own data (like theater), which turns out to be more useful (current)than the data that the AA would have. </a:t>
            </a:r>
          </a:p>
          <a:p>
            <a:pPr marL="171450"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Advising:  We have come so far with the University College.  There may be a need for advising to be done beyond the freshman year.  The fact of the matter is that there are faculty who are better skilled than others in in advising.  I, personally, would like to see all faculty have awareness and fluency with their own curriculum…but this is a fantasy.  It may be better for some larger departments to have a professional advisor or advisors. CCJ has done an excellent job of managing the traffic and the volume associated with having 900 majors.  They strategically use instructors to do advising. </a:t>
            </a:r>
            <a:endParaRPr lang="en-US" i="0" dirty="0"/>
          </a:p>
        </p:txBody>
      </p:sp>
      <p:sp>
        <p:nvSpPr>
          <p:cNvPr id="4" name="Slide Number Placeholder 3"/>
          <p:cNvSpPr>
            <a:spLocks noGrp="1"/>
          </p:cNvSpPr>
          <p:nvPr>
            <p:ph type="sldNum" sz="quarter" idx="10"/>
          </p:nvPr>
        </p:nvSpPr>
        <p:spPr/>
        <p:txBody>
          <a:bodyPr/>
          <a:lstStyle/>
          <a:p>
            <a:fld id="{60C68E8C-E6BC-44AB-B5C2-AA427B59604A}" type="slidenum">
              <a:rPr lang="en-US" smtClean="0"/>
              <a:t>4</a:t>
            </a:fld>
            <a:endParaRPr lang="en-US"/>
          </a:p>
        </p:txBody>
      </p:sp>
    </p:spTree>
    <p:extLst>
      <p:ext uri="{BB962C8B-B14F-4D97-AF65-F5344CB8AC3E}">
        <p14:creationId xmlns:p14="http://schemas.microsoft.com/office/powerpoint/2010/main" val="201144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r>
              <a:rPr lang="en-US" sz="1200" i="0" u="sng" kern="1200" dirty="0" smtClean="0">
                <a:solidFill>
                  <a:schemeClr val="tx1"/>
                </a:solidFill>
                <a:effectLst/>
                <a:latin typeface="+mn-lt"/>
                <a:ea typeface="+mn-ea"/>
                <a:cs typeface="+mn-cs"/>
              </a:rPr>
              <a:t>General lessons</a:t>
            </a:r>
            <a:r>
              <a:rPr lang="en-US" sz="1200" i="0" u="sng" kern="1200" baseline="0" dirty="0" smtClean="0">
                <a:solidFill>
                  <a:schemeClr val="tx1"/>
                </a:solidFill>
                <a:effectLst/>
                <a:latin typeface="+mn-lt"/>
                <a:ea typeface="+mn-ea"/>
                <a:cs typeface="+mn-cs"/>
              </a:rPr>
              <a:t> learned:  </a:t>
            </a:r>
          </a:p>
          <a:p>
            <a:pPr marL="914400" lvl="2" indent="0">
              <a:buFont typeface="Arial" panose="020B0604020202020204" pitchFamily="34" charset="0"/>
              <a:buNone/>
            </a:pPr>
            <a:endParaRPr lang="en-US" sz="1200" i="0" u="sng"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0" u="sng" kern="1200" dirty="0" smtClean="0">
                <a:solidFill>
                  <a:schemeClr val="tx1"/>
                </a:solidFill>
                <a:effectLst/>
                <a:latin typeface="+mn-lt"/>
                <a:ea typeface="+mn-ea"/>
                <a:cs typeface="+mn-cs"/>
              </a:rPr>
              <a:t>Student wage dollars:</a:t>
            </a:r>
            <a:r>
              <a:rPr lang="en-US" sz="1200" i="0" kern="1200" dirty="0" smtClean="0">
                <a:solidFill>
                  <a:schemeClr val="tx1"/>
                </a:solidFill>
                <a:effectLst/>
                <a:latin typeface="+mn-lt"/>
                <a:ea typeface="+mn-ea"/>
                <a:cs typeface="+mn-cs"/>
              </a:rPr>
              <a:t>  This investment has been excellent</a:t>
            </a:r>
            <a:r>
              <a:rPr lang="en-US" sz="1200" i="0" kern="1200" baseline="0" dirty="0" smtClean="0">
                <a:solidFill>
                  <a:schemeClr val="tx1"/>
                </a:solidFill>
                <a:effectLst/>
                <a:latin typeface="+mn-lt"/>
                <a:ea typeface="+mn-ea"/>
                <a:cs typeface="+mn-cs"/>
              </a:rPr>
              <a:t> and </a:t>
            </a:r>
            <a:r>
              <a:rPr lang="en-US" sz="1200" i="0" kern="1200" dirty="0" smtClean="0">
                <a:solidFill>
                  <a:schemeClr val="tx1"/>
                </a:solidFill>
                <a:effectLst/>
                <a:latin typeface="+mn-lt"/>
                <a:ea typeface="+mn-ea"/>
                <a:cs typeface="+mn-cs"/>
              </a:rPr>
              <a:t>*very* valuable.  Students are employed, we have tutors and peer assistants in many settings.  Professional experience for the students plus support for labs (</a:t>
            </a:r>
            <a:r>
              <a:rPr lang="en-US" sz="1200" i="0" kern="1200" dirty="0" err="1" smtClean="0">
                <a:solidFill>
                  <a:schemeClr val="tx1"/>
                </a:solidFill>
                <a:effectLst/>
                <a:latin typeface="+mn-lt"/>
                <a:ea typeface="+mn-ea"/>
                <a:cs typeface="+mn-cs"/>
              </a:rPr>
              <a:t>chem</a:t>
            </a:r>
            <a:r>
              <a:rPr lang="en-US" sz="1200" i="0" kern="1200" dirty="0" smtClean="0">
                <a:solidFill>
                  <a:schemeClr val="tx1"/>
                </a:solidFill>
                <a:effectLst/>
                <a:latin typeface="+mn-lt"/>
                <a:ea typeface="+mn-ea"/>
                <a:cs typeface="+mn-cs"/>
              </a:rPr>
              <a:t>) and courses.</a:t>
            </a:r>
          </a:p>
          <a:p>
            <a:pPr marL="1085850" lvl="2"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When we talk about student success, and all the components of it, </a:t>
            </a:r>
            <a:r>
              <a:rPr lang="en-US" sz="1200" i="0" u="sng" kern="1200" dirty="0" smtClean="0">
                <a:solidFill>
                  <a:schemeClr val="tx1"/>
                </a:solidFill>
                <a:effectLst/>
                <a:latin typeface="+mn-lt"/>
                <a:ea typeface="+mn-ea"/>
                <a:cs typeface="+mn-cs"/>
              </a:rPr>
              <a:t>departments are in different places</a:t>
            </a:r>
            <a:r>
              <a:rPr lang="en-US" sz="1200" i="0" kern="1200" dirty="0" smtClean="0">
                <a:solidFill>
                  <a:schemeClr val="tx1"/>
                </a:solidFill>
                <a:effectLst/>
                <a:latin typeface="+mn-lt"/>
                <a:ea typeface="+mn-ea"/>
                <a:cs typeface="+mn-cs"/>
              </a:rPr>
              <a:t>.  A one-size-fits-all model won’t work.  For example, Criminology and Criminal Justice doesn’t really have to be concerned with recruitment.  They need to focus on making sure students get the skills they need so that they can “deliver” on their degree in the workplace.  Because they have distance degree programs (grad and undergrad) we need to pay special attention to these students to make sure that their distance program has the same integrity as the face to face program.  Other departments need to focus more on recruitment….like Music, EES, </a:t>
            </a:r>
            <a:r>
              <a:rPr lang="en-US" sz="1200" i="0" kern="1200" dirty="0" err="1" smtClean="0">
                <a:solidFill>
                  <a:schemeClr val="tx1"/>
                </a:solidFill>
                <a:effectLst/>
                <a:latin typeface="+mn-lt"/>
                <a:ea typeface="+mn-ea"/>
                <a:cs typeface="+mn-cs"/>
              </a:rPr>
              <a:t>Philsophy</a:t>
            </a:r>
            <a:r>
              <a:rPr lang="en-US" sz="1200" i="0" kern="1200" dirty="0" smtClean="0">
                <a:solidFill>
                  <a:schemeClr val="tx1"/>
                </a:solidFill>
                <a:effectLst/>
                <a:latin typeface="+mn-lt"/>
                <a:ea typeface="+mn-ea"/>
                <a:cs typeface="+mn-cs"/>
              </a:rPr>
              <a:t>/IP.  Other departments have very strong foundational studies components:  History, the Sciences….for example.  We need to help our students get through these courses, so help centers are part of the success efforts. </a:t>
            </a:r>
          </a:p>
          <a:p>
            <a:pPr marL="1085850" lvl="2"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Finally, we really only have one</a:t>
            </a:r>
            <a:r>
              <a:rPr lang="en-US" sz="1200" i="0" kern="1200" baseline="0" dirty="0" smtClean="0">
                <a:solidFill>
                  <a:schemeClr val="tx1"/>
                </a:solidFill>
                <a:effectLst/>
                <a:latin typeface="+mn-lt"/>
                <a:ea typeface="+mn-ea"/>
                <a:cs typeface="+mn-cs"/>
              </a:rPr>
              <a:t> semester worth of activity under our belt.  Departments are moving forward…but they were sidetracked by searches and other activities.  We will get there. </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C68E8C-E6BC-44AB-B5C2-AA427B59604A}" type="slidenum">
              <a:rPr lang="en-US" smtClean="0"/>
              <a:t>5</a:t>
            </a:fld>
            <a:endParaRPr lang="en-US"/>
          </a:p>
        </p:txBody>
      </p:sp>
    </p:spTree>
    <p:extLst>
      <p:ext uri="{BB962C8B-B14F-4D97-AF65-F5344CB8AC3E}">
        <p14:creationId xmlns:p14="http://schemas.microsoft.com/office/powerpoint/2010/main" val="161971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Let me talk about some of the specific things that the CAS departments are doing, to illustrate</a:t>
            </a:r>
            <a:r>
              <a:rPr lang="en-US" sz="1200" i="0" kern="1200" baseline="0" dirty="0" smtClean="0">
                <a:solidFill>
                  <a:schemeClr val="tx1"/>
                </a:solidFill>
                <a:effectLst/>
                <a:latin typeface="+mn-lt"/>
                <a:ea typeface="+mn-ea"/>
                <a:cs typeface="+mn-cs"/>
              </a:rPr>
              <a:t> where we are and where we are going. </a:t>
            </a:r>
            <a:endParaRPr lang="en-US" sz="1200" i="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ART:  to enhance</a:t>
            </a:r>
            <a:r>
              <a:rPr lang="en-US" sz="1200" i="0" kern="1200" baseline="0" dirty="0" smtClean="0">
                <a:solidFill>
                  <a:schemeClr val="tx1"/>
                </a:solidFill>
                <a:effectLst/>
                <a:latin typeface="+mn-lt"/>
                <a:ea typeface="+mn-ea"/>
                <a:cs typeface="+mn-cs"/>
              </a:rPr>
              <a:t> recruitment efforts, </a:t>
            </a:r>
            <a:r>
              <a:rPr lang="en-US" sz="1200" i="0" kern="1200" dirty="0" smtClean="0">
                <a:solidFill>
                  <a:schemeClr val="tx1"/>
                </a:solidFill>
                <a:effectLst/>
                <a:latin typeface="+mn-lt"/>
                <a:ea typeface="+mn-ea"/>
                <a:cs typeface="+mn-cs"/>
              </a:rPr>
              <a:t>new image for advertising their programs (baccalaureate program, MFA/MA)created and then published in </a:t>
            </a:r>
            <a:r>
              <a:rPr lang="en-US" sz="1200" i="1" kern="1200" dirty="0" smtClean="0">
                <a:solidFill>
                  <a:schemeClr val="tx1"/>
                </a:solidFill>
                <a:effectLst/>
                <a:latin typeface="+mn-lt"/>
                <a:ea typeface="+mn-ea"/>
                <a:cs typeface="+mn-cs"/>
              </a:rPr>
              <a:t>Creative Outlook </a:t>
            </a:r>
            <a:r>
              <a:rPr lang="en-US" sz="1200" i="0" kern="1200" dirty="0" smtClean="0">
                <a:solidFill>
                  <a:schemeClr val="tx1"/>
                </a:solidFill>
                <a:effectLst/>
                <a:latin typeface="+mn-lt"/>
                <a:ea typeface="+mn-ea"/>
                <a:cs typeface="+mn-cs"/>
              </a:rPr>
              <a:t>magazine; The department is also sending letters to students eligible to receive the Creative</a:t>
            </a:r>
            <a:r>
              <a:rPr lang="en-US" sz="1200" i="0" kern="1200" baseline="0" dirty="0" smtClean="0">
                <a:solidFill>
                  <a:schemeClr val="tx1"/>
                </a:solidFill>
                <a:effectLst/>
                <a:latin typeface="+mn-lt"/>
                <a:ea typeface="+mn-ea"/>
                <a:cs typeface="+mn-cs"/>
              </a:rPr>
              <a:t> and Performance </a:t>
            </a:r>
            <a:r>
              <a:rPr lang="en-US" sz="1200" i="0" kern="1200" dirty="0" smtClean="0">
                <a:solidFill>
                  <a:schemeClr val="tx1"/>
                </a:solidFill>
                <a:effectLst/>
                <a:latin typeface="+mn-lt"/>
                <a:ea typeface="+mn-ea"/>
                <a:cs typeface="+mn-cs"/>
              </a:rPr>
              <a:t>awards (enhancing recruitment). They have plans to purchase a</a:t>
            </a:r>
            <a:r>
              <a:rPr lang="en-US" sz="1200" i="0" kern="1200" baseline="0" dirty="0" smtClean="0">
                <a:solidFill>
                  <a:schemeClr val="tx1"/>
                </a:solidFill>
                <a:effectLst/>
                <a:latin typeface="+mn-lt"/>
                <a:ea typeface="+mn-ea"/>
                <a:cs typeface="+mn-cs"/>
              </a:rPr>
              <a:t> digital portfolio system but have not yet done so.  The faculty want the new system to dovetail with department programmatic assessment efforts, and they have to do that still.  In fall,</a:t>
            </a:r>
            <a:r>
              <a:rPr lang="en-US" sz="1200" i="0" kern="1200" dirty="0" smtClean="0">
                <a:solidFill>
                  <a:schemeClr val="tx1"/>
                </a:solidFill>
                <a:effectLst/>
                <a:latin typeface="+mn-lt"/>
                <a:ea typeface="+mn-ea"/>
                <a:cs typeface="+mn-cs"/>
              </a:rPr>
              <a:t> 2015,</a:t>
            </a:r>
            <a:r>
              <a:rPr lang="en-US" sz="1200" i="0" kern="1200" baseline="0" dirty="0" smtClean="0">
                <a:solidFill>
                  <a:schemeClr val="tx1"/>
                </a:solidFill>
                <a:effectLst/>
                <a:latin typeface="+mn-lt"/>
                <a:ea typeface="+mn-ea"/>
                <a:cs typeface="+mn-cs"/>
              </a:rPr>
              <a:t> they will revive </a:t>
            </a:r>
            <a:r>
              <a:rPr lang="en-US" sz="1200" i="0" kern="1200" dirty="0" smtClean="0">
                <a:solidFill>
                  <a:schemeClr val="tx1"/>
                </a:solidFill>
                <a:effectLst/>
                <a:latin typeface="+mn-lt"/>
                <a:ea typeface="+mn-ea"/>
                <a:cs typeface="+mn-cs"/>
              </a:rPr>
              <a:t>ART DAY (for high school students visit; workshops, </a:t>
            </a:r>
            <a:r>
              <a:rPr lang="en-US" sz="1200" i="0" kern="1200" dirty="0" err="1" smtClean="0">
                <a:solidFill>
                  <a:schemeClr val="tx1"/>
                </a:solidFill>
                <a:effectLst/>
                <a:latin typeface="+mn-lt"/>
                <a:ea typeface="+mn-ea"/>
                <a:cs typeface="+mn-cs"/>
              </a:rPr>
              <a:t>etc</a:t>
            </a:r>
            <a:r>
              <a:rPr lang="en-US" sz="1200" i="0" kern="1200" dirty="0" smtClean="0">
                <a:solidFill>
                  <a:schemeClr val="tx1"/>
                </a:solidFill>
                <a:effectLst/>
                <a:latin typeface="+mn-lt"/>
                <a:ea typeface="+mn-ea"/>
                <a:cs typeface="+mn-cs"/>
              </a:rPr>
              <a:t>)</a:t>
            </a:r>
          </a:p>
          <a:p>
            <a:endParaRPr lang="en-US" i="0" dirty="0"/>
          </a:p>
        </p:txBody>
      </p:sp>
      <p:sp>
        <p:nvSpPr>
          <p:cNvPr id="4" name="Slide Number Placeholder 3"/>
          <p:cNvSpPr>
            <a:spLocks noGrp="1"/>
          </p:cNvSpPr>
          <p:nvPr>
            <p:ph type="sldNum" sz="quarter" idx="10"/>
          </p:nvPr>
        </p:nvSpPr>
        <p:spPr/>
        <p:txBody>
          <a:bodyPr/>
          <a:lstStyle/>
          <a:p>
            <a:fld id="{60C68E8C-E6BC-44AB-B5C2-AA427B59604A}" type="slidenum">
              <a:rPr lang="en-US" smtClean="0"/>
              <a:t>6</a:t>
            </a:fld>
            <a:endParaRPr lang="en-US"/>
          </a:p>
        </p:txBody>
      </p:sp>
    </p:spTree>
    <p:extLst>
      <p:ext uri="{BB962C8B-B14F-4D97-AF65-F5344CB8AC3E}">
        <p14:creationId xmlns:p14="http://schemas.microsoft.com/office/powerpoint/2010/main" val="239256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display of the image that the department is using </a:t>
            </a:r>
            <a:endParaRPr lang="en-US" dirty="0"/>
          </a:p>
        </p:txBody>
      </p:sp>
      <p:sp>
        <p:nvSpPr>
          <p:cNvPr id="4" name="Slide Number Placeholder 3"/>
          <p:cNvSpPr>
            <a:spLocks noGrp="1"/>
          </p:cNvSpPr>
          <p:nvPr>
            <p:ph type="sldNum" sz="quarter" idx="10"/>
          </p:nvPr>
        </p:nvSpPr>
        <p:spPr/>
        <p:txBody>
          <a:bodyPr/>
          <a:lstStyle/>
          <a:p>
            <a:fld id="{60C68E8C-E6BC-44AB-B5C2-AA427B59604A}" type="slidenum">
              <a:rPr lang="en-US" smtClean="0"/>
              <a:t>7</a:t>
            </a:fld>
            <a:endParaRPr lang="en-US"/>
          </a:p>
        </p:txBody>
      </p:sp>
    </p:spTree>
    <p:extLst>
      <p:ext uri="{BB962C8B-B14F-4D97-AF65-F5344CB8AC3E}">
        <p14:creationId xmlns:p14="http://schemas.microsoft.com/office/powerpoint/2010/main" val="73079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BIO, CHEM:  These departments are collaborating on a Science Student Help Center.</a:t>
            </a:r>
            <a:r>
              <a:rPr lang="en-US" sz="1200" i="0" kern="1200" baseline="0" dirty="0" smtClean="0">
                <a:solidFill>
                  <a:schemeClr val="tx1"/>
                </a:solidFill>
                <a:effectLst/>
                <a:latin typeface="+mn-lt"/>
                <a:ea typeface="+mn-ea"/>
                <a:cs typeface="+mn-cs"/>
              </a:rPr>
              <a:t>  We’ve had this before, but now the </a:t>
            </a:r>
            <a:r>
              <a:rPr lang="en-US" sz="1200" i="0" kern="1200" dirty="0" smtClean="0">
                <a:solidFill>
                  <a:schemeClr val="tx1"/>
                </a:solidFill>
                <a:effectLst/>
                <a:latin typeface="+mn-lt"/>
                <a:ea typeface="+mn-ea"/>
                <a:cs typeface="+mn-cs"/>
              </a:rPr>
              <a:t>student wage dollars have</a:t>
            </a:r>
            <a:r>
              <a:rPr lang="en-US" sz="1200" i="0" kern="1200" baseline="0" dirty="0" smtClean="0">
                <a:solidFill>
                  <a:schemeClr val="tx1"/>
                </a:solidFill>
                <a:effectLst/>
                <a:latin typeface="+mn-lt"/>
                <a:ea typeface="+mn-ea"/>
                <a:cs typeface="+mn-cs"/>
              </a:rPr>
              <a:t> been </a:t>
            </a:r>
            <a:r>
              <a:rPr lang="en-US" sz="1200" i="0" kern="1200" dirty="0" smtClean="0">
                <a:solidFill>
                  <a:schemeClr val="tx1"/>
                </a:solidFill>
                <a:effectLst/>
                <a:latin typeface="+mn-lt"/>
                <a:ea typeface="+mn-ea"/>
                <a:cs typeface="+mn-cs"/>
              </a:rPr>
              <a:t>increased to offer assistance to Biology students.  This</a:t>
            </a:r>
            <a:r>
              <a:rPr lang="en-US" sz="1200" i="0" kern="1200" baseline="0" dirty="0" smtClean="0">
                <a:solidFill>
                  <a:schemeClr val="tx1"/>
                </a:solidFill>
                <a:effectLst/>
                <a:latin typeface="+mn-lt"/>
                <a:ea typeface="+mn-ea"/>
                <a:cs typeface="+mn-cs"/>
              </a:rPr>
              <a:t> last semester was the first time it was offered to Biology students, and traffic was slow.  However….we all confident it will increase. </a:t>
            </a:r>
            <a:r>
              <a:rPr lang="en-US" sz="1200" i="0" kern="1200" dirty="0" smtClean="0">
                <a:solidFill>
                  <a:schemeClr val="tx1"/>
                </a:solidFill>
                <a:effectLst/>
                <a:latin typeface="+mn-lt"/>
                <a:ea typeface="+mn-ea"/>
                <a:cs typeface="+mn-cs"/>
              </a:rPr>
              <a:t> (SCI 115) We’ve expanded</a:t>
            </a:r>
            <a:r>
              <a:rPr lang="en-US" sz="1200" i="0" kern="1200" baseline="0" dirty="0" smtClean="0">
                <a:solidFill>
                  <a:schemeClr val="tx1"/>
                </a:solidFill>
                <a:effectLst/>
                <a:latin typeface="+mn-lt"/>
                <a:ea typeface="+mn-ea"/>
                <a:cs typeface="+mn-cs"/>
              </a:rPr>
              <a:t> the hours; overall, student usage has doubled between fall and spring.</a:t>
            </a: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In CHEM, 100-level chemistry labs are being delivered via a new “Dual” format where Faculty instructors teach 2 lab sections simultaneously and do so in adjacent laboratories with the help of undergraduate teaching assistants. This method increases number of students that can be taught, decreases lecture sections to a more manageable level, gives valuable professional experience to our teaching assistants.  The SURE</a:t>
            </a:r>
            <a:r>
              <a:rPr lang="en-US" sz="1200" i="0" kern="1200" baseline="0" dirty="0" smtClean="0">
                <a:solidFill>
                  <a:schemeClr val="tx1"/>
                </a:solidFill>
                <a:effectLst/>
                <a:latin typeface="+mn-lt"/>
                <a:ea typeface="+mn-ea"/>
                <a:cs typeface="+mn-cs"/>
              </a:rPr>
              <a:t> program is a long-standing, very successful program where students work with faculty mentors on research in the summertime.  This summer we have a total of 52 involving science and social science students.</a:t>
            </a:r>
            <a:r>
              <a:rPr lang="en-US" sz="1200" i="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In</a:t>
            </a:r>
            <a:r>
              <a:rPr lang="en-US" sz="1200" i="0" kern="1200" baseline="0" dirty="0" smtClean="0">
                <a:solidFill>
                  <a:schemeClr val="tx1"/>
                </a:solidFill>
                <a:effectLst/>
                <a:latin typeface="+mn-lt"/>
                <a:ea typeface="+mn-ea"/>
                <a:cs typeface="+mn-cs"/>
              </a:rPr>
              <a:t> the Department of Communication, we have </a:t>
            </a:r>
            <a:r>
              <a:rPr lang="en-US" sz="1200" i="0" kern="1200" dirty="0" smtClean="0">
                <a:solidFill>
                  <a:schemeClr val="tx1"/>
                </a:solidFill>
                <a:effectLst/>
                <a:latin typeface="+mn-lt"/>
                <a:ea typeface="+mn-ea"/>
                <a:cs typeface="+mn-cs"/>
              </a:rPr>
              <a:t>developed a “New Career Module” to be used in COMM 101 (included in all COMM 101 sections: designed to give students basic training in researching a prospective employer; composing a resume; writing a cover letter. In addition, the department has reinvigorated undergraduate organizations:  Public Relations Student Society of America; National Association of Black Journalists; Journalism Association of America</a:t>
            </a:r>
            <a:endParaRPr lang="en-US" i="0" dirty="0"/>
          </a:p>
        </p:txBody>
      </p:sp>
      <p:sp>
        <p:nvSpPr>
          <p:cNvPr id="4" name="Slide Number Placeholder 3"/>
          <p:cNvSpPr>
            <a:spLocks noGrp="1"/>
          </p:cNvSpPr>
          <p:nvPr>
            <p:ph type="sldNum" sz="quarter" idx="10"/>
          </p:nvPr>
        </p:nvSpPr>
        <p:spPr/>
        <p:txBody>
          <a:bodyPr/>
          <a:lstStyle/>
          <a:p>
            <a:fld id="{60C68E8C-E6BC-44AB-B5C2-AA427B59604A}" type="slidenum">
              <a:rPr lang="en-US" smtClean="0"/>
              <a:t>8</a:t>
            </a:fld>
            <a:endParaRPr lang="en-US"/>
          </a:p>
        </p:txBody>
      </p:sp>
    </p:spTree>
    <p:extLst>
      <p:ext uri="{BB962C8B-B14F-4D97-AF65-F5344CB8AC3E}">
        <p14:creationId xmlns:p14="http://schemas.microsoft.com/office/powerpoint/2010/main" val="267985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CRIMINOLOGY</a:t>
            </a:r>
            <a:r>
              <a:rPr lang="en-US" sz="1200" i="0" kern="1200" baseline="0" dirty="0" smtClean="0">
                <a:solidFill>
                  <a:schemeClr val="tx1"/>
                </a:solidFill>
                <a:effectLst/>
                <a:latin typeface="+mn-lt"/>
                <a:ea typeface="+mn-ea"/>
                <a:cs typeface="+mn-cs"/>
              </a:rPr>
              <a:t> is CAS’s largest undergraduate major (close to 900 students).  They also have baccalaureate program offerings in Face to Face as well as distance formats.  Hence, they do not need to focus on retention.  Instead, they are putting their efforts into advising and making sure students are supported in the program.  To that end, they put together a Sophomore Welcome party.  They also are using funds from our distance fee account to have a staff member advise and reach out to students in the distance program.</a:t>
            </a:r>
            <a:r>
              <a:rPr lang="en-US" sz="1200" i="0" kern="1200" dirty="0" smtClean="0">
                <a:solidFill>
                  <a:schemeClr val="tx1"/>
                </a:solidFill>
                <a:effectLst/>
                <a:latin typeface="+mn-lt"/>
                <a:ea typeface="+mn-ea"/>
                <a:cs typeface="+mn-cs"/>
              </a:rPr>
              <a:t> </a:t>
            </a:r>
          </a:p>
          <a:p>
            <a:pPr marL="628650" lvl="1"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In Earth and Environmental Systems, they have</a:t>
            </a:r>
            <a:r>
              <a:rPr lang="en-US" sz="1200" i="0" kern="1200" baseline="0" dirty="0" smtClean="0">
                <a:solidFill>
                  <a:schemeClr val="tx1"/>
                </a:solidFill>
                <a:effectLst/>
                <a:latin typeface="+mn-lt"/>
                <a:ea typeface="+mn-ea"/>
                <a:cs typeface="+mn-cs"/>
              </a:rPr>
              <a:t> purchased two widescreen monitors to be installed in their hallways.  These monitors will display</a:t>
            </a:r>
            <a:r>
              <a:rPr lang="en-US" sz="1200" i="0" kern="1200" dirty="0" smtClean="0">
                <a:solidFill>
                  <a:schemeClr val="tx1"/>
                </a:solidFill>
                <a:effectLst/>
                <a:latin typeface="+mn-lt"/>
                <a:ea typeface="+mn-ea"/>
                <a:cs typeface="+mn-cs"/>
              </a:rPr>
              <a:t> information about degree  programs, undergraduate research, employment opportunities. </a:t>
            </a:r>
          </a:p>
          <a:p>
            <a:pPr marL="628650" lvl="1"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In Economics, they have begun using supplemental instructors in their 100/200 level courses. </a:t>
            </a:r>
          </a:p>
          <a:p>
            <a:endParaRPr lang="en-US" dirty="0"/>
          </a:p>
        </p:txBody>
      </p:sp>
      <p:sp>
        <p:nvSpPr>
          <p:cNvPr id="4" name="Slide Number Placeholder 3"/>
          <p:cNvSpPr>
            <a:spLocks noGrp="1"/>
          </p:cNvSpPr>
          <p:nvPr>
            <p:ph type="sldNum" sz="quarter" idx="10"/>
          </p:nvPr>
        </p:nvSpPr>
        <p:spPr/>
        <p:txBody>
          <a:bodyPr/>
          <a:lstStyle/>
          <a:p>
            <a:fld id="{60C68E8C-E6BC-44AB-B5C2-AA427B59604A}" type="slidenum">
              <a:rPr lang="en-US" smtClean="0"/>
              <a:t>9</a:t>
            </a:fld>
            <a:endParaRPr lang="en-US"/>
          </a:p>
        </p:txBody>
      </p:sp>
    </p:spTree>
    <p:extLst>
      <p:ext uri="{BB962C8B-B14F-4D97-AF65-F5344CB8AC3E}">
        <p14:creationId xmlns:p14="http://schemas.microsoft.com/office/powerpoint/2010/main" val="198649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303659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93853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52681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235713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4E8C2-898B-724E-95CC-EE818EFEC72D}"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252952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4E8C2-898B-724E-95CC-EE818EFEC72D}"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48488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4E8C2-898B-724E-95CC-EE818EFEC72D}"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290158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4E8C2-898B-724E-95CC-EE818EFEC72D}" type="datetimeFigureOut">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345338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4E8C2-898B-724E-95CC-EE818EFEC72D}"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108846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4E8C2-898B-724E-95CC-EE818EFEC72D}"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302279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4E8C2-898B-724E-95CC-EE818EFEC72D}"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13386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4E8C2-898B-724E-95CC-EE818EFEC72D}" type="datetimeFigureOut">
              <a:rPr lang="en-US" smtClean="0"/>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81753-2F40-6C4A-AEB2-6E55034980A5}" type="slidenum">
              <a:rPr lang="en-US" smtClean="0"/>
              <a:t>‹#›</a:t>
            </a:fld>
            <a:endParaRPr lang="en-US"/>
          </a:p>
        </p:txBody>
      </p:sp>
    </p:spTree>
    <p:extLst>
      <p:ext uri="{BB962C8B-B14F-4D97-AF65-F5344CB8AC3E}">
        <p14:creationId xmlns:p14="http://schemas.microsoft.com/office/powerpoint/2010/main" val="265939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t>Student Success Report Out</a:t>
            </a:r>
            <a:br>
              <a:rPr lang="en-US" dirty="0" smtClean="0"/>
            </a:br>
            <a:r>
              <a:rPr lang="en-US" dirty="0" smtClean="0"/>
              <a:t>College of Arts and Sciences</a:t>
            </a:r>
            <a:endParaRPr lang="en-US" dirty="0"/>
          </a:p>
        </p:txBody>
      </p:sp>
      <p:sp>
        <p:nvSpPr>
          <p:cNvPr id="4" name="Subtitle 3"/>
          <p:cNvSpPr>
            <a:spLocks noGrp="1"/>
          </p:cNvSpPr>
          <p:nvPr>
            <p:ph type="subTitle" idx="1"/>
          </p:nvPr>
        </p:nvSpPr>
        <p:spPr/>
        <p:txBody>
          <a:bodyPr/>
          <a:lstStyle/>
          <a:p>
            <a:r>
              <a:rPr lang="en-US" dirty="0" smtClean="0"/>
              <a:t>John Murray, Dean</a:t>
            </a:r>
          </a:p>
          <a:p>
            <a:r>
              <a:rPr lang="en-US" dirty="0" smtClean="0"/>
              <a:t>May 15, 2015</a:t>
            </a:r>
            <a:endParaRPr lang="en-US" dirty="0"/>
          </a:p>
        </p:txBody>
      </p:sp>
    </p:spTree>
    <p:extLst>
      <p:ext uri="{BB962C8B-B14F-4D97-AF65-F5344CB8AC3E}">
        <p14:creationId xmlns:p14="http://schemas.microsoft.com/office/powerpoint/2010/main" val="386176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Shining Stars</a:t>
            </a:r>
            <a:endParaRPr lang="en-US" dirty="0"/>
          </a:p>
        </p:txBody>
      </p:sp>
      <p:sp>
        <p:nvSpPr>
          <p:cNvPr id="4" name="Content Placeholder 3"/>
          <p:cNvSpPr>
            <a:spLocks noGrp="1"/>
          </p:cNvSpPr>
          <p:nvPr>
            <p:ph idx="1"/>
          </p:nvPr>
        </p:nvSpPr>
        <p:spPr/>
        <p:txBody>
          <a:bodyPr/>
          <a:lstStyle/>
          <a:p>
            <a:r>
              <a:rPr lang="en-US" dirty="0" smtClean="0"/>
              <a:t>Interdisciplinary Programs</a:t>
            </a:r>
          </a:p>
          <a:p>
            <a:pPr lvl="1"/>
            <a:r>
              <a:rPr lang="en-US" dirty="0" smtClean="0"/>
              <a:t>Alumni Event held (Retention)</a:t>
            </a:r>
          </a:p>
          <a:p>
            <a:pPr lvl="1"/>
            <a:r>
              <a:rPr lang="en-US" dirty="0" smtClean="0"/>
              <a:t>Highly visible campus programs (Retention)</a:t>
            </a:r>
          </a:p>
          <a:p>
            <a:r>
              <a:rPr lang="en-US" dirty="0" smtClean="0"/>
              <a:t>Language, Literatures, and Linguistics</a:t>
            </a:r>
          </a:p>
          <a:p>
            <a:pPr lvl="1"/>
            <a:r>
              <a:rPr lang="en-US" dirty="0"/>
              <a:t>Promotional Video (Recruitment)</a:t>
            </a:r>
          </a:p>
          <a:p>
            <a:pPr lvl="1"/>
            <a:r>
              <a:rPr lang="en-US" dirty="0"/>
              <a:t>Letters (Recruitment; Post-grad success)</a:t>
            </a:r>
          </a:p>
          <a:p>
            <a:pPr marL="0" indent="0">
              <a:buNone/>
            </a:pPr>
            <a:endParaRPr lang="en-US" dirty="0" smtClean="0"/>
          </a:p>
          <a:p>
            <a:pPr marL="457200" lvl="1" indent="0">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69117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Shining Stars</a:t>
            </a:r>
            <a:endParaRPr lang="en-US" dirty="0"/>
          </a:p>
        </p:txBody>
      </p:sp>
      <p:sp>
        <p:nvSpPr>
          <p:cNvPr id="4" name="Content Placeholder 3"/>
          <p:cNvSpPr>
            <a:spLocks noGrp="1"/>
          </p:cNvSpPr>
          <p:nvPr>
            <p:ph idx="1"/>
          </p:nvPr>
        </p:nvSpPr>
        <p:spPr/>
        <p:txBody>
          <a:bodyPr>
            <a:normAutofit/>
          </a:bodyPr>
          <a:lstStyle/>
          <a:p>
            <a:r>
              <a:rPr lang="en-US" dirty="0" smtClean="0"/>
              <a:t>Music</a:t>
            </a:r>
          </a:p>
          <a:p>
            <a:pPr lvl="1"/>
            <a:r>
              <a:rPr lang="en-US" dirty="0" smtClean="0"/>
              <a:t>Intrusive Tutoring (Graduation)</a:t>
            </a:r>
          </a:p>
          <a:p>
            <a:pPr lvl="1"/>
            <a:r>
              <a:rPr lang="en-US" dirty="0" smtClean="0"/>
              <a:t>Choir travel (Recruitment)</a:t>
            </a:r>
          </a:p>
          <a:p>
            <a:pPr lvl="1"/>
            <a:r>
              <a:rPr lang="en-US" dirty="0" smtClean="0"/>
              <a:t>Brochures (Recruitment)</a:t>
            </a:r>
          </a:p>
          <a:p>
            <a:pPr lvl="1"/>
            <a:r>
              <a:rPr lang="en-US" dirty="0" smtClean="0"/>
              <a:t>Survey (Retention)</a:t>
            </a:r>
          </a:p>
          <a:p>
            <a:r>
              <a:rPr lang="en-US" dirty="0" smtClean="0"/>
              <a:t>Math &amp; Computer Science</a:t>
            </a:r>
          </a:p>
          <a:p>
            <a:pPr lvl="1"/>
            <a:r>
              <a:rPr lang="en-US" dirty="0" smtClean="0"/>
              <a:t>Peer Assistants (Retention; Graduation)</a:t>
            </a:r>
          </a:p>
          <a:p>
            <a:pPr marL="0" indent="0">
              <a:buNone/>
            </a:pPr>
            <a:endParaRPr lang="en-US" dirty="0" smtClean="0"/>
          </a:p>
          <a:p>
            <a:endParaRPr lang="en-US" dirty="0" smtClean="0"/>
          </a:p>
          <a:p>
            <a:pPr marL="457200" lvl="1" indent="0">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7228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Shining Stars</a:t>
            </a:r>
            <a:endParaRPr lang="en-US" dirty="0"/>
          </a:p>
        </p:txBody>
      </p:sp>
      <p:sp>
        <p:nvSpPr>
          <p:cNvPr id="4" name="Content Placeholder 3"/>
          <p:cNvSpPr>
            <a:spLocks noGrp="1"/>
          </p:cNvSpPr>
          <p:nvPr>
            <p:ph idx="1"/>
          </p:nvPr>
        </p:nvSpPr>
        <p:spPr/>
        <p:txBody>
          <a:bodyPr>
            <a:normAutofit/>
          </a:bodyPr>
          <a:lstStyle/>
          <a:p>
            <a:r>
              <a:rPr lang="en-US" dirty="0" smtClean="0"/>
              <a:t>Philosophy</a:t>
            </a:r>
          </a:p>
          <a:p>
            <a:pPr lvl="1"/>
            <a:r>
              <a:rPr lang="en-US" dirty="0" smtClean="0"/>
              <a:t>Supplemental Instruction (Retention)</a:t>
            </a:r>
            <a:endParaRPr lang="en-US" dirty="0"/>
          </a:p>
          <a:p>
            <a:r>
              <a:rPr lang="en-US" dirty="0" smtClean="0"/>
              <a:t>Psychology</a:t>
            </a:r>
          </a:p>
          <a:p>
            <a:pPr lvl="1"/>
            <a:r>
              <a:rPr lang="en-US" dirty="0" smtClean="0"/>
              <a:t>Increase in on-line sections (Recruitment)</a:t>
            </a:r>
          </a:p>
          <a:p>
            <a:pPr lvl="1"/>
            <a:r>
              <a:rPr lang="en-US" dirty="0" smtClean="0"/>
              <a:t>“Next Steps” event (Post-grad success)</a:t>
            </a:r>
            <a:endParaRPr lang="en-US" dirty="0"/>
          </a:p>
          <a:p>
            <a:r>
              <a:rPr lang="en-US" dirty="0"/>
              <a:t>Science Education</a:t>
            </a:r>
          </a:p>
          <a:p>
            <a:pPr lvl="1"/>
            <a:r>
              <a:rPr lang="en-US" dirty="0" smtClean="0"/>
              <a:t>New Flyer (Recruitment)</a:t>
            </a:r>
          </a:p>
          <a:p>
            <a:pPr lvl="1"/>
            <a:r>
              <a:rPr lang="en-US" dirty="0" smtClean="0"/>
              <a:t>Open House (Recruitment)</a:t>
            </a:r>
          </a:p>
          <a:p>
            <a:pPr marL="0" indent="0">
              <a:buNone/>
            </a:pPr>
            <a:endParaRPr lang="en-US" dirty="0" smtClean="0"/>
          </a:p>
          <a:p>
            <a:endParaRPr lang="en-US" dirty="0" smtClean="0"/>
          </a:p>
          <a:p>
            <a:pPr marL="457200" lvl="1" indent="0">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22506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Shining Stars</a:t>
            </a:r>
            <a:endParaRPr lang="en-US" dirty="0"/>
          </a:p>
        </p:txBody>
      </p:sp>
      <p:sp>
        <p:nvSpPr>
          <p:cNvPr id="4" name="Content Placeholder 3"/>
          <p:cNvSpPr>
            <a:spLocks noGrp="1"/>
          </p:cNvSpPr>
          <p:nvPr>
            <p:ph idx="1"/>
          </p:nvPr>
        </p:nvSpPr>
        <p:spPr/>
        <p:txBody>
          <a:bodyPr>
            <a:normAutofit/>
          </a:bodyPr>
          <a:lstStyle/>
          <a:p>
            <a:r>
              <a:rPr lang="en-US" dirty="0" smtClean="0"/>
              <a:t>Social Science Education</a:t>
            </a:r>
          </a:p>
          <a:p>
            <a:pPr lvl="1"/>
            <a:r>
              <a:rPr lang="en-US" dirty="0" smtClean="0"/>
              <a:t>Tutoring Center</a:t>
            </a:r>
          </a:p>
          <a:p>
            <a:r>
              <a:rPr lang="en-US" dirty="0" smtClean="0"/>
              <a:t>Theater</a:t>
            </a:r>
          </a:p>
          <a:p>
            <a:pPr lvl="1"/>
            <a:r>
              <a:rPr lang="en-US" dirty="0" smtClean="0"/>
              <a:t>New Brochures (Recruitment)</a:t>
            </a:r>
          </a:p>
          <a:p>
            <a:pPr lvl="1"/>
            <a:r>
              <a:rPr lang="en-US" dirty="0" smtClean="0"/>
              <a:t>Student participation in KCACTF</a:t>
            </a:r>
          </a:p>
          <a:p>
            <a:pPr lvl="1"/>
            <a:r>
              <a:rPr lang="en-US" dirty="0" smtClean="0"/>
              <a:t>Alumni Questionnaire</a:t>
            </a:r>
          </a:p>
          <a:p>
            <a:pPr marL="0" indent="0">
              <a:buNone/>
            </a:pPr>
            <a:endParaRPr lang="en-US" dirty="0" smtClean="0"/>
          </a:p>
          <a:p>
            <a:endParaRPr lang="en-US" dirty="0" smtClean="0"/>
          </a:p>
          <a:p>
            <a:pPr marL="457200" lvl="1" indent="0">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38820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Highlights</a:t>
            </a:r>
            <a:endParaRPr lang="en-US" dirty="0"/>
          </a:p>
        </p:txBody>
      </p:sp>
      <p:sp>
        <p:nvSpPr>
          <p:cNvPr id="4" name="Content Placeholder 3"/>
          <p:cNvSpPr>
            <a:spLocks noGrp="1"/>
          </p:cNvSpPr>
          <p:nvPr>
            <p:ph idx="1"/>
          </p:nvPr>
        </p:nvSpPr>
        <p:spPr/>
        <p:txBody>
          <a:bodyPr/>
          <a:lstStyle/>
          <a:p>
            <a:pPr lvl="1">
              <a:buFont typeface="Wingdings" panose="05000000000000000000" pitchFamily="2" charset="2"/>
              <a:buChar char="§"/>
            </a:pPr>
            <a:r>
              <a:rPr lang="en-US" dirty="0" smtClean="0"/>
              <a:t>Centering our attention on Student Success</a:t>
            </a:r>
          </a:p>
          <a:p>
            <a:pPr lvl="1">
              <a:buFont typeface="Wingdings" panose="05000000000000000000" pitchFamily="2" charset="2"/>
              <a:buChar char="§"/>
            </a:pPr>
            <a:r>
              <a:rPr lang="en-US" dirty="0" smtClean="0"/>
              <a:t>Innovation</a:t>
            </a:r>
          </a:p>
          <a:p>
            <a:pPr lvl="1">
              <a:buFont typeface="Wingdings" panose="05000000000000000000" pitchFamily="2" charset="2"/>
              <a:buChar char="§"/>
            </a:pPr>
            <a:r>
              <a:rPr lang="en-US" dirty="0" smtClean="0"/>
              <a:t>Centrality of the Career Center</a:t>
            </a:r>
          </a:p>
          <a:p>
            <a:pPr lvl="1"/>
            <a:endParaRPr lang="en-US" dirty="0" smtClean="0"/>
          </a:p>
        </p:txBody>
      </p:sp>
    </p:spTree>
    <p:extLst>
      <p:ext uri="{BB962C8B-B14F-4D97-AF65-F5344CB8AC3E}">
        <p14:creationId xmlns:p14="http://schemas.microsoft.com/office/powerpoint/2010/main" val="1526114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Highlights (cont.)</a:t>
            </a:r>
            <a:endParaRPr lang="en-US" dirty="0"/>
          </a:p>
        </p:txBody>
      </p:sp>
      <p:sp>
        <p:nvSpPr>
          <p:cNvPr id="4" name="Content Placeholder 3"/>
          <p:cNvSpPr>
            <a:spLocks noGrp="1"/>
          </p:cNvSpPr>
          <p:nvPr>
            <p:ph idx="1"/>
          </p:nvPr>
        </p:nvSpPr>
        <p:spPr/>
        <p:txBody>
          <a:bodyPr/>
          <a:lstStyle/>
          <a:p>
            <a:r>
              <a:rPr lang="en-US" dirty="0" smtClean="0"/>
              <a:t>College Level Initiatives</a:t>
            </a:r>
          </a:p>
          <a:p>
            <a:pPr lvl="1"/>
            <a:r>
              <a:rPr lang="en-US" dirty="0" smtClean="0"/>
              <a:t>Student Advisory Board</a:t>
            </a:r>
          </a:p>
          <a:p>
            <a:pPr lvl="1"/>
            <a:r>
              <a:rPr lang="en-US" dirty="0" smtClean="0"/>
              <a:t>“Success with CAS” event in Fall</a:t>
            </a:r>
          </a:p>
          <a:p>
            <a:pPr lvl="1"/>
            <a:r>
              <a:rPr lang="en-US" dirty="0" smtClean="0"/>
              <a:t>Vision for Internationalization </a:t>
            </a:r>
            <a:endParaRPr lang="en-US" dirty="0"/>
          </a:p>
        </p:txBody>
      </p:sp>
    </p:spTree>
    <p:extLst>
      <p:ext uri="{BB962C8B-B14F-4D97-AF65-F5344CB8AC3E}">
        <p14:creationId xmlns:p14="http://schemas.microsoft.com/office/powerpoint/2010/main" val="216980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Challenges</a:t>
            </a:r>
            <a:endParaRPr lang="en-US" dirty="0"/>
          </a:p>
        </p:txBody>
      </p:sp>
      <p:sp>
        <p:nvSpPr>
          <p:cNvPr id="4" name="Content Placeholder 3"/>
          <p:cNvSpPr>
            <a:spLocks noGrp="1"/>
          </p:cNvSpPr>
          <p:nvPr>
            <p:ph idx="1"/>
          </p:nvPr>
        </p:nvSpPr>
        <p:spPr/>
        <p:txBody>
          <a:bodyPr/>
          <a:lstStyle/>
          <a:p>
            <a:r>
              <a:rPr lang="en-US" dirty="0" smtClean="0"/>
              <a:t>Academic Works</a:t>
            </a:r>
          </a:p>
          <a:p>
            <a:r>
              <a:rPr lang="en-US" dirty="0" smtClean="0"/>
              <a:t>Website improvement/Conversion to Drupal</a:t>
            </a:r>
          </a:p>
          <a:p>
            <a:r>
              <a:rPr lang="en-US" dirty="0" smtClean="0"/>
              <a:t>Small Alumni Association Staffing</a:t>
            </a:r>
          </a:p>
          <a:p>
            <a:r>
              <a:rPr lang="en-US" dirty="0" smtClean="0"/>
              <a:t>Advising</a:t>
            </a:r>
          </a:p>
          <a:p>
            <a:endParaRPr lang="en-US" dirty="0" smtClean="0"/>
          </a:p>
          <a:p>
            <a:endParaRPr lang="en-US" dirty="0"/>
          </a:p>
        </p:txBody>
      </p:sp>
    </p:spTree>
    <p:extLst>
      <p:ext uri="{BB962C8B-B14F-4D97-AF65-F5344CB8AC3E}">
        <p14:creationId xmlns:p14="http://schemas.microsoft.com/office/powerpoint/2010/main" val="402285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What Have We Learned?</a:t>
            </a:r>
            <a:endParaRPr lang="en-US" dirty="0"/>
          </a:p>
        </p:txBody>
      </p:sp>
      <p:sp>
        <p:nvSpPr>
          <p:cNvPr id="4" name="Content Placeholder 3"/>
          <p:cNvSpPr>
            <a:spLocks noGrp="1"/>
          </p:cNvSpPr>
          <p:nvPr>
            <p:ph idx="1"/>
          </p:nvPr>
        </p:nvSpPr>
        <p:spPr/>
        <p:txBody>
          <a:bodyPr/>
          <a:lstStyle/>
          <a:p>
            <a:r>
              <a:rPr lang="en-US" dirty="0" smtClean="0"/>
              <a:t>Student Wage Dollars</a:t>
            </a:r>
          </a:p>
          <a:p>
            <a:r>
              <a:rPr lang="en-US" dirty="0" smtClean="0"/>
              <a:t>Departments are in different places</a:t>
            </a:r>
          </a:p>
          <a:p>
            <a:r>
              <a:rPr lang="en-US" dirty="0" smtClean="0"/>
              <a:t>We have not implemented everything yet.</a:t>
            </a:r>
          </a:p>
          <a:p>
            <a:pPr marL="0" indent="0">
              <a:buNone/>
            </a:pPr>
            <a:endParaRPr lang="en-US" dirty="0" smtClean="0"/>
          </a:p>
          <a:p>
            <a:endParaRPr lang="en-US" dirty="0"/>
          </a:p>
        </p:txBody>
      </p:sp>
    </p:spTree>
    <p:extLst>
      <p:ext uri="{BB962C8B-B14F-4D97-AF65-F5344CB8AC3E}">
        <p14:creationId xmlns:p14="http://schemas.microsoft.com/office/powerpoint/2010/main" val="318684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Shining Stars</a:t>
            </a:r>
            <a:endParaRPr lang="en-US" dirty="0"/>
          </a:p>
        </p:txBody>
      </p:sp>
      <p:sp>
        <p:nvSpPr>
          <p:cNvPr id="4" name="Content Placeholder 3"/>
          <p:cNvSpPr>
            <a:spLocks noGrp="1"/>
          </p:cNvSpPr>
          <p:nvPr>
            <p:ph idx="1"/>
          </p:nvPr>
        </p:nvSpPr>
        <p:spPr/>
        <p:txBody>
          <a:bodyPr/>
          <a:lstStyle/>
          <a:p>
            <a:r>
              <a:rPr lang="en-US" dirty="0" smtClean="0"/>
              <a:t>Art &amp; Design</a:t>
            </a:r>
          </a:p>
          <a:p>
            <a:pPr marL="457200" lvl="1" indent="0">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46203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Image</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1282" y="1600199"/>
            <a:ext cx="3401435" cy="500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64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Shining Stars</a:t>
            </a:r>
            <a:endParaRPr lang="en-US" dirty="0"/>
          </a:p>
        </p:txBody>
      </p:sp>
      <p:sp>
        <p:nvSpPr>
          <p:cNvPr id="4" name="Content Placeholder 3"/>
          <p:cNvSpPr>
            <a:spLocks noGrp="1"/>
          </p:cNvSpPr>
          <p:nvPr>
            <p:ph idx="1"/>
          </p:nvPr>
        </p:nvSpPr>
        <p:spPr/>
        <p:txBody>
          <a:bodyPr/>
          <a:lstStyle/>
          <a:p>
            <a:r>
              <a:rPr lang="en-US" dirty="0" smtClean="0"/>
              <a:t>Biology/Chemistry</a:t>
            </a:r>
          </a:p>
          <a:p>
            <a:pPr lvl="1"/>
            <a:r>
              <a:rPr lang="en-US" dirty="0" smtClean="0"/>
              <a:t>Help Center (Retention/Graduation)</a:t>
            </a:r>
          </a:p>
          <a:p>
            <a:pPr lvl="1"/>
            <a:r>
              <a:rPr lang="en-US" dirty="0" smtClean="0"/>
              <a:t>Dual-lab Paradigm (Retention)</a:t>
            </a:r>
          </a:p>
          <a:p>
            <a:pPr lvl="1"/>
            <a:r>
              <a:rPr lang="en-US" dirty="0" smtClean="0"/>
              <a:t>SURE program (Graduation/Post-Grad Success)</a:t>
            </a:r>
          </a:p>
          <a:p>
            <a:r>
              <a:rPr lang="en-US" dirty="0" smtClean="0"/>
              <a:t>Communication</a:t>
            </a:r>
          </a:p>
          <a:p>
            <a:pPr lvl="1"/>
            <a:r>
              <a:rPr lang="en-US" dirty="0" smtClean="0"/>
              <a:t>New Career Module in COMM 101 (Retention/Post-Grad Success)</a:t>
            </a:r>
          </a:p>
          <a:p>
            <a:pPr marL="457200" lvl="1" indent="0">
              <a:buNone/>
            </a:pPr>
            <a:endParaRPr lang="en-US" dirty="0" smtClean="0"/>
          </a:p>
          <a:p>
            <a:endParaRPr lang="en-US" dirty="0" smtClean="0"/>
          </a:p>
          <a:p>
            <a:pPr marL="457200" lvl="1" indent="0">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94922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Shining Stars</a:t>
            </a:r>
            <a:endParaRPr lang="en-US" dirty="0"/>
          </a:p>
        </p:txBody>
      </p:sp>
      <p:sp>
        <p:nvSpPr>
          <p:cNvPr id="4" name="Content Placeholder 3"/>
          <p:cNvSpPr>
            <a:spLocks noGrp="1"/>
          </p:cNvSpPr>
          <p:nvPr>
            <p:ph idx="1"/>
          </p:nvPr>
        </p:nvSpPr>
        <p:spPr/>
        <p:txBody>
          <a:bodyPr/>
          <a:lstStyle/>
          <a:p>
            <a:r>
              <a:rPr lang="en-US" dirty="0" smtClean="0"/>
              <a:t>Criminology</a:t>
            </a:r>
          </a:p>
          <a:p>
            <a:pPr lvl="1"/>
            <a:r>
              <a:rPr lang="en-US" dirty="0" smtClean="0"/>
              <a:t>Sophomore Welcome Party (Retention)</a:t>
            </a:r>
          </a:p>
          <a:p>
            <a:pPr lvl="1"/>
            <a:r>
              <a:rPr lang="en-US" dirty="0" smtClean="0"/>
              <a:t>New Position to work with DD programs (Retention/Graduation)</a:t>
            </a:r>
          </a:p>
          <a:p>
            <a:r>
              <a:rPr lang="en-US" dirty="0" smtClean="0"/>
              <a:t>EES</a:t>
            </a:r>
          </a:p>
          <a:p>
            <a:pPr lvl="1"/>
            <a:r>
              <a:rPr lang="en-US" dirty="0" smtClean="0"/>
              <a:t>Widescreen monitors (Retention)</a:t>
            </a:r>
          </a:p>
          <a:p>
            <a:r>
              <a:rPr lang="en-US" dirty="0" smtClean="0"/>
              <a:t>Economics</a:t>
            </a:r>
          </a:p>
          <a:p>
            <a:pPr lvl="1"/>
            <a:r>
              <a:rPr lang="en-US" dirty="0" smtClean="0"/>
              <a:t>Supplemental Instruction (Retention/Graduation)</a:t>
            </a:r>
          </a:p>
          <a:p>
            <a:endParaRPr lang="en-US" dirty="0" smtClean="0"/>
          </a:p>
          <a:p>
            <a:pPr marL="457200" lvl="1" indent="0">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074798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2376</Words>
  <Application>Microsoft Office PowerPoint</Application>
  <PresentationFormat>On-screen Show (4:3)</PresentationFormat>
  <Paragraphs>163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Student Success Report Out College of Arts and Sciences</vt:lpstr>
      <vt:lpstr>Highlights</vt:lpstr>
      <vt:lpstr>Highlights (cont.)</vt:lpstr>
      <vt:lpstr>Challenges</vt:lpstr>
      <vt:lpstr>What Have We Learned?</vt:lpstr>
      <vt:lpstr>Shining Stars</vt:lpstr>
      <vt:lpstr>Recruitment Image</vt:lpstr>
      <vt:lpstr>Shining Stars</vt:lpstr>
      <vt:lpstr>Shining Stars</vt:lpstr>
      <vt:lpstr>Shining Stars</vt:lpstr>
      <vt:lpstr>Shining Stars</vt:lpstr>
      <vt:lpstr>Shining Stars</vt:lpstr>
      <vt:lpstr>Shining Stars</vt:lpstr>
    </vt:vector>
  </TitlesOfParts>
  <Company>Indiana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Wilson</dc:creator>
  <cp:lastModifiedBy>Windows User</cp:lastModifiedBy>
  <cp:revision>33</cp:revision>
  <cp:lastPrinted>2015-05-13T20:11:44Z</cp:lastPrinted>
  <dcterms:created xsi:type="dcterms:W3CDTF">2014-01-14T15:45:19Z</dcterms:created>
  <dcterms:modified xsi:type="dcterms:W3CDTF">2015-05-13T20:15:54Z</dcterms:modified>
</cp:coreProperties>
</file>