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0" r:id="rId2"/>
    <p:sldId id="278" r:id="rId3"/>
    <p:sldId id="279" r:id="rId4"/>
    <p:sldId id="277" r:id="rId5"/>
    <p:sldId id="280" r:id="rId6"/>
    <p:sldId id="289" r:id="rId7"/>
    <p:sldId id="282" r:id="rId8"/>
    <p:sldId id="283" r:id="rId9"/>
    <p:sldId id="281" r:id="rId10"/>
    <p:sldId id="285" r:id="rId11"/>
    <p:sldId id="284" r:id="rId12"/>
    <p:sldId id="286" r:id="rId13"/>
    <p:sldId id="287" r:id="rId14"/>
    <p:sldId id="288" r:id="rId15"/>
  </p:sldIdLst>
  <p:sldSz cx="9144000" cy="6858000" type="screen4x3"/>
  <p:notesSz cx="68580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2454"/>
    <a:srgbClr val="005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45" autoAdjust="0"/>
  </p:normalViewPr>
  <p:slideViewPr>
    <p:cSldViewPr snapToGrid="0" snapToObjects="1">
      <p:cViewPr varScale="1">
        <p:scale>
          <a:sx n="53" d="100"/>
          <a:sy n="53" d="100"/>
        </p:scale>
        <p:origin x="-1467" y="-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-1980" y="-120"/>
      </p:cViewPr>
      <p:guideLst>
        <p:guide orient="horz" pos="2928"/>
        <p:guide pos="215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869" cy="465138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579" y="0"/>
            <a:ext cx="2970869" cy="465138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pPr>
              <a:defRPr/>
            </a:pPr>
            <a:fld id="{7A39C945-4D87-4123-B4AC-C05C8CCDA065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869" y="4414838"/>
            <a:ext cx="5488264" cy="4184650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0869" cy="465138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579" y="8829675"/>
            <a:ext cx="2970869" cy="465138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pPr>
              <a:defRPr/>
            </a:pPr>
            <a:fld id="{0BC23CF4-B38A-4F0D-A440-6C068C25F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38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baseline="0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12E212-9A18-4F39-95AC-982B644FBED5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0" rIns="0" numCol="2" spcCol="182880">
            <a:normAutofit fontScale="32500" lnSpcReduction="20000"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28638" y="506413"/>
            <a:ext cx="3165475" cy="2374900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AE031-6302-4256-B2DE-301DD95D1894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E990A-CC42-45C5-B81B-CDD143A5F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F9D10-64A7-4754-AA7B-F37BF09A78DC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41EC3-43A5-451D-ACD9-0FE47A2F5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660E5-B593-4ACE-8FCF-D8043EEC3257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8876-B876-49F0-9922-6131556C4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1B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075DB-13C6-411C-9B43-1E15F5D6D5A9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8A102-D431-4C4B-90EF-F4481E257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E2741-C11F-4728-82B3-E6D6FE5B7380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F0055-33CC-428B-8413-83274251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AE1A-9EAD-4B28-989F-A84EA26313C2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82ED7-91D2-464A-8E4A-B86F42EA9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55937-A828-4916-9AA6-7D5667A1B626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E78EB-EC29-462D-9616-476147945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22E25-1F82-4C0C-8AAC-D6740A152B7E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ED6EC-6129-4856-AF51-85C12D789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4D01D-4846-442D-A0C6-7310D01659CC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B1CCF-0D22-4D06-ABF5-B79F6C747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8D54F-8894-4734-9923-0C2876A1D59A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9E1D4-6DFE-4639-829D-D7BAFB827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FDEB9-ED94-4EE4-9A2A-BCDD9A5F3EA3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BADA7-C073-4881-9EFF-C4FBB8B8B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collins2\Documents\BCOE Assoc Dean\Letterhead and logos\BCOE PP05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2666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307364"/>
            <a:ext cx="8229600" cy="381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905856"/>
            <a:ext cx="9144000" cy="0"/>
          </a:xfrm>
          <a:prstGeom prst="line">
            <a:avLst/>
          </a:prstGeom>
          <a:ln>
            <a:solidFill>
              <a:srgbClr val="0051B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296882" y="1139200"/>
            <a:ext cx="3640618" cy="3439568"/>
          </a:xfrm>
          <a:noFill/>
          <a:ln w="5715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 eaLnBrk="1" hangingPunct="1">
              <a:lnSpc>
                <a:spcPts val="5500"/>
              </a:lnSpc>
            </a:pPr>
            <a:r>
              <a:rPr lang="en-US" sz="4800" b="1" dirty="0" smtClean="0">
                <a:solidFill>
                  <a:srgbClr val="0051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Preparing Leaders Who Transform Lives and Communities</a:t>
            </a:r>
            <a:endParaRPr lang="en-US" sz="4800" dirty="0" smtClean="0">
              <a:solidFill>
                <a:srgbClr val="0051B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2" name="Subtitle 2"/>
          <p:cNvSpPr>
            <a:spLocks noGrp="1"/>
          </p:cNvSpPr>
          <p:nvPr>
            <p:ph type="subTitle" idx="1"/>
          </p:nvPr>
        </p:nvSpPr>
        <p:spPr>
          <a:xfrm>
            <a:off x="3937500" y="4872794"/>
            <a:ext cx="5206500" cy="957983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Academic Success in the BCOE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400" b="1" dirty="0" smtClean="0">
                <a:solidFill>
                  <a:schemeClr val="tx1"/>
                </a:solidFill>
              </a:rPr>
              <a:t>May </a:t>
            </a:r>
            <a:r>
              <a:rPr lang="en-US" sz="2400" b="1" dirty="0" smtClean="0">
                <a:solidFill>
                  <a:schemeClr val="tx1"/>
                </a:solidFill>
              </a:rPr>
              <a:t>15, </a:t>
            </a:r>
            <a:r>
              <a:rPr lang="en-US" sz="2400" b="1" dirty="0" smtClean="0">
                <a:solidFill>
                  <a:schemeClr val="tx1"/>
                </a:solidFill>
              </a:rPr>
              <a:t>2015</a:t>
            </a:r>
          </a:p>
        </p:txBody>
      </p:sp>
      <p:pic>
        <p:nvPicPr>
          <p:cNvPr id="1027" name="Picture 3" descr="C:\Users\dcollins2\Pictures\09_04_12_university_hall_flowers-85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95" y="1371603"/>
            <a:ext cx="5220305" cy="302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Department of Teaching and Learning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Post-Graduate Achievement</a:t>
            </a:r>
          </a:p>
          <a:p>
            <a:pPr lvl="1"/>
            <a:r>
              <a:rPr lang="en-US" dirty="0" smtClean="0"/>
              <a:t>Collaboration with Career Center </a:t>
            </a:r>
          </a:p>
          <a:p>
            <a:pPr lvl="2"/>
            <a:r>
              <a:rPr lang="en-US" dirty="0" smtClean="0"/>
              <a:t>Preparation for employment search</a:t>
            </a:r>
          </a:p>
          <a:p>
            <a:pPr lvl="2"/>
            <a:r>
              <a:rPr lang="en-US" dirty="0" smtClean="0"/>
              <a:t>Participation in Education Career Fair</a:t>
            </a:r>
          </a:p>
          <a:p>
            <a:pPr lvl="2"/>
            <a:r>
              <a:rPr lang="en-US" dirty="0" smtClean="0"/>
              <a:t>Development of Career-Ready Certificate for elementary and special education majors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9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CDCSEP Department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Recruitment and Enrollment</a:t>
            </a:r>
          </a:p>
          <a:p>
            <a:pPr lvl="1"/>
            <a:r>
              <a:rPr lang="en-US" sz="2400" dirty="0" smtClean="0"/>
              <a:t>Established undergraduate minor in Counseling</a:t>
            </a:r>
          </a:p>
          <a:p>
            <a:pPr lvl="1"/>
            <a:r>
              <a:rPr lang="en-US" sz="2400" dirty="0" smtClean="0"/>
              <a:t>Revised marketing materials</a:t>
            </a:r>
          </a:p>
          <a:p>
            <a:pPr lvl="1"/>
            <a:r>
              <a:rPr lang="en-US" sz="2400" dirty="0" smtClean="0"/>
              <a:t>Worked with Admissions to arrange meetings with faculty for prospective students</a:t>
            </a:r>
          </a:p>
        </p:txBody>
      </p:sp>
    </p:spTree>
    <p:extLst>
      <p:ext uri="{BB962C8B-B14F-4D97-AF65-F5344CB8AC3E}">
        <p14:creationId xmlns:p14="http://schemas.microsoft.com/office/powerpoint/2010/main" val="2780928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CDCSEP Department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Retention and Completion</a:t>
            </a:r>
          </a:p>
          <a:p>
            <a:pPr lvl="1"/>
            <a:r>
              <a:rPr lang="en-US" sz="2400" dirty="0" smtClean="0"/>
              <a:t>Developed faculty/student programming to socialize and support students </a:t>
            </a:r>
          </a:p>
          <a:p>
            <a:pPr lvl="1"/>
            <a:r>
              <a:rPr lang="en-US" sz="2400" dirty="0" smtClean="0"/>
              <a:t>Produced Honor Roll for CD students; mailed to parents along with invitation to NSSLHA Banquet. All-time high attendance at banquet.</a:t>
            </a:r>
          </a:p>
          <a:p>
            <a:pPr lvl="1"/>
            <a:r>
              <a:rPr lang="en-US" sz="2400" dirty="0" smtClean="0"/>
              <a:t>Offered COUN 135 in 8-week format and cohort format for students on probation</a:t>
            </a:r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05690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CDCSEP Department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Post-Graduate Achievement</a:t>
            </a:r>
          </a:p>
          <a:p>
            <a:pPr lvl="1"/>
            <a:r>
              <a:rPr lang="en-US" dirty="0" smtClean="0"/>
              <a:t>Worked with Career Center to create Career Ready Certificate for speech-language pathology majors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59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Future Student Success Opportunities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BEST Program</a:t>
            </a:r>
          </a:p>
          <a:p>
            <a:pPr lvl="1"/>
            <a:r>
              <a:rPr lang="en-US" sz="2400" dirty="0" smtClean="0"/>
              <a:t>10 high-achieving students received Sycamore Teacher Leader scholarships</a:t>
            </a:r>
          </a:p>
          <a:p>
            <a:pPr lvl="1"/>
            <a:r>
              <a:rPr lang="en-US" sz="2400" dirty="0" smtClean="0"/>
              <a:t>Other students will benefit from leadership development and programming in the BEST Program</a:t>
            </a:r>
          </a:p>
          <a:p>
            <a:r>
              <a:rPr lang="en-US" dirty="0" smtClean="0"/>
              <a:t>Ongoing collaboration with Career Center</a:t>
            </a:r>
          </a:p>
          <a:p>
            <a:pPr lvl="1"/>
            <a:r>
              <a:rPr lang="en-US" sz="2400" dirty="0" smtClean="0"/>
              <a:t>Career Ready certificate implementation</a:t>
            </a:r>
          </a:p>
          <a:p>
            <a:pPr lvl="1"/>
            <a:r>
              <a:rPr lang="en-US" sz="2400" dirty="0" smtClean="0"/>
              <a:t>First destination survey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177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Success in the BCOE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Diversity, Inclusion, and Global Engagement: Creating an Environment of Inclusive Excellence in the Bayh College of Education</a:t>
            </a:r>
          </a:p>
          <a:p>
            <a:r>
              <a:rPr lang="en-US" sz="2800" dirty="0" smtClean="0"/>
              <a:t>Elementary, Early, and Special Education Department Success Plan</a:t>
            </a:r>
          </a:p>
          <a:p>
            <a:r>
              <a:rPr lang="en-US" sz="2800" dirty="0" smtClean="0"/>
              <a:t>Communication Disorders and Counseling, School, and Educational Psychology Department Success Plan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013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6666"/>
            <a:ext cx="8229600" cy="1940821"/>
          </a:xfrm>
        </p:spPr>
        <p:txBody>
          <a:bodyPr/>
          <a:lstStyle/>
          <a:p>
            <a:r>
              <a:rPr lang="en-US" sz="3600" dirty="0" smtClean="0"/>
              <a:t>Diversity, Inclusion, and Global Engagement: Creating an Environment of Inclusive Excellence in the BCOE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67488"/>
            <a:ext cx="8229600" cy="3158676"/>
          </a:xfrm>
        </p:spPr>
        <p:txBody>
          <a:bodyPr/>
          <a:lstStyle/>
          <a:p>
            <a:r>
              <a:rPr lang="en-US" sz="2800" dirty="0" smtClean="0"/>
              <a:t>Established Diversity, Inclusion, and Global Engagement (DIGE) Task Force with representation of faculty, staff, and students across departments, centers, and administrative units</a:t>
            </a:r>
          </a:p>
          <a:p>
            <a:r>
              <a:rPr lang="en-US" sz="2800" dirty="0" smtClean="0"/>
              <a:t>Planned year-long calendar of events, training, and awareness activities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662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8" y="5978013"/>
            <a:ext cx="9144000" cy="879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44948" y="3675679"/>
            <a:ext cx="3606800" cy="3254826"/>
            <a:chOff x="2379622" y="936174"/>
            <a:chExt cx="4351020" cy="5007426"/>
          </a:xfrm>
        </p:grpSpPr>
        <p:sp>
          <p:nvSpPr>
            <p:cNvPr id="19" name="Donut 18"/>
            <p:cNvSpPr/>
            <p:nvPr/>
          </p:nvSpPr>
          <p:spPr>
            <a:xfrm>
              <a:off x="2379622" y="2133600"/>
              <a:ext cx="3810000" cy="3810000"/>
            </a:xfrm>
            <a:prstGeom prst="donu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1397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>
                <a:rot lat="0" lon="0" rev="1800000"/>
              </a:lightRig>
            </a:scene3d>
            <a:sp3d extrusionH="381000" prstMaterial="softEdge">
              <a:bevelT w="63500" h="63500" prst="convex"/>
              <a:bevelB w="63500" h="63500" prst="convex"/>
              <a:extrusionClr>
                <a:schemeClr val="accent5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21445201">
              <a:off x="3377107" y="4763083"/>
              <a:ext cx="1758462" cy="512885"/>
            </a:xfrm>
            <a:prstGeom prst="rect">
              <a:avLst/>
            </a:prstGeom>
            <a:noFill/>
          </p:spPr>
          <p:txBody>
            <a:bodyPr wrap="none" rtlCol="0">
              <a:prstTxWarp prst="textCanDown">
                <a:avLst>
                  <a:gd name="adj" fmla="val 19512"/>
                </a:avLst>
              </a:prstTxWarp>
              <a:spAutoFit/>
            </a:bodyPr>
            <a:lstStyle/>
            <a:p>
              <a:pPr algn="ctr"/>
              <a:r>
                <a:rPr lang="en-US" sz="2400" dirty="0" smtClean="0">
                  <a:gradFill>
                    <a:gsLst>
                      <a:gs pos="0">
                        <a:prstClr val="white">
                          <a:alpha val="70000"/>
                        </a:prstClr>
                      </a:gs>
                      <a:gs pos="77000">
                        <a:prstClr val="white">
                          <a:lumMod val="85000"/>
                        </a:prstClr>
                      </a:gs>
                      <a:gs pos="100000">
                        <a:prstClr val="white">
                          <a:lumMod val="65000"/>
                        </a:prstClr>
                      </a:gs>
                    </a:gsLst>
                    <a:lin ang="0" scaled="1"/>
                  </a:gradFill>
                  <a:latin typeface="Franklin Gothic Medium" pitchFamily="34" charset="0"/>
                </a:rPr>
                <a:t>Global Engagement</a:t>
              </a:r>
              <a:endParaRPr lang="en-US" sz="2400" dirty="0">
                <a:gradFill>
                  <a:gsLst>
                    <a:gs pos="0">
                      <a:prstClr val="white">
                        <a:alpha val="70000"/>
                      </a:prstClr>
                    </a:gs>
                    <a:gs pos="77000">
                      <a:prstClr val="white">
                        <a:lumMod val="85000"/>
                      </a:prstClr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0" scaled="1"/>
                </a:gradFill>
                <a:latin typeface="Franklin Gothic Medium" pitchFamily="34" charset="0"/>
              </a:endParaRPr>
            </a:p>
          </p:txBody>
        </p:sp>
        <p:sp>
          <p:nvSpPr>
            <p:cNvPr id="20" name="Donut 19"/>
            <p:cNvSpPr/>
            <p:nvPr/>
          </p:nvSpPr>
          <p:spPr>
            <a:xfrm>
              <a:off x="3301642" y="1545774"/>
              <a:ext cx="3429000" cy="3429000"/>
            </a:xfrm>
            <a:prstGeom prst="donu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397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OffAxis1Top">
                <a:rot lat="18075715" lon="18392745" rev="3456000"/>
              </a:camera>
              <a:lightRig rig="threePt" dir="t">
                <a:rot lat="0" lon="0" rev="1800000"/>
              </a:lightRig>
            </a:scene3d>
            <a:sp3d extrusionH="381000" prstMaterial="softEdge">
              <a:bevelT w="63500" h="63500" prst="convex"/>
              <a:bevelB w="63500" h="63500" prst="convex"/>
              <a:extrusionClr>
                <a:schemeClr val="accent4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21443293">
              <a:off x="4126158" y="3838626"/>
              <a:ext cx="1685978" cy="526868"/>
            </a:xfrm>
            <a:prstGeom prst="rect">
              <a:avLst/>
            </a:prstGeom>
            <a:noFill/>
          </p:spPr>
          <p:txBody>
            <a:bodyPr wrap="none" rtlCol="0">
              <a:prstTxWarp prst="textCanDown">
                <a:avLst>
                  <a:gd name="adj" fmla="val 30941"/>
                </a:avLst>
              </a:prstTxWarp>
              <a:spAutoFit/>
            </a:bodyPr>
            <a:lstStyle/>
            <a:p>
              <a:pPr algn="ctr"/>
              <a:r>
                <a:rPr lang="en-US" sz="2400" dirty="0">
                  <a:gradFill>
                    <a:gsLst>
                      <a:gs pos="0">
                        <a:prstClr val="white">
                          <a:alpha val="70000"/>
                        </a:prstClr>
                      </a:gs>
                      <a:gs pos="77000">
                        <a:prstClr val="white">
                          <a:lumMod val="85000"/>
                        </a:prstClr>
                      </a:gs>
                      <a:gs pos="100000">
                        <a:prstClr val="white">
                          <a:lumMod val="65000"/>
                        </a:prstClr>
                      </a:gs>
                    </a:gsLst>
                    <a:lin ang="0" scaled="1"/>
                  </a:gradFill>
                  <a:latin typeface="Franklin Gothic Medium" pitchFamily="34" charset="0"/>
                </a:rPr>
                <a:t>   </a:t>
              </a:r>
              <a:r>
                <a:rPr lang="en-US" sz="2400" dirty="0" smtClean="0">
                  <a:gradFill>
                    <a:gsLst>
                      <a:gs pos="0">
                        <a:prstClr val="white">
                          <a:alpha val="70000"/>
                        </a:prstClr>
                      </a:gs>
                      <a:gs pos="77000">
                        <a:prstClr val="white">
                          <a:lumMod val="85000"/>
                        </a:prstClr>
                      </a:gs>
                      <a:gs pos="100000">
                        <a:prstClr val="white">
                          <a:lumMod val="65000"/>
                        </a:prstClr>
                      </a:gs>
                    </a:gsLst>
                    <a:lin ang="0" scaled="1"/>
                  </a:gradFill>
                  <a:latin typeface="Franklin Gothic Medium" pitchFamily="34" charset="0"/>
                </a:rPr>
                <a:t>Inclusion   </a:t>
              </a:r>
              <a:endParaRPr lang="en-US" sz="2400" dirty="0">
                <a:gradFill>
                  <a:gsLst>
                    <a:gs pos="0">
                      <a:prstClr val="white">
                        <a:alpha val="70000"/>
                      </a:prstClr>
                    </a:gs>
                    <a:gs pos="77000">
                      <a:prstClr val="white">
                        <a:lumMod val="85000"/>
                      </a:prstClr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0" scaled="1"/>
                </a:gradFill>
                <a:latin typeface="Franklin Gothic Medium" pitchFamily="34" charset="0"/>
              </a:endParaRPr>
            </a:p>
          </p:txBody>
        </p:sp>
        <p:sp>
          <p:nvSpPr>
            <p:cNvPr id="21" name="Donut 20"/>
            <p:cNvSpPr/>
            <p:nvPr/>
          </p:nvSpPr>
          <p:spPr>
            <a:xfrm>
              <a:off x="2590802" y="936174"/>
              <a:ext cx="3048000" cy="3048000"/>
            </a:xfrm>
            <a:prstGeom prst="donut">
              <a:avLst>
                <a:gd name="adj" fmla="val 18023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1397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OffAxis1Top">
                <a:rot lat="18075715" lon="18392745" rev="3456000"/>
              </a:camera>
              <a:lightRig rig="threePt" dir="t">
                <a:rot lat="0" lon="0" rev="1800000"/>
              </a:lightRig>
            </a:scene3d>
            <a:sp3d extrusionH="381000" prstMaterial="softEdge">
              <a:bevelT w="63500" h="63500" prst="convex"/>
              <a:bevelB w="63500" h="63500" prst="convex"/>
              <a:extrusionClr>
                <a:schemeClr val="accent3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06929" y="3012830"/>
              <a:ext cx="1729154" cy="481262"/>
            </a:xfrm>
            <a:prstGeom prst="rect">
              <a:avLst/>
            </a:prstGeom>
            <a:noFill/>
          </p:spPr>
          <p:txBody>
            <a:bodyPr wrap="none" rtlCol="0">
              <a:prstTxWarp prst="textCanDown">
                <a:avLst>
                  <a:gd name="adj" fmla="val 30369"/>
                </a:avLst>
              </a:prstTxWarp>
              <a:spAutoFit/>
            </a:bodyPr>
            <a:lstStyle/>
            <a:p>
              <a:pPr algn="ctr"/>
              <a:r>
                <a:rPr lang="en-US" sz="2400" dirty="0">
                  <a:gradFill flip="none" rotWithShape="1">
                    <a:gsLst>
                      <a:gs pos="0">
                        <a:prstClr val="white">
                          <a:alpha val="70000"/>
                        </a:prstClr>
                      </a:gs>
                      <a:gs pos="77000">
                        <a:prstClr val="white">
                          <a:lumMod val="85000"/>
                        </a:prstClr>
                      </a:gs>
                      <a:gs pos="100000">
                        <a:prstClr val="white">
                          <a:lumMod val="65000"/>
                        </a:prstClr>
                      </a:gs>
                    </a:gsLst>
                    <a:lin ang="0" scaled="1"/>
                    <a:tileRect/>
                  </a:gradFill>
                  <a:latin typeface="Franklin Gothic Medium" pitchFamily="34" charset="0"/>
                </a:rPr>
                <a:t>   </a:t>
              </a:r>
              <a:r>
                <a:rPr lang="en-US" sz="2400" dirty="0" smtClean="0">
                  <a:gradFill flip="none" rotWithShape="1">
                    <a:gsLst>
                      <a:gs pos="0">
                        <a:prstClr val="white">
                          <a:alpha val="70000"/>
                        </a:prstClr>
                      </a:gs>
                      <a:gs pos="77000">
                        <a:prstClr val="white">
                          <a:lumMod val="85000"/>
                        </a:prstClr>
                      </a:gs>
                      <a:gs pos="100000">
                        <a:prstClr val="white">
                          <a:lumMod val="65000"/>
                        </a:prstClr>
                      </a:gs>
                    </a:gsLst>
                    <a:lin ang="0" scaled="1"/>
                    <a:tileRect/>
                  </a:gradFill>
                  <a:latin typeface="Franklin Gothic Medium" pitchFamily="34" charset="0"/>
                </a:rPr>
                <a:t>Diversity   </a:t>
              </a:r>
              <a:endParaRPr lang="en-US" sz="2400" dirty="0">
                <a:gradFill flip="none" rotWithShape="1">
                  <a:gsLst>
                    <a:gs pos="0">
                      <a:prstClr val="white">
                        <a:alpha val="70000"/>
                      </a:prstClr>
                    </a:gs>
                    <a:gs pos="77000">
                      <a:prstClr val="white">
                        <a:lumMod val="85000"/>
                      </a:prstClr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0" scaled="1"/>
                  <a:tileRect/>
                </a:gradFill>
                <a:latin typeface="Franklin Gothic Medium" pitchFamily="34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625114"/>
              </p:ext>
            </p:extLst>
          </p:nvPr>
        </p:nvGraphicFramePr>
        <p:xfrm>
          <a:off x="1398" y="808091"/>
          <a:ext cx="9144000" cy="742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0"/>
              </a:tblGrid>
              <a:tr h="7429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Creating </a:t>
                      </a:r>
                      <a:r>
                        <a:rPr lang="en-US" sz="2000" b="1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an Environment of Inclusive Excellence </a:t>
                      </a:r>
                      <a:r>
                        <a:rPr lang="en-US" sz="20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/>
                      </a:r>
                      <a:br>
                        <a:rPr lang="en-US" sz="20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</a:br>
                      <a:r>
                        <a:rPr lang="en-US" sz="2000" b="1" u="none" strike="noStrike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in </a:t>
                      </a:r>
                      <a:r>
                        <a:rPr lang="en-US" sz="2000" b="1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the Bayh College of Education</a:t>
                      </a:r>
                      <a:endParaRPr lang="en-US" sz="2000" b="1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5427" marR="5427" marT="305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98" y="1600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February 6, 2015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Hulman Memorial Student Union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287585"/>
            <a:ext cx="3687097" cy="22570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tabLst>
                <a:tab pos="457200" algn="l"/>
                <a:tab pos="2006600" algn="l"/>
              </a:tabLst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Schedule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  <a:tabLst>
                <a:tab pos="457200" algn="l"/>
                <a:tab pos="2403475" algn="l"/>
              </a:tabLst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8:00	Continental Breakfast	Gallery Lounge</a:t>
            </a:r>
          </a:p>
          <a:p>
            <a:pPr>
              <a:lnSpc>
                <a:spcPts val="2000"/>
              </a:lnSpc>
              <a:tabLst>
                <a:tab pos="457200" algn="l"/>
                <a:tab pos="2403475" algn="l"/>
              </a:tabLst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8:30	Keynote Session	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Dede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II</a:t>
            </a:r>
          </a:p>
          <a:p>
            <a:pPr>
              <a:lnSpc>
                <a:spcPts val="2000"/>
              </a:lnSpc>
              <a:tabLst>
                <a:tab pos="457200" algn="l"/>
                <a:tab pos="2403475" algn="l"/>
              </a:tabLst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10:00	Concurrent Sessions	307, 321, 407</a:t>
            </a:r>
          </a:p>
          <a:p>
            <a:pPr>
              <a:lnSpc>
                <a:spcPts val="2000"/>
              </a:lnSpc>
              <a:tabLst>
                <a:tab pos="457200" algn="l"/>
                <a:tab pos="2403475" algn="l"/>
              </a:tabLst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12:15	Lunch and Table Topics	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Dede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III</a:t>
            </a:r>
          </a:p>
          <a:p>
            <a:pPr>
              <a:lnSpc>
                <a:spcPts val="2000"/>
              </a:lnSpc>
              <a:tabLst>
                <a:tab pos="457200" algn="l"/>
                <a:tab pos="2403475" algn="l"/>
              </a:tabLst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1:00	Student Voices	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Dede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III</a:t>
            </a:r>
          </a:p>
          <a:p>
            <a:pPr>
              <a:lnSpc>
                <a:spcPts val="2000"/>
              </a:lnSpc>
              <a:tabLst>
                <a:tab pos="457200" algn="l"/>
                <a:tab pos="2403475" algn="l"/>
              </a:tabLst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1:45	Afternoon Workshop	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Dede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III</a:t>
            </a:r>
          </a:p>
          <a:p>
            <a:pPr>
              <a:lnSpc>
                <a:spcPts val="2000"/>
              </a:lnSpc>
              <a:tabLst>
                <a:tab pos="457200" algn="l"/>
                <a:tab pos="2403475" algn="l"/>
              </a:tabLst>
            </a:pP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3:15	Next Step Planning	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Dede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III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8709" y="2287585"/>
            <a:ext cx="381797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 smtClean="0"/>
              <a:t>Speakers</a:t>
            </a:r>
            <a:endParaRPr lang="en-US" b="1" dirty="0" smtClean="0"/>
          </a:p>
          <a:p>
            <a:pPr marL="1087438" algn="r"/>
            <a:r>
              <a:rPr lang="en-US" dirty="0" smtClean="0"/>
              <a:t>Dr. Lisa Gunderson</a:t>
            </a:r>
          </a:p>
          <a:p>
            <a:pPr marL="1087438" algn="r"/>
            <a:r>
              <a:rPr lang="en-US" sz="1200" dirty="0" smtClean="0"/>
              <a:t>Equity Consultant, One Love Consulting; Clinical Psychologist</a:t>
            </a:r>
          </a:p>
          <a:p>
            <a:pPr marL="1087438"/>
            <a:endParaRPr lang="en-US" dirty="0" smtClean="0"/>
          </a:p>
          <a:p>
            <a:pPr marL="1087438"/>
            <a:r>
              <a:rPr lang="en-US" dirty="0" smtClean="0"/>
              <a:t>Dr. Roger Cleveland</a:t>
            </a:r>
          </a:p>
          <a:p>
            <a:pPr marL="1087438"/>
            <a:r>
              <a:rPr lang="en-US" sz="1200" dirty="0"/>
              <a:t>Associate Professor and Director of the Center for Education Equity and </a:t>
            </a:r>
            <a:r>
              <a:rPr lang="en-US" sz="1200" dirty="0" smtClean="0"/>
              <a:t>Excellence, Eastern </a:t>
            </a:r>
            <a:r>
              <a:rPr lang="en-US" sz="1200" dirty="0"/>
              <a:t>Kentucky </a:t>
            </a:r>
            <a:r>
              <a:rPr lang="en-US" sz="1200" dirty="0" smtClean="0"/>
              <a:t>University</a:t>
            </a:r>
          </a:p>
          <a:p>
            <a:pPr marL="1087438" algn="r"/>
            <a:endParaRPr lang="en-US" dirty="0"/>
          </a:p>
          <a:p>
            <a:pPr marL="1087438" algn="r"/>
            <a:r>
              <a:rPr lang="en-US" dirty="0" smtClean="0"/>
              <a:t>Dr. Catherine </a:t>
            </a:r>
            <a:r>
              <a:rPr lang="en-US" dirty="0" err="1" smtClean="0"/>
              <a:t>Cushinberry</a:t>
            </a:r>
            <a:endParaRPr lang="en-US" dirty="0" smtClean="0"/>
          </a:p>
          <a:p>
            <a:pPr marL="1087438" algn="r"/>
            <a:r>
              <a:rPr lang="en-US" sz="1200" dirty="0"/>
              <a:t>National Executive Director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of </a:t>
            </a:r>
            <a:r>
              <a:rPr lang="en-US" sz="1200" dirty="0"/>
              <a:t>Parents for Public </a:t>
            </a:r>
            <a:r>
              <a:rPr lang="en-US" sz="1200" dirty="0" smtClean="0"/>
              <a:t>Schools</a:t>
            </a:r>
          </a:p>
          <a:p>
            <a:pPr marL="1087438"/>
            <a:endParaRPr lang="en-US" dirty="0" smtClean="0"/>
          </a:p>
          <a:p>
            <a:pPr marL="1087438"/>
            <a:r>
              <a:rPr lang="en-US" dirty="0" smtClean="0"/>
              <a:t>Dr. David Pérez II</a:t>
            </a:r>
          </a:p>
          <a:p>
            <a:pPr marL="1087438"/>
            <a:r>
              <a:rPr lang="en-US" sz="1200" dirty="0" smtClean="0"/>
              <a:t>Assistant Professor, Miami University</a:t>
            </a:r>
          </a:p>
          <a:p>
            <a:endParaRPr lang="en-US" sz="1200" dirty="0"/>
          </a:p>
        </p:txBody>
      </p:sp>
      <p:pic>
        <p:nvPicPr>
          <p:cNvPr id="1026" name="Picture 2" descr="C:\Users\dcollins2\Documents\BCOE Assoc Dean\Diversity\DIGE Task Force 2015\Feb 6\DrDavidPerez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93" y="4906409"/>
            <a:ext cx="91419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collins2\Documents\BCOE Assoc Dean\Diversity\DIGE Task Force 2015\Feb 6\Picture_of_Ro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88" y="3264124"/>
            <a:ext cx="914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collins2\Documents\BCOE Assoc Dean\Diversity\DIGE Task Force 2015\Feb 6\Cushinberry headsho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686" y="4395249"/>
            <a:ext cx="914400" cy="12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collins2\Documents\BCOE Assoc Dean\Diversity\DIGE Task Force 2015\Feb 6\lisa-gunderson-pho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686" y="2550322"/>
            <a:ext cx="914400" cy="109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13493" y="6350236"/>
            <a:ext cx="470111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Sponsored by the BCOE Diversity, Inclusion, and Global Engagement Task Force with support from the ISU Office of Student Success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101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6666"/>
            <a:ext cx="8229600" cy="1940821"/>
          </a:xfrm>
        </p:spPr>
        <p:txBody>
          <a:bodyPr/>
          <a:lstStyle/>
          <a:p>
            <a:r>
              <a:rPr lang="en-US" sz="3600" dirty="0" smtClean="0"/>
              <a:t>Diversity, Inclusion, and Global Engagement: Creating an Environment of Inclusive Excellence in the BCOE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67488"/>
            <a:ext cx="8229600" cy="3158676"/>
          </a:xfrm>
        </p:spPr>
        <p:txBody>
          <a:bodyPr/>
          <a:lstStyle/>
          <a:p>
            <a:r>
              <a:rPr lang="en-US" sz="2800" dirty="0" smtClean="0"/>
              <a:t>Used conference feedback to continue discussions of relevant topics:</a:t>
            </a:r>
          </a:p>
          <a:p>
            <a:pPr lvl="1"/>
            <a:r>
              <a:rPr lang="en-US" sz="2000" dirty="0" smtClean="0"/>
              <a:t>Microaggressions</a:t>
            </a:r>
          </a:p>
          <a:p>
            <a:pPr lvl="1"/>
            <a:r>
              <a:rPr lang="en-US" sz="2000" dirty="0" smtClean="0"/>
              <a:t>Inclusive curriculum</a:t>
            </a:r>
          </a:p>
          <a:p>
            <a:pPr lvl="1"/>
            <a:r>
              <a:rPr lang="en-US" sz="2000" dirty="0" smtClean="0"/>
              <a:t>Global engagement and the inclusive workplace</a:t>
            </a:r>
          </a:p>
          <a:p>
            <a:pPr lvl="1"/>
            <a:r>
              <a:rPr lang="en-US" sz="2000" dirty="0" smtClean="0"/>
              <a:t>Challenges for students from poverty and abuse</a:t>
            </a:r>
          </a:p>
          <a:p>
            <a:pPr lvl="1"/>
            <a:r>
              <a:rPr lang="en-US" sz="2000" dirty="0" smtClean="0"/>
              <a:t>Comparing Chinese and American education systems</a:t>
            </a:r>
          </a:p>
          <a:p>
            <a:pPr lvl="1"/>
            <a:r>
              <a:rPr lang="en-US" sz="2000" dirty="0" smtClean="0"/>
              <a:t>Social class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8602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6666"/>
            <a:ext cx="8229600" cy="1940821"/>
          </a:xfrm>
        </p:spPr>
        <p:txBody>
          <a:bodyPr/>
          <a:lstStyle/>
          <a:p>
            <a:r>
              <a:rPr lang="en-US" sz="3600" dirty="0" smtClean="0"/>
              <a:t>Diversity, Inclusion, and Global Engagement: Creating an Environment of Inclusive Excellence in the BCOE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67488"/>
            <a:ext cx="8229600" cy="3158676"/>
          </a:xfrm>
        </p:spPr>
        <p:txBody>
          <a:bodyPr/>
          <a:lstStyle/>
          <a:p>
            <a:r>
              <a:rPr lang="en-US" sz="2800" dirty="0" smtClean="0"/>
              <a:t>Expanding the impact beyond the funded initiative:</a:t>
            </a:r>
          </a:p>
          <a:p>
            <a:pPr lvl="1"/>
            <a:r>
              <a:rPr lang="en-US" sz="2000" dirty="0" smtClean="0"/>
              <a:t>Two faculty members attended AACU Diversity, Learning, and Student Success Conference, March 2015, San Diego</a:t>
            </a:r>
          </a:p>
          <a:p>
            <a:pPr lvl="1"/>
            <a:r>
              <a:rPr lang="en-US" sz="2000" dirty="0" smtClean="0"/>
              <a:t>BCOE Support Staff Council has planned professional development day on the topic “Uniquely Gifted</a:t>
            </a:r>
            <a:r>
              <a:rPr lang="en-US" sz="2000" dirty="0" smtClean="0"/>
              <a:t>”</a:t>
            </a:r>
          </a:p>
          <a:p>
            <a:pPr lvl="1"/>
            <a:r>
              <a:rPr lang="en-US" sz="2000" dirty="0" smtClean="0"/>
              <a:t>Cosponsored “Hoosier Successes in the Global Workplace Forum” with Indiana Department of Education and Center for Global Engagement, May 12, 2015</a:t>
            </a:r>
            <a:endParaRPr lang="en-US" sz="20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3805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6666"/>
            <a:ext cx="8229600" cy="1940821"/>
          </a:xfrm>
        </p:spPr>
        <p:txBody>
          <a:bodyPr/>
          <a:lstStyle/>
          <a:p>
            <a:r>
              <a:rPr lang="en-US" sz="3600" dirty="0" smtClean="0"/>
              <a:t>Diversity, Inclusion, and Global Engagement: Creating an Environment of Inclusive Excellence in the BCOE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67488"/>
            <a:ext cx="8229600" cy="3158676"/>
          </a:xfrm>
        </p:spPr>
        <p:txBody>
          <a:bodyPr/>
          <a:lstStyle/>
          <a:p>
            <a:r>
              <a:rPr lang="en-US" sz="2800" dirty="0" smtClean="0"/>
              <a:t>Planning in place for continued activities:</a:t>
            </a:r>
          </a:p>
          <a:p>
            <a:pPr lvl="1"/>
            <a:r>
              <a:rPr lang="en-US" sz="2000" dirty="0" smtClean="0"/>
              <a:t>Faculty learning community on inclusive curriculum</a:t>
            </a:r>
          </a:p>
          <a:p>
            <a:pPr lvl="1"/>
            <a:r>
              <a:rPr lang="en-US" sz="2000" dirty="0" smtClean="0"/>
              <a:t>College-wide book read: </a:t>
            </a:r>
            <a:r>
              <a:rPr lang="en-US" sz="2000" i="1" dirty="0" err="1" smtClean="0"/>
              <a:t>Seedfolks</a:t>
            </a:r>
            <a:r>
              <a:rPr lang="en-US" sz="2000" dirty="0" smtClean="0"/>
              <a:t> by Paul Fleischman	</a:t>
            </a:r>
          </a:p>
          <a:p>
            <a:pPr lvl="2"/>
            <a:r>
              <a:rPr lang="en-US" sz="1600" dirty="0" smtClean="0"/>
              <a:t>On-campus address by the author</a:t>
            </a:r>
          </a:p>
          <a:p>
            <a:pPr lvl="2"/>
            <a:r>
              <a:rPr lang="en-US" sz="1600" dirty="0" smtClean="0"/>
              <a:t>Collaboration with Office of Sustainability and community garden</a:t>
            </a:r>
          </a:p>
          <a:p>
            <a:pPr lvl="2"/>
            <a:r>
              <a:rPr lang="en-US" sz="1600" dirty="0" smtClean="0"/>
              <a:t>Reading circle discussions</a:t>
            </a:r>
          </a:p>
          <a:p>
            <a:pPr lvl="2"/>
            <a:r>
              <a:rPr lang="en-US" sz="1600" dirty="0" smtClean="0"/>
              <a:t>Theatrical presentation</a:t>
            </a:r>
          </a:p>
          <a:p>
            <a:pPr lvl="1"/>
            <a:r>
              <a:rPr lang="en-US" sz="2000" dirty="0" smtClean="0"/>
              <a:t>Student advisory board and student DIGE training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0601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6666"/>
            <a:ext cx="8229600" cy="1940821"/>
          </a:xfrm>
        </p:spPr>
        <p:txBody>
          <a:bodyPr/>
          <a:lstStyle/>
          <a:p>
            <a:r>
              <a:rPr lang="en-US" sz="3600" dirty="0" smtClean="0"/>
              <a:t>Diversity, Inclusion, and Global Engagement: Creating an Environment of Inclusive Excellence in the BCOE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67488"/>
            <a:ext cx="8229600" cy="3158676"/>
          </a:xfrm>
        </p:spPr>
        <p:txBody>
          <a:bodyPr/>
          <a:lstStyle/>
          <a:p>
            <a:r>
              <a:rPr lang="en-US" sz="2800" dirty="0" smtClean="0"/>
              <a:t>Challenges and Lessons:</a:t>
            </a:r>
          </a:p>
          <a:p>
            <a:pPr lvl="1"/>
            <a:r>
              <a:rPr lang="en-US" sz="2000" dirty="0" smtClean="0"/>
              <a:t>Sustaining engagement in the midst of multiple demands for attention</a:t>
            </a:r>
          </a:p>
          <a:p>
            <a:pPr lvl="1"/>
            <a:r>
              <a:rPr lang="en-US" sz="2000" dirty="0" smtClean="0"/>
              <a:t>Creating safe space for difficult and sensitive conversations</a:t>
            </a:r>
          </a:p>
          <a:p>
            <a:pPr lvl="1"/>
            <a:r>
              <a:rPr lang="en-US" sz="2000" dirty="0" smtClean="0"/>
              <a:t>Ensuring all voices have the opportunity to be heard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400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Department of Teaching and Learning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Recruitment and Enrollment</a:t>
            </a:r>
          </a:p>
          <a:p>
            <a:pPr lvl="1"/>
            <a:r>
              <a:rPr lang="en-US" sz="2400" dirty="0" smtClean="0"/>
              <a:t>33 student/parent visits to campus</a:t>
            </a:r>
          </a:p>
          <a:p>
            <a:pPr lvl="1"/>
            <a:r>
              <a:rPr lang="en-US" sz="2400" dirty="0" smtClean="0"/>
              <a:t>47 students participated in math tutoring for assistance with CASA exam. To date, 12 students have passed with average of 4.5 tutoring sessions</a:t>
            </a:r>
          </a:p>
          <a:p>
            <a:r>
              <a:rPr lang="en-US" dirty="0" smtClean="0"/>
              <a:t>Retention and Completion</a:t>
            </a:r>
          </a:p>
          <a:p>
            <a:pPr lvl="1"/>
            <a:r>
              <a:rPr lang="en-US" sz="2400" dirty="0" smtClean="0"/>
              <a:t>8 students identified for remediation; all were successful</a:t>
            </a:r>
          </a:p>
        </p:txBody>
      </p:sp>
    </p:spTree>
    <p:extLst>
      <p:ext uri="{BB962C8B-B14F-4D97-AF65-F5344CB8AC3E}">
        <p14:creationId xmlns:p14="http://schemas.microsoft.com/office/powerpoint/2010/main" val="2071584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</TotalTime>
  <Words>639</Words>
  <Application>Microsoft Office PowerPoint</Application>
  <PresentationFormat>On-screen Show (4:3)</PresentationFormat>
  <Paragraphs>97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Preparing Leaders Who Transform Lives and Communities</vt:lpstr>
      <vt:lpstr>Academic Success in the BCOE</vt:lpstr>
      <vt:lpstr>Diversity, Inclusion, and Global Engagement: Creating an Environment of Inclusive Excellence in the BCOE</vt:lpstr>
      <vt:lpstr>PowerPoint Presentation</vt:lpstr>
      <vt:lpstr>Diversity, Inclusion, and Global Engagement: Creating an Environment of Inclusive Excellence in the BCOE</vt:lpstr>
      <vt:lpstr>Diversity, Inclusion, and Global Engagement: Creating an Environment of Inclusive Excellence in the BCOE</vt:lpstr>
      <vt:lpstr>Diversity, Inclusion, and Global Engagement: Creating an Environment of Inclusive Excellence in the BCOE</vt:lpstr>
      <vt:lpstr>Diversity, Inclusion, and Global Engagement: Creating an Environment of Inclusive Excellence in the BCOE</vt:lpstr>
      <vt:lpstr>Department of Teaching and Learning</vt:lpstr>
      <vt:lpstr>Department of Teaching and Learning</vt:lpstr>
      <vt:lpstr>CDCSEP Department</vt:lpstr>
      <vt:lpstr>CDCSEP Department</vt:lpstr>
      <vt:lpstr>CDCSEP Department</vt:lpstr>
      <vt:lpstr>Future Student Success Opportunities</vt:lpstr>
    </vt:vector>
  </TitlesOfParts>
  <Company>Indiana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 Wilson</dc:creator>
  <cp:lastModifiedBy>Denise Collins</cp:lastModifiedBy>
  <cp:revision>138</cp:revision>
  <cp:lastPrinted>2014-08-17T20:26:49Z</cp:lastPrinted>
  <dcterms:created xsi:type="dcterms:W3CDTF">2013-03-08T14:18:34Z</dcterms:created>
  <dcterms:modified xsi:type="dcterms:W3CDTF">2015-05-13T14:02:42Z</dcterms:modified>
</cp:coreProperties>
</file>