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8"/>
  </p:notesMasterIdLst>
  <p:handoutMasterIdLst>
    <p:handoutMasterId r:id="rId9"/>
  </p:handoutMasterIdLst>
  <p:sldIdLst>
    <p:sldId id="458" r:id="rId2"/>
    <p:sldId id="460" r:id="rId3"/>
    <p:sldId id="409" r:id="rId4"/>
    <p:sldId id="461" r:id="rId5"/>
    <p:sldId id="462" r:id="rId6"/>
    <p:sldId id="463" r:id="rId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9C"/>
    <a:srgbClr val="3366FF"/>
    <a:srgbClr val="0F5BCB"/>
    <a:srgbClr val="1065E2"/>
    <a:srgbClr val="DFAA27"/>
    <a:srgbClr val="A2D668"/>
    <a:srgbClr val="0000CC"/>
    <a:srgbClr val="0033CC"/>
    <a:srgbClr val="223A58"/>
    <a:srgbClr val="271A8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6" autoAdjust="0"/>
    <p:restoredTop sz="70102" autoAdjust="0"/>
  </p:normalViewPr>
  <p:slideViewPr>
    <p:cSldViewPr>
      <p:cViewPr varScale="1">
        <p:scale>
          <a:sx n="47" d="100"/>
          <a:sy n="47" d="100"/>
        </p:scale>
        <p:origin x="-1182" y="-102"/>
      </p:cViewPr>
      <p:guideLst>
        <p:guide orient="horz" pos="2160"/>
        <p:guide pos="2880"/>
      </p:guideLst>
    </p:cSldViewPr>
  </p:slideViewPr>
  <p:notesTextViewPr>
    <p:cViewPr>
      <p:scale>
        <a:sx n="100" d="100"/>
        <a:sy n="100" d="100"/>
      </p:scale>
      <p:origin x="0" y="0"/>
    </p:cViewPr>
  </p:notesTextViewPr>
  <p:sorterViewPr>
    <p:cViewPr>
      <p:scale>
        <a:sx n="70" d="100"/>
        <a:sy n="70" d="100"/>
      </p:scale>
      <p:origin x="0" y="264"/>
    </p:cViewPr>
  </p:sorterViewPr>
  <p:notesViewPr>
    <p:cSldViewPr>
      <p:cViewPr varScale="1">
        <p:scale>
          <a:sx n="67" d="100"/>
          <a:sy n="67" d="100"/>
        </p:scale>
        <p:origin x="-2202" y="-10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4820"/>
          </a:xfrm>
          <a:prstGeom prst="rect">
            <a:avLst/>
          </a:prstGeom>
        </p:spPr>
        <p:txBody>
          <a:bodyPr vert="horz" lIns="91433" tIns="45717" rIns="91433" bIns="45717" rtlCol="0"/>
          <a:lstStyle>
            <a:lvl1pPr algn="r">
              <a:defRPr sz="1200"/>
            </a:lvl1pPr>
          </a:lstStyle>
          <a:p>
            <a:fld id="{BF42AE4F-E4DC-418F-9109-67191A9FA07D}" type="datetimeFigureOut">
              <a:rPr lang="en-US" smtClean="0"/>
              <a:pPr/>
              <a:t>11/14/2011</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33" tIns="45717" rIns="91433" bIns="45717" rtlCol="0" anchor="b"/>
          <a:lstStyle>
            <a:lvl1pPr algn="r">
              <a:defRPr sz="1200"/>
            </a:lvl1pPr>
          </a:lstStyle>
          <a:p>
            <a:fld id="{D147F2EC-B7C8-4DC2-96AB-D70DCB41E86C}" type="slidenum">
              <a:rPr lang="en-US" smtClean="0"/>
              <a:pPr/>
              <a:t>‹#›</a:t>
            </a:fld>
            <a:endParaRPr lang="en-US" dirty="0"/>
          </a:p>
        </p:txBody>
      </p:sp>
    </p:spTree>
    <p:extLst>
      <p:ext uri="{BB962C8B-B14F-4D97-AF65-F5344CB8AC3E}">
        <p14:creationId xmlns="" xmlns:p14="http://schemas.microsoft.com/office/powerpoint/2010/main" val="82249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884613" y="1"/>
            <a:ext cx="2971800" cy="464820"/>
          </a:xfrm>
          <a:prstGeom prst="rect">
            <a:avLst/>
          </a:prstGeom>
        </p:spPr>
        <p:txBody>
          <a:bodyPr vert="horz" lIns="91433" tIns="45717" rIns="91433" bIns="45717" rtlCol="0"/>
          <a:lstStyle>
            <a:lvl1pPr algn="r">
              <a:defRPr sz="1200"/>
            </a:lvl1pPr>
          </a:lstStyle>
          <a:p>
            <a:fld id="{FCAC45DE-260D-40A4-B6BB-97393EAF39BD}" type="datetimeFigureOut">
              <a:rPr lang="en-US" smtClean="0"/>
              <a:pPr/>
              <a:t>11/14/2011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33" tIns="45717" rIns="91433" bIns="45717" rtlCol="0" anchor="b"/>
          <a:lstStyle>
            <a:lvl1pPr algn="r">
              <a:defRPr sz="1200"/>
            </a:lvl1pPr>
          </a:lstStyle>
          <a:p>
            <a:fld id="{77F8F1CE-3D5D-40F4-A740-2573B21D4F13}" type="slidenum">
              <a:rPr lang="en-US" smtClean="0"/>
              <a:pPr/>
              <a:t>‹#›</a:t>
            </a:fld>
            <a:endParaRPr lang="en-US" dirty="0"/>
          </a:p>
        </p:txBody>
      </p:sp>
    </p:spTree>
    <p:extLst>
      <p:ext uri="{BB962C8B-B14F-4D97-AF65-F5344CB8AC3E}">
        <p14:creationId xmlns="" xmlns:p14="http://schemas.microsoft.com/office/powerpoint/2010/main" val="301934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a:t>
            </a:fld>
            <a:endParaRPr lang="en-US" dirty="0">
              <a:solidFill>
                <a:prstClr val="black"/>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a:t>
            </a:fld>
            <a:endParaRPr lang="en-US" dirty="0">
              <a:solidFill>
                <a:prstClr val="black"/>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4</a:t>
            </a:fld>
            <a:endParaRPr lang="en-US" dirty="0">
              <a:solidFill>
                <a:prstClr val="black"/>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5</a:t>
            </a:fld>
            <a:endParaRPr lang="en-US" dirty="0">
              <a:solidFill>
                <a:prstClr val="black"/>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6</a:t>
            </a:fld>
            <a:endParaRPr lang="en-US" dirty="0">
              <a:solidFill>
                <a:prstClr val="black"/>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E8BC20-E0BC-4269-8E19-E284F867C529}" type="datetimeFigureOut">
              <a:rPr lang="en-US">
                <a:solidFill>
                  <a:prstClr val="black">
                    <a:tint val="75000"/>
                  </a:prstClr>
                </a:solidFill>
              </a:rPr>
              <a:pPr>
                <a:defRPr/>
              </a:pPr>
              <a:t>11/14/2011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8D46E33-75D6-443A-8888-B582B46470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70DA4F1-D0C4-4DE0-B1B6-CBF518E6D811}" type="datetimeFigureOut">
              <a:rPr lang="en-US">
                <a:solidFill>
                  <a:prstClr val="black">
                    <a:tint val="75000"/>
                  </a:prstClr>
                </a:solidFill>
              </a:rPr>
              <a:pPr>
                <a:defRPr/>
              </a:pPr>
              <a:t>11/14/2011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25D1F75-B864-48E3-AD03-3FEF8280853B}" type="slidenum">
              <a:rPr lang="en-US">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pic>
        <p:nvPicPr>
          <p:cNvPr id="16" name="Picture 15" descr="ISU_logo.2.jpg"/>
          <p:cNvPicPr>
            <a:picLocks noChangeAspect="1"/>
          </p:cNvPicPr>
          <p:nvPr/>
        </p:nvPicPr>
        <p:blipFill>
          <a:blip r:embed="rId5" cstate="print"/>
          <a:stretch>
            <a:fillRect/>
          </a:stretch>
        </p:blipFill>
        <p:spPr>
          <a:xfrm>
            <a:off x="6858001" y="6019801"/>
            <a:ext cx="1957203" cy="590423"/>
          </a:xfrm>
          <a:prstGeom prst="rect">
            <a:avLst/>
          </a:prstGeom>
        </p:spPr>
      </p:pic>
      <p:sp>
        <p:nvSpPr>
          <p:cNvPr id="9" name="TextBox 8"/>
          <p:cNvSpPr txBox="1"/>
          <p:nvPr/>
        </p:nvSpPr>
        <p:spPr>
          <a:xfrm>
            <a:off x="2590800" y="2895601"/>
            <a:ext cx="6553200" cy="907197"/>
          </a:xfrm>
          <a:prstGeom prst="rect">
            <a:avLst/>
          </a:prstGeom>
          <a:solidFill>
            <a:srgbClr val="0F5BCB">
              <a:alpha val="96000"/>
            </a:srgbClr>
          </a:solidFill>
          <a:ln w="38100">
            <a:solidFill>
              <a:schemeClr val="bg1"/>
            </a:solidFill>
          </a:ln>
        </p:spPr>
        <p:txBody>
          <a:bodyPr wrap="square" lIns="0" tIns="91440" rIns="0" bIns="182880" rtlCol="0" anchor="ctr" anchorCtr="1">
            <a:noAutofit/>
          </a:bodyPr>
          <a:lstStyle/>
          <a:p>
            <a:pPr algn="ctr"/>
            <a:r>
              <a:rPr lang="en-US" sz="6000" i="1" spc="-90" dirty="0" smtClean="0">
                <a:solidFill>
                  <a:prstClr val="white"/>
                </a:solidFill>
                <a:latin typeface="Garamond" pitchFamily="18" charset="0"/>
              </a:rPr>
              <a:t>The </a:t>
            </a:r>
            <a:r>
              <a:rPr lang="en-US" sz="6000" i="1" spc="-250" dirty="0" smtClean="0">
                <a:solidFill>
                  <a:prstClr val="white"/>
                </a:solidFill>
                <a:latin typeface="Garamond" pitchFamily="18" charset="0"/>
              </a:rPr>
              <a:t>Pa</a:t>
            </a:r>
            <a:r>
              <a:rPr lang="en-US" sz="6000" i="1" spc="-90" dirty="0" smtClean="0">
                <a:solidFill>
                  <a:prstClr val="white"/>
                </a:solidFill>
                <a:latin typeface="Garamond" pitchFamily="18" charset="0"/>
              </a:rPr>
              <a:t>thway to </a:t>
            </a:r>
            <a:r>
              <a:rPr lang="en-US" sz="6000" i="1" spc="-400" dirty="0" smtClean="0">
                <a:solidFill>
                  <a:prstClr val="white"/>
                </a:solidFill>
                <a:latin typeface="Garamond" pitchFamily="18" charset="0"/>
              </a:rPr>
              <a:t>Su</a:t>
            </a:r>
            <a:r>
              <a:rPr lang="en-US" sz="6000" i="1" spc="-90" dirty="0" smtClean="0">
                <a:solidFill>
                  <a:prstClr val="white"/>
                </a:solidFill>
                <a:latin typeface="Garamond" pitchFamily="18" charset="0"/>
              </a:rPr>
              <a:t>ccess</a:t>
            </a:r>
            <a:endParaRPr lang="en-US" sz="6000" i="1" spc="-90" dirty="0">
              <a:solidFill>
                <a:prstClr val="white"/>
              </a:solidFill>
              <a:latin typeface="Garamond" pitchFamily="18" charset="0"/>
            </a:endParaRPr>
          </a:p>
        </p:txBody>
      </p:sp>
      <p:sp>
        <p:nvSpPr>
          <p:cNvPr id="10" name="TextBox 9"/>
          <p:cNvSpPr txBox="1"/>
          <p:nvPr/>
        </p:nvSpPr>
        <p:spPr>
          <a:xfrm>
            <a:off x="4648200" y="4572000"/>
            <a:ext cx="4495800" cy="1329210"/>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Enhance the Co-Curricular Experience &amp; the Value of Participation</a:t>
            </a:r>
            <a:endParaRPr lang="en-US" sz="2400" dirty="0"/>
          </a:p>
        </p:txBody>
      </p:sp>
      <p:sp>
        <p:nvSpPr>
          <p:cNvPr id="12" name="TextBox 11"/>
          <p:cNvSpPr txBox="1"/>
          <p:nvPr/>
        </p:nvSpPr>
        <p:spPr>
          <a:xfrm>
            <a:off x="4648200" y="3962400"/>
            <a:ext cx="44958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Goal 2 – Initiative 5</a:t>
            </a:r>
            <a:endParaRPr lang="en-US"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6" name="TextBox 15"/>
          <p:cNvSpPr txBox="1"/>
          <p:nvPr/>
        </p:nvSpPr>
        <p:spPr>
          <a:xfrm>
            <a:off x="3962400" y="1066801"/>
            <a:ext cx="5029200" cy="2554545"/>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Introduction &amp; Purpose</a:t>
            </a:r>
          </a:p>
          <a:p>
            <a:pPr algn="ctr">
              <a:lnSpc>
                <a:spcPts val="3200"/>
              </a:lnSpc>
            </a:pPr>
            <a:endParaRPr lang="en-US" sz="3200" b="1" dirty="0" smtClean="0">
              <a:solidFill>
                <a:srgbClr val="00539C"/>
              </a:solidFill>
              <a:latin typeface="+mj-lt"/>
            </a:endParaRPr>
          </a:p>
          <a:p>
            <a:pPr algn="ctr">
              <a:lnSpc>
                <a:spcPts val="3200"/>
              </a:lnSpc>
            </a:pPr>
            <a:r>
              <a:rPr lang="en-US" sz="3200" b="1" dirty="0" smtClean="0">
                <a:solidFill>
                  <a:srgbClr val="00539C"/>
                </a:solidFill>
                <a:latin typeface="+mj-lt"/>
              </a:rPr>
              <a:t>Co-curricular learning experiences can help students lean to negotiate the world.</a:t>
            </a:r>
          </a:p>
        </p:txBody>
      </p:sp>
      <p:sp>
        <p:nvSpPr>
          <p:cNvPr id="17" name="TextBox 16"/>
          <p:cNvSpPr txBox="1"/>
          <p:nvPr/>
        </p:nvSpPr>
        <p:spPr>
          <a:xfrm>
            <a:off x="0" y="3352800"/>
            <a:ext cx="9067800" cy="2554545"/>
          </a:xfrm>
          <a:prstGeom prst="rect">
            <a:avLst/>
          </a:prstGeom>
          <a:noFill/>
        </p:spPr>
        <p:txBody>
          <a:bodyPr wrap="square" rtlCol="0">
            <a:spAutoFit/>
          </a:bodyPr>
          <a:lstStyle/>
          <a:p>
            <a:pPr algn="ctr">
              <a:lnSpc>
                <a:spcPts val="3200"/>
              </a:lnSpc>
            </a:pPr>
            <a:endParaRPr lang="en-US" sz="3200" b="1" dirty="0" smtClean="0">
              <a:solidFill>
                <a:srgbClr val="00539C"/>
              </a:solidFill>
              <a:latin typeface="+mj-lt"/>
            </a:endParaRPr>
          </a:p>
          <a:p>
            <a:pPr algn="ctr">
              <a:lnSpc>
                <a:spcPts val="3200"/>
              </a:lnSpc>
            </a:pPr>
            <a:r>
              <a:rPr lang="en-US" sz="3200" b="1" dirty="0" smtClean="0">
                <a:solidFill>
                  <a:srgbClr val="00539C"/>
                </a:solidFill>
                <a:latin typeface="+mj-lt"/>
              </a:rPr>
              <a:t>We can use database information to enhance student engagement and improve student learning with an increasing degree of intentionality.  For example, we can use the information to help students chart their paths after college.</a:t>
            </a:r>
            <a:endParaRPr lang="en-US" sz="2400" dirty="0"/>
          </a:p>
        </p:txBody>
      </p:sp>
      <p:pic>
        <p:nvPicPr>
          <p:cNvPr id="1026" name="Picture 2" descr="C:\Documents and Settings\ndavis14\Desktop\102911missisu-1630-S.jpg"/>
          <p:cNvPicPr>
            <a:picLocks noChangeAspect="1" noChangeArrowheads="1"/>
          </p:cNvPicPr>
          <p:nvPr/>
        </p:nvPicPr>
        <p:blipFill>
          <a:blip r:embed="rId3" cstate="print"/>
          <a:srcRect/>
          <a:stretch>
            <a:fillRect/>
          </a:stretch>
        </p:blipFill>
        <p:spPr bwMode="auto">
          <a:xfrm>
            <a:off x="762000" y="1066800"/>
            <a:ext cx="2895600" cy="2235306"/>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Methods</a:t>
            </a:r>
            <a:endParaRPr lang="en-US" sz="2400" dirty="0"/>
          </a:p>
        </p:txBody>
      </p:sp>
      <p:sp>
        <p:nvSpPr>
          <p:cNvPr id="7" name="TextBox 6"/>
          <p:cNvSpPr txBox="1"/>
          <p:nvPr/>
        </p:nvSpPr>
        <p:spPr>
          <a:xfrm>
            <a:off x="0" y="1600200"/>
            <a:ext cx="9144000" cy="5016758"/>
          </a:xfrm>
          <a:prstGeom prst="rect">
            <a:avLst/>
          </a:prstGeom>
          <a:noFill/>
        </p:spPr>
        <p:txBody>
          <a:bodyPr wrap="square" rtlCol="0">
            <a:spAutoFit/>
          </a:bodyPr>
          <a:lstStyle/>
          <a:p>
            <a:pPr>
              <a:lnSpc>
                <a:spcPts val="3200"/>
              </a:lnSpc>
            </a:pPr>
            <a:r>
              <a:rPr lang="en-US" sz="2400" b="1" dirty="0" smtClean="0">
                <a:solidFill>
                  <a:srgbClr val="00539C"/>
                </a:solidFill>
                <a:latin typeface="+mj-lt"/>
              </a:rPr>
              <a:t>Co-Curricular Record</a:t>
            </a:r>
          </a:p>
          <a:p>
            <a:pPr>
              <a:lnSpc>
                <a:spcPts val="3200"/>
              </a:lnSpc>
            </a:pPr>
            <a:r>
              <a:rPr lang="en-US" sz="2400" b="1" dirty="0" smtClean="0">
                <a:solidFill>
                  <a:srgbClr val="00539C"/>
                </a:solidFill>
                <a:latin typeface="+mj-lt"/>
              </a:rPr>
              <a:t>	Primary Purpose: Increase employment for graduates</a:t>
            </a:r>
          </a:p>
          <a:p>
            <a:pPr>
              <a:lnSpc>
                <a:spcPts val="3200"/>
              </a:lnSpc>
            </a:pPr>
            <a:r>
              <a:rPr lang="en-US" sz="2400" b="1" dirty="0" smtClean="0">
                <a:solidFill>
                  <a:srgbClr val="00539C"/>
                </a:solidFill>
                <a:latin typeface="+mj-lt"/>
              </a:rPr>
              <a:t>	Authenticated list of each student’s experience</a:t>
            </a:r>
          </a:p>
          <a:p>
            <a:pPr>
              <a:lnSpc>
                <a:spcPts val="3200"/>
              </a:lnSpc>
            </a:pPr>
            <a:r>
              <a:rPr lang="en-US" sz="2400" b="1" dirty="0" smtClean="0">
                <a:solidFill>
                  <a:srgbClr val="00539C"/>
                </a:solidFill>
                <a:latin typeface="+mj-lt"/>
              </a:rPr>
              <a:t>	Permanent record useable by alumni affairs and students</a:t>
            </a:r>
          </a:p>
          <a:p>
            <a:pPr>
              <a:lnSpc>
                <a:spcPts val="3200"/>
              </a:lnSpc>
            </a:pPr>
            <a:r>
              <a:rPr lang="en-US" sz="2400" b="1" dirty="0" smtClean="0">
                <a:solidFill>
                  <a:srgbClr val="00539C"/>
                </a:solidFill>
                <a:latin typeface="+mj-lt"/>
              </a:rPr>
              <a:t>Student Organization Management System</a:t>
            </a:r>
          </a:p>
          <a:p>
            <a:pPr>
              <a:lnSpc>
                <a:spcPts val="3200"/>
              </a:lnSpc>
            </a:pPr>
            <a:r>
              <a:rPr lang="en-US" sz="2400" b="1" dirty="0" smtClean="0">
                <a:solidFill>
                  <a:srgbClr val="00539C"/>
                </a:solidFill>
                <a:latin typeface="+mj-lt"/>
              </a:rPr>
              <a:t>	Program tracks student leaders and their roles</a:t>
            </a:r>
          </a:p>
          <a:p>
            <a:pPr>
              <a:lnSpc>
                <a:spcPts val="3200"/>
              </a:lnSpc>
            </a:pPr>
            <a:r>
              <a:rPr lang="en-US" sz="2400" b="1" dirty="0" smtClean="0">
                <a:solidFill>
                  <a:srgbClr val="00539C"/>
                </a:solidFill>
                <a:latin typeface="+mj-lt"/>
              </a:rPr>
              <a:t>	Stores and organizes student organization records</a:t>
            </a:r>
          </a:p>
          <a:p>
            <a:pPr>
              <a:lnSpc>
                <a:spcPts val="3200"/>
              </a:lnSpc>
            </a:pPr>
            <a:r>
              <a:rPr lang="en-US" sz="2400" b="1" dirty="0" smtClean="0">
                <a:solidFill>
                  <a:srgbClr val="00539C"/>
                </a:solidFill>
                <a:latin typeface="+mj-lt"/>
              </a:rPr>
              <a:t>Student Passport System</a:t>
            </a:r>
          </a:p>
          <a:p>
            <a:pPr>
              <a:lnSpc>
                <a:spcPts val="3200"/>
              </a:lnSpc>
            </a:pPr>
            <a:r>
              <a:rPr lang="en-US" sz="2400" b="1" dirty="0" smtClean="0">
                <a:solidFill>
                  <a:srgbClr val="00539C"/>
                </a:solidFill>
                <a:latin typeface="+mj-lt"/>
              </a:rPr>
              <a:t>	All campus programs, all students, all four years</a:t>
            </a:r>
          </a:p>
          <a:p>
            <a:pPr>
              <a:lnSpc>
                <a:spcPts val="3200"/>
              </a:lnSpc>
            </a:pPr>
            <a:r>
              <a:rPr lang="en-US" sz="2400" b="1" dirty="0" smtClean="0">
                <a:solidFill>
                  <a:srgbClr val="00539C"/>
                </a:solidFill>
                <a:latin typeface="+mj-lt"/>
              </a:rPr>
              <a:t>	Guides student towards deeper involvement</a:t>
            </a:r>
          </a:p>
          <a:p>
            <a:pPr>
              <a:lnSpc>
                <a:spcPts val="3200"/>
              </a:lnSpc>
            </a:pPr>
            <a:r>
              <a:rPr lang="en-US" sz="2400" b="1" dirty="0" smtClean="0">
                <a:solidFill>
                  <a:srgbClr val="00539C"/>
                </a:solidFill>
                <a:latin typeface="+mj-lt"/>
              </a:rPr>
              <a:t>	Certificates: such as leadership, diversity education, etc.</a:t>
            </a:r>
          </a:p>
          <a:p>
            <a:pPr>
              <a:lnSpc>
                <a:spcPts val="3200"/>
              </a:lnSpc>
            </a:pPr>
            <a:r>
              <a:rPr lang="en-US" sz="2400" b="1" dirty="0" smtClean="0">
                <a:solidFill>
                  <a:srgbClr val="00539C"/>
                </a:solidFill>
                <a:latin typeface="+mj-lt"/>
              </a:rPr>
              <a:t>	Publicly awarded and listed on student records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Benchmarks</a:t>
            </a:r>
            <a:endParaRPr lang="en-US" sz="2400" dirty="0"/>
          </a:p>
        </p:txBody>
      </p:sp>
      <p:sp>
        <p:nvSpPr>
          <p:cNvPr id="7" name="TextBox 6"/>
          <p:cNvSpPr txBox="1"/>
          <p:nvPr/>
        </p:nvSpPr>
        <p:spPr>
          <a:xfrm>
            <a:off x="381000" y="1600200"/>
            <a:ext cx="8305800" cy="5016758"/>
          </a:xfrm>
          <a:prstGeom prst="rect">
            <a:avLst/>
          </a:prstGeom>
          <a:noFill/>
        </p:spPr>
        <p:txBody>
          <a:bodyPr wrap="square" rtlCol="0">
            <a:spAutoFit/>
          </a:bodyPr>
          <a:lstStyle/>
          <a:p>
            <a:pPr>
              <a:lnSpc>
                <a:spcPts val="3200"/>
              </a:lnSpc>
            </a:pPr>
            <a:r>
              <a:rPr lang="en-US" sz="3200" b="1" dirty="0" smtClean="0">
                <a:solidFill>
                  <a:srgbClr val="00539C"/>
                </a:solidFill>
                <a:latin typeface="+mj-lt"/>
              </a:rPr>
              <a:t> </a:t>
            </a:r>
            <a:r>
              <a:rPr lang="en-US" sz="2400" b="1" dirty="0" smtClean="0">
                <a:solidFill>
                  <a:srgbClr val="00539C"/>
                </a:solidFill>
                <a:latin typeface="+mj-lt"/>
              </a:rPr>
              <a:t>Percentage of student organizations registered online</a:t>
            </a:r>
          </a:p>
          <a:p>
            <a:pPr>
              <a:lnSpc>
                <a:spcPts val="3200"/>
              </a:lnSpc>
            </a:pPr>
            <a:r>
              <a:rPr lang="en-US" sz="2400" b="1" dirty="0" smtClean="0">
                <a:solidFill>
                  <a:srgbClr val="00539C"/>
                </a:solidFill>
                <a:latin typeface="+mj-lt"/>
              </a:rPr>
              <a:t>	65%		85%</a:t>
            </a:r>
          </a:p>
          <a:p>
            <a:pPr>
              <a:lnSpc>
                <a:spcPts val="3200"/>
              </a:lnSpc>
            </a:pPr>
            <a:r>
              <a:rPr lang="en-US" sz="2400" b="1" dirty="0" smtClean="0">
                <a:solidFill>
                  <a:srgbClr val="00539C"/>
                </a:solidFill>
                <a:latin typeface="+mj-lt"/>
              </a:rPr>
              <a:t>Percentage of student organization officers recorded</a:t>
            </a:r>
          </a:p>
          <a:p>
            <a:pPr>
              <a:lnSpc>
                <a:spcPts val="3200"/>
              </a:lnSpc>
            </a:pPr>
            <a:r>
              <a:rPr lang="en-US" sz="2400" b="1" dirty="0" smtClean="0">
                <a:solidFill>
                  <a:srgbClr val="00539C"/>
                </a:solidFill>
                <a:latin typeface="+mj-lt"/>
              </a:rPr>
              <a:t>	35%		85%</a:t>
            </a:r>
          </a:p>
          <a:p>
            <a:pPr>
              <a:lnSpc>
                <a:spcPts val="3200"/>
              </a:lnSpc>
            </a:pPr>
            <a:r>
              <a:rPr lang="en-US" sz="2400" b="1" dirty="0" smtClean="0">
                <a:solidFill>
                  <a:srgbClr val="00539C"/>
                </a:solidFill>
                <a:latin typeface="+mj-lt"/>
              </a:rPr>
              <a:t>Percentage of SGA and other student grant funding sources</a:t>
            </a:r>
          </a:p>
          <a:p>
            <a:pPr>
              <a:lnSpc>
                <a:spcPts val="3200"/>
              </a:lnSpc>
            </a:pPr>
            <a:r>
              <a:rPr lang="en-US" sz="2400" b="1" dirty="0" smtClean="0">
                <a:solidFill>
                  <a:srgbClr val="00539C"/>
                </a:solidFill>
                <a:latin typeface="+mj-lt"/>
              </a:rPr>
              <a:t>	5%		50%</a:t>
            </a:r>
          </a:p>
          <a:p>
            <a:pPr>
              <a:lnSpc>
                <a:spcPts val="3200"/>
              </a:lnSpc>
            </a:pPr>
            <a:r>
              <a:rPr lang="en-US" sz="2400" b="1" dirty="0" smtClean="0">
                <a:solidFill>
                  <a:srgbClr val="00539C"/>
                </a:solidFill>
                <a:latin typeface="+mj-lt"/>
              </a:rPr>
              <a:t>Number of undergraduate student users</a:t>
            </a:r>
          </a:p>
          <a:p>
            <a:pPr>
              <a:lnSpc>
                <a:spcPts val="3200"/>
              </a:lnSpc>
            </a:pPr>
            <a:r>
              <a:rPr lang="en-US" sz="2400" b="1" dirty="0" smtClean="0">
                <a:solidFill>
                  <a:srgbClr val="00539C"/>
                </a:solidFill>
                <a:latin typeface="+mj-lt"/>
              </a:rPr>
              <a:t>	1,000		2,000</a:t>
            </a:r>
          </a:p>
          <a:p>
            <a:pPr>
              <a:lnSpc>
                <a:spcPts val="3200"/>
              </a:lnSpc>
            </a:pPr>
            <a:r>
              <a:rPr lang="en-US" sz="2400" b="1" dirty="0" smtClean="0">
                <a:solidFill>
                  <a:srgbClr val="00539C"/>
                </a:solidFill>
                <a:latin typeface="+mj-lt"/>
              </a:rPr>
              <a:t>Entering freshmen users</a:t>
            </a:r>
          </a:p>
          <a:p>
            <a:pPr>
              <a:lnSpc>
                <a:spcPts val="3200"/>
              </a:lnSpc>
            </a:pPr>
            <a:r>
              <a:rPr lang="en-US" sz="2400" b="1" dirty="0" smtClean="0">
                <a:solidFill>
                  <a:srgbClr val="00539C"/>
                </a:solidFill>
                <a:latin typeface="+mj-lt"/>
              </a:rPr>
              <a:t>	Unknown	1,000</a:t>
            </a:r>
          </a:p>
          <a:p>
            <a:pPr>
              <a:lnSpc>
                <a:spcPts val="3200"/>
              </a:lnSpc>
            </a:pPr>
            <a:r>
              <a:rPr lang="en-US" sz="2400" b="1" dirty="0" smtClean="0">
                <a:solidFill>
                  <a:srgbClr val="00539C"/>
                </a:solidFill>
                <a:latin typeface="+mj-lt"/>
              </a:rPr>
              <a:t>Co-Curricular Records issues</a:t>
            </a:r>
          </a:p>
          <a:p>
            <a:pPr>
              <a:lnSpc>
                <a:spcPts val="3200"/>
              </a:lnSpc>
            </a:pPr>
            <a:r>
              <a:rPr lang="en-US" sz="2400" b="1" dirty="0" smtClean="0">
                <a:solidFill>
                  <a:srgbClr val="00539C"/>
                </a:solidFill>
                <a:latin typeface="+mj-lt"/>
              </a:rPr>
              <a:t>	n/a		250</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8534400" cy="5427127"/>
          </a:xfrm>
          <a:prstGeom prst="rect">
            <a:avLst/>
          </a:prstGeom>
          <a:noFill/>
        </p:spPr>
        <p:txBody>
          <a:bodyPr wrap="square" rtlCol="0">
            <a:spAutoFit/>
          </a:bodyPr>
          <a:lstStyle/>
          <a:p>
            <a:pPr>
              <a:lnSpc>
                <a:spcPts val="3200"/>
              </a:lnSpc>
            </a:pPr>
            <a:r>
              <a:rPr lang="en-US" sz="3200" b="1" dirty="0" smtClean="0">
                <a:solidFill>
                  <a:srgbClr val="00539C"/>
                </a:solidFill>
                <a:latin typeface="+mj-lt"/>
              </a:rPr>
              <a:t>Discussion</a:t>
            </a:r>
          </a:p>
          <a:p>
            <a:pPr>
              <a:lnSpc>
                <a:spcPts val="3200"/>
              </a:lnSpc>
            </a:pPr>
            <a:endParaRPr lang="en-US" sz="2400" b="1" dirty="0" smtClean="0">
              <a:solidFill>
                <a:srgbClr val="00539C"/>
              </a:solidFill>
              <a:latin typeface="+mj-lt"/>
            </a:endParaRPr>
          </a:p>
          <a:p>
            <a:pPr>
              <a:lnSpc>
                <a:spcPts val="3200"/>
              </a:lnSpc>
            </a:pPr>
            <a:r>
              <a:rPr lang="en-US" sz="2400" b="1" dirty="0" smtClean="0">
                <a:solidFill>
                  <a:srgbClr val="00539C"/>
                </a:solidFill>
                <a:latin typeface="+mj-lt"/>
              </a:rPr>
              <a:t>To get a more complete data set and to make the information useful to students, we need to build relationships with students.  We need them to see that providing the information to us will help them in the short run, such as improving communication in their organizations.   And in the long run, it will help them to get a job by using the co-curricular record.</a:t>
            </a:r>
          </a:p>
          <a:p>
            <a:pPr>
              <a:lnSpc>
                <a:spcPts val="3200"/>
              </a:lnSpc>
            </a:pPr>
            <a:endParaRPr lang="en-US" sz="2400" b="1" dirty="0" smtClean="0">
              <a:solidFill>
                <a:srgbClr val="00539C"/>
              </a:solidFill>
              <a:latin typeface="+mj-lt"/>
            </a:endParaRPr>
          </a:p>
          <a:p>
            <a:pPr>
              <a:lnSpc>
                <a:spcPts val="3200"/>
              </a:lnSpc>
            </a:pPr>
            <a:r>
              <a:rPr lang="en-US" sz="2400" b="1" dirty="0" smtClean="0">
                <a:solidFill>
                  <a:srgbClr val="00539C"/>
                </a:solidFill>
                <a:latin typeface="+mj-lt"/>
              </a:rPr>
              <a:t>Therefore, the benchmarks are measures of student participation in using the program and tuning in information.  Only after we are capturing a larger amount of data, can we move on to the passport.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0"/>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Summary</a:t>
            </a:r>
            <a:endParaRPr lang="en-US" sz="2400" dirty="0"/>
          </a:p>
        </p:txBody>
      </p:sp>
      <p:sp>
        <p:nvSpPr>
          <p:cNvPr id="7" name="TextBox 6"/>
          <p:cNvSpPr txBox="1"/>
          <p:nvPr/>
        </p:nvSpPr>
        <p:spPr>
          <a:xfrm>
            <a:off x="381000" y="1828800"/>
            <a:ext cx="8763000" cy="3785652"/>
          </a:xfrm>
          <a:prstGeom prst="rect">
            <a:avLst/>
          </a:prstGeom>
          <a:noFill/>
        </p:spPr>
        <p:txBody>
          <a:bodyPr wrap="square" rtlCol="0">
            <a:spAutoFit/>
          </a:bodyPr>
          <a:lstStyle/>
          <a:p>
            <a:pPr>
              <a:lnSpc>
                <a:spcPts val="3200"/>
              </a:lnSpc>
            </a:pPr>
            <a:r>
              <a:rPr lang="en-US" sz="3000" b="1" dirty="0" smtClean="0">
                <a:solidFill>
                  <a:srgbClr val="00539C"/>
                </a:solidFill>
                <a:latin typeface="+mj-lt"/>
              </a:rPr>
              <a:t>The Overall Goal:</a:t>
            </a:r>
          </a:p>
          <a:p>
            <a:pPr>
              <a:lnSpc>
                <a:spcPts val="3200"/>
              </a:lnSpc>
            </a:pPr>
            <a:r>
              <a:rPr lang="en-US" sz="3000" b="1" dirty="0" smtClean="0">
                <a:solidFill>
                  <a:srgbClr val="00539C"/>
                </a:solidFill>
                <a:latin typeface="+mj-lt"/>
              </a:rPr>
              <a:t>Enhance student learning, retention, &amp; graduation</a:t>
            </a:r>
          </a:p>
          <a:p>
            <a:pPr>
              <a:lnSpc>
                <a:spcPts val="3200"/>
              </a:lnSpc>
            </a:pPr>
            <a:endParaRPr lang="en-US" sz="2400" b="1" dirty="0" smtClean="0">
              <a:solidFill>
                <a:srgbClr val="00539C"/>
              </a:solidFill>
              <a:latin typeface="+mj-lt"/>
            </a:endParaRPr>
          </a:p>
          <a:p>
            <a:pPr>
              <a:lnSpc>
                <a:spcPts val="3200"/>
              </a:lnSpc>
            </a:pPr>
            <a:r>
              <a:rPr lang="en-US" sz="3000" b="1" dirty="0" smtClean="0">
                <a:solidFill>
                  <a:srgbClr val="00539C"/>
                </a:solidFill>
                <a:latin typeface="+mj-lt"/>
              </a:rPr>
              <a:t>Method: Enhance the student relationships with ISU</a:t>
            </a:r>
          </a:p>
          <a:p>
            <a:pPr>
              <a:lnSpc>
                <a:spcPts val="3200"/>
              </a:lnSpc>
            </a:pPr>
            <a:r>
              <a:rPr lang="en-US" sz="2400" b="1" dirty="0" smtClean="0">
                <a:solidFill>
                  <a:srgbClr val="00539C"/>
                </a:solidFill>
                <a:latin typeface="+mj-lt"/>
              </a:rPr>
              <a:t>	Guiding and rewarding student engagement</a:t>
            </a:r>
          </a:p>
          <a:p>
            <a:pPr>
              <a:lnSpc>
                <a:spcPts val="3200"/>
              </a:lnSpc>
            </a:pPr>
            <a:r>
              <a:rPr lang="en-US" sz="2400" b="1" dirty="0" smtClean="0">
                <a:solidFill>
                  <a:srgbClr val="00539C"/>
                </a:solidFill>
                <a:latin typeface="+mj-lt"/>
              </a:rPr>
              <a:t>	Develop a more complete data set</a:t>
            </a:r>
          </a:p>
          <a:p>
            <a:pPr>
              <a:lnSpc>
                <a:spcPts val="3200"/>
              </a:lnSpc>
            </a:pPr>
            <a:r>
              <a:rPr lang="en-US" sz="2400" b="1" dirty="0" smtClean="0">
                <a:solidFill>
                  <a:srgbClr val="00539C"/>
                </a:solidFill>
                <a:latin typeface="+mj-lt"/>
              </a:rPr>
              <a:t>	Higher business intelligence for student life</a:t>
            </a:r>
          </a:p>
          <a:p>
            <a:pPr>
              <a:lnSpc>
                <a:spcPts val="3200"/>
              </a:lnSpc>
            </a:pPr>
            <a:r>
              <a:rPr lang="en-US" sz="2400" b="1" dirty="0" smtClean="0">
                <a:solidFill>
                  <a:srgbClr val="00539C"/>
                </a:solidFill>
                <a:latin typeface="+mj-lt"/>
              </a:rPr>
              <a:t>	Improved assessment capability</a:t>
            </a:r>
          </a:p>
          <a:p>
            <a:pPr>
              <a:lnSpc>
                <a:spcPts val="3200"/>
              </a:lnSpc>
            </a:pPr>
            <a:r>
              <a:rPr lang="en-US" sz="2400" b="1" dirty="0" smtClean="0">
                <a:solidFill>
                  <a:srgbClr val="00539C"/>
                </a:solidFill>
                <a:latin typeface="+mj-lt"/>
              </a:rPr>
              <a:t>	Help students as they leave ISU with the CCR</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6531</TotalTime>
  <Words>237</Words>
  <Application>Microsoft Office PowerPoint</Application>
  <PresentationFormat>On-screen Show (4:3)</PresentationFormat>
  <Paragraphs>60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14_Office Theme</vt:lpstr>
      <vt:lpstr>Slide 1</vt:lpstr>
      <vt:lpstr>Slide 2</vt:lpstr>
      <vt:lpstr>Slide 3</vt:lpstr>
      <vt:lpstr>Slide 4</vt:lpstr>
      <vt:lpstr>Slide 5</vt:lpstr>
      <vt:lpstr>Slide 6</vt:lpstr>
    </vt:vector>
  </TitlesOfParts>
  <Company>Indiana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Goal 2 Stakeholders Conference Presentation</dc:title>
  <dc:creator>user</dc:creator>
  <cp:keywords>Conference 2011, experiential learning</cp:keywords>
  <cp:lastModifiedBy> </cp:lastModifiedBy>
  <cp:revision>483</cp:revision>
  <dcterms:created xsi:type="dcterms:W3CDTF">2008-09-03T09:34:29Z</dcterms:created>
  <dcterms:modified xsi:type="dcterms:W3CDTF">2011-11-14T22:29:57Z</dcterms:modified>
</cp:coreProperties>
</file>