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09" r:id="rId4"/>
    <p:sldId id="463" r:id="rId5"/>
    <p:sldId id="461" r:id="rId6"/>
    <p:sldId id="462" r:id="rId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downs" initials="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F5BCB"/>
    <a:srgbClr val="00539C"/>
    <a:srgbClr val="3366FF"/>
    <a:srgbClr val="1065E2"/>
    <a:srgbClr val="DFAA27"/>
    <a:srgbClr val="A2D668"/>
    <a:srgbClr val="0000CC"/>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78859" autoAdjust="0"/>
  </p:normalViewPr>
  <p:slideViewPr>
    <p:cSldViewPr>
      <p:cViewPr>
        <p:scale>
          <a:sx n="80" d="100"/>
          <a:sy n="80" d="100"/>
        </p:scale>
        <p:origin x="-804" y="-12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67" d="100"/>
          <a:sy n="67" d="100"/>
        </p:scale>
        <p:origin x="-2202" y="-10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33" tIns="45717" rIns="91433" bIns="45717"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33" tIns="45717" rIns="91433" bIns="45717" rtlCol="0"/>
          <a:lstStyle>
            <a:lvl1pPr algn="r" fontAlgn="auto">
              <a:spcBef>
                <a:spcPts val="0"/>
              </a:spcBef>
              <a:spcAft>
                <a:spcPts val="0"/>
              </a:spcAft>
              <a:defRPr sz="1200">
                <a:latin typeface="+mn-lt"/>
                <a:cs typeface="+mn-cs"/>
              </a:defRPr>
            </a:lvl1pPr>
          </a:lstStyle>
          <a:p>
            <a:pPr>
              <a:defRPr/>
            </a:pPr>
            <a:fld id="{73BE7386-C444-4A91-8491-E14C88D6ADD7}" type="datetimeFigureOut">
              <a:rPr lang="en-US"/>
              <a:pPr>
                <a:defRPr/>
              </a:pPr>
              <a:t>2/26/2013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33" tIns="45717" rIns="91433" bIns="45717"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33" tIns="45717" rIns="91433" bIns="45717" rtlCol="0" anchor="b"/>
          <a:lstStyle>
            <a:lvl1pPr algn="r" fontAlgn="auto">
              <a:spcBef>
                <a:spcPts val="0"/>
              </a:spcBef>
              <a:spcAft>
                <a:spcPts val="0"/>
              </a:spcAft>
              <a:defRPr sz="1200">
                <a:latin typeface="+mn-lt"/>
                <a:cs typeface="+mn-cs"/>
              </a:defRPr>
            </a:lvl1pPr>
          </a:lstStyle>
          <a:p>
            <a:pPr>
              <a:defRPr/>
            </a:pPr>
            <a:fld id="{4A672C94-5744-43E6-B59B-308495A2BCC3}" type="slidenum">
              <a:rPr lang="en-US"/>
              <a:pPr>
                <a:defRPr/>
              </a:pPr>
              <a:t>‹#›</a:t>
            </a:fld>
            <a:endParaRPr lang="en-US" dirty="0"/>
          </a:p>
        </p:txBody>
      </p:sp>
    </p:spTree>
    <p:extLst>
      <p:ext uri="{BB962C8B-B14F-4D97-AF65-F5344CB8AC3E}">
        <p14:creationId xmlns:p14="http://schemas.microsoft.com/office/powerpoint/2010/main" xmlns="" val="3456449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33" tIns="45717" rIns="91433" bIns="45717"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33" tIns="45717" rIns="91433" bIns="45717" rtlCol="0"/>
          <a:lstStyle>
            <a:lvl1pPr algn="r" fontAlgn="auto">
              <a:spcBef>
                <a:spcPts val="0"/>
              </a:spcBef>
              <a:spcAft>
                <a:spcPts val="0"/>
              </a:spcAft>
              <a:defRPr sz="1200">
                <a:latin typeface="+mn-lt"/>
                <a:cs typeface="+mn-cs"/>
              </a:defRPr>
            </a:lvl1pPr>
          </a:lstStyle>
          <a:p>
            <a:pPr>
              <a:defRPr/>
            </a:pPr>
            <a:fld id="{124C588B-D7B3-4579-9322-9A4CA944D2F0}" type="datetimeFigureOut">
              <a:rPr lang="en-US"/>
              <a:pPr>
                <a:defRPr/>
              </a:pPr>
              <a:t>2/26/2013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pPr lvl="0"/>
            <a:endParaRPr lang="en-US" noProof="0" dirty="0"/>
          </a:p>
        </p:txBody>
      </p:sp>
      <p:sp>
        <p:nvSpPr>
          <p:cNvPr id="5" name="Notes Placeholder 4"/>
          <p:cNvSpPr>
            <a:spLocks noGrp="1"/>
          </p:cNvSpPr>
          <p:nvPr>
            <p:ph type="body" sz="quarter" idx="3"/>
          </p:nvPr>
        </p:nvSpPr>
        <p:spPr>
          <a:xfrm>
            <a:off x="685800" y="4416428"/>
            <a:ext cx="5486400" cy="4183063"/>
          </a:xfrm>
          <a:prstGeom prst="rect">
            <a:avLst/>
          </a:prstGeom>
        </p:spPr>
        <p:txBody>
          <a:bodyPr vert="horz" lIns="91433" tIns="45717" rIns="91433" bIns="4571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33" tIns="45717" rIns="91433" bIns="45717"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33" tIns="45717" rIns="91433" bIns="45717" rtlCol="0" anchor="b"/>
          <a:lstStyle>
            <a:lvl1pPr algn="r" fontAlgn="auto">
              <a:spcBef>
                <a:spcPts val="0"/>
              </a:spcBef>
              <a:spcAft>
                <a:spcPts val="0"/>
              </a:spcAft>
              <a:defRPr sz="1200">
                <a:latin typeface="+mn-lt"/>
                <a:cs typeface="+mn-cs"/>
              </a:defRPr>
            </a:lvl1pPr>
          </a:lstStyle>
          <a:p>
            <a:pPr>
              <a:defRPr/>
            </a:pPr>
            <a:fld id="{28A0E4E1-A561-4992-BA08-835CC62DE654}" type="slidenum">
              <a:rPr lang="en-US"/>
              <a:pPr>
                <a:defRPr/>
              </a:pPr>
              <a:t>‹#›</a:t>
            </a:fld>
            <a:endParaRPr lang="en-US" dirty="0"/>
          </a:p>
        </p:txBody>
      </p:sp>
    </p:spTree>
    <p:extLst>
      <p:ext uri="{BB962C8B-B14F-4D97-AF65-F5344CB8AC3E}">
        <p14:creationId xmlns:p14="http://schemas.microsoft.com/office/powerpoint/2010/main" xmlns="" val="4258609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43071D-18BC-459C-8DA2-F2FE1DC65164}" type="slidenum">
              <a:rPr lang="en-US" smtClean="0">
                <a:solidFill>
                  <a:srgbClr val="000000"/>
                </a:solidFill>
                <a:cs typeface="Arial" charset="0"/>
              </a:rPr>
              <a:pPr fontAlgn="base">
                <a:spcBef>
                  <a:spcPct val="0"/>
                </a:spcBef>
                <a:spcAft>
                  <a:spcPct val="0"/>
                </a:spcAft>
                <a:defRPr/>
              </a:pPr>
              <a:t>1</a:t>
            </a:fld>
            <a:endParaRPr lang="en-US" dirty="0" smtClean="0">
              <a:solidFill>
                <a:srgbClr val="000000"/>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marL="0" marR="0" indent="0" algn="l" defTabSz="914400" rtl="0" eaLnBrk="0" fontAlgn="auto" latinLnBrk="0" hangingPunct="0">
              <a:lnSpc>
                <a:spcPts val="3200"/>
              </a:lnSpc>
              <a:spcBef>
                <a:spcPts val="0"/>
              </a:spcBef>
              <a:spcAft>
                <a:spcPts val="0"/>
              </a:spcAft>
              <a:buClrTx/>
              <a:buSzTx/>
              <a:buFontTx/>
              <a:buNone/>
              <a:tabLst/>
              <a:defRPr/>
            </a:pPr>
            <a:r>
              <a:rPr lang="en-US" sz="1600" dirty="0" smtClean="0">
                <a:latin typeface="+mn-lt"/>
                <a:cs typeface="+mn-cs"/>
              </a:rPr>
              <a:t>Due to the faculty representative being appointed late</a:t>
            </a:r>
            <a:r>
              <a:rPr lang="en-US" sz="1600" baseline="0" dirty="0" smtClean="0">
                <a:latin typeface="+mn-lt"/>
                <a:cs typeface="+mn-cs"/>
              </a:rPr>
              <a:t> in the Fall semester, initiative efforts were directed towards a more community focus via the activities discussed in the following accomplishments.</a:t>
            </a:r>
            <a:endParaRPr lang="en-US" sz="1600" dirty="0" smtClean="0">
              <a:latin typeface="+mn-lt"/>
              <a:cs typeface="+mn-cs"/>
            </a:endParaRPr>
          </a:p>
          <a:p>
            <a:pPr algn="l" fontAlgn="auto">
              <a:lnSpc>
                <a:spcPts val="3200"/>
              </a:lnSpc>
              <a:spcBef>
                <a:spcPts val="0"/>
              </a:spcBef>
              <a:spcAft>
                <a:spcPts val="0"/>
              </a:spcAft>
              <a:defRPr/>
            </a:pPr>
            <a:endParaRPr lang="en-US" sz="1600" dirty="0" smtClean="0">
              <a:latin typeface="+mn-lt"/>
              <a:cs typeface="+mn-cs"/>
            </a:endParaRPr>
          </a:p>
          <a:p>
            <a:pPr eaLnBrk="1" hangingPunct="1">
              <a:spcBef>
                <a:spcPct val="0"/>
              </a:spcBef>
            </a:pPr>
            <a:r>
              <a:rPr lang="en-US" sz="1600" b="1" u="sng" dirty="0" smtClean="0"/>
              <a:t>BARBARA</a:t>
            </a:r>
            <a:r>
              <a:rPr lang="en-US" sz="1600" b="1" u="sng" baseline="0" dirty="0" smtClean="0"/>
              <a:t> SAYS THIS:</a:t>
            </a:r>
          </a:p>
          <a:p>
            <a:pPr eaLnBrk="1" hangingPunct="1">
              <a:spcBef>
                <a:spcPct val="0"/>
              </a:spcBef>
            </a:pPr>
            <a:r>
              <a:rPr lang="en-US" sz="1600" dirty="0" smtClean="0"/>
              <a:t>Recently Initiative</a:t>
            </a:r>
            <a:r>
              <a:rPr lang="en-US" sz="1600" baseline="0" dirty="0" smtClean="0"/>
              <a:t> 4 has been redesigned in order to highlight faculty and staff initiatives. </a:t>
            </a:r>
            <a:r>
              <a:rPr lang="en-US" sz="1600" dirty="0" smtClean="0">
                <a:latin typeface="+mn-lt"/>
                <a:cs typeface="+mn-cs"/>
              </a:rPr>
              <a:t>The accomplishments</a:t>
            </a:r>
            <a:r>
              <a:rPr lang="en-US" sz="1600" baseline="0" dirty="0" smtClean="0">
                <a:latin typeface="+mn-lt"/>
                <a:cs typeface="+mn-cs"/>
              </a:rPr>
              <a:t> will be shared in two sections - 4A and 4B</a:t>
            </a:r>
          </a:p>
          <a:p>
            <a:pPr eaLnBrk="1" hangingPunct="1">
              <a:spcBef>
                <a:spcPct val="0"/>
              </a:spcBef>
            </a:pPr>
            <a:endParaRPr lang="en-US" sz="1600" baseline="0" dirty="0" smtClean="0"/>
          </a:p>
          <a:p>
            <a:pPr marL="0" marR="0" indent="0" algn="l" defTabSz="914400" rtl="0" eaLnBrk="0" fontAlgn="auto" latinLnBrk="0" hangingPunct="0">
              <a:lnSpc>
                <a:spcPts val="3200"/>
              </a:lnSpc>
              <a:spcBef>
                <a:spcPts val="0"/>
              </a:spcBef>
              <a:spcAft>
                <a:spcPts val="0"/>
              </a:spcAft>
              <a:buClrTx/>
              <a:buSzTx/>
              <a:buFontTx/>
              <a:buNone/>
              <a:tabLst/>
              <a:defRPr/>
            </a:pPr>
            <a:r>
              <a:rPr lang="en-US" sz="1600" baseline="0" dirty="0" smtClean="0"/>
              <a:t>4A – I will cover the </a:t>
            </a:r>
            <a:r>
              <a:rPr lang="en-US" sz="1600" dirty="0" smtClean="0">
                <a:latin typeface="+mn-lt"/>
                <a:cs typeface="+mn-cs"/>
              </a:rPr>
              <a:t>Expand the Diversity Found in the Composition of the Staff at ISU</a:t>
            </a:r>
          </a:p>
          <a:p>
            <a:pPr marL="0" marR="0" indent="0" algn="l" defTabSz="914400" rtl="0" eaLnBrk="0" fontAlgn="auto" latinLnBrk="0" hangingPunct="0">
              <a:lnSpc>
                <a:spcPts val="3200"/>
              </a:lnSpc>
              <a:spcBef>
                <a:spcPts val="0"/>
              </a:spcBef>
              <a:spcAft>
                <a:spcPts val="0"/>
              </a:spcAft>
              <a:buClrTx/>
              <a:buSzTx/>
              <a:buFontTx/>
              <a:buNone/>
              <a:tabLst/>
              <a:defRPr/>
            </a:pPr>
            <a:endParaRPr lang="en-US" sz="1600" dirty="0" smtClean="0">
              <a:latin typeface="+mn-lt"/>
              <a:cs typeface="+mn-cs"/>
            </a:endParaRPr>
          </a:p>
          <a:p>
            <a:pPr marL="0" marR="0" indent="0" algn="l" defTabSz="914400" rtl="0" eaLnBrk="0" fontAlgn="auto" latinLnBrk="0" hangingPunct="0">
              <a:lnSpc>
                <a:spcPts val="3200"/>
              </a:lnSpc>
              <a:spcBef>
                <a:spcPts val="0"/>
              </a:spcBef>
              <a:spcAft>
                <a:spcPts val="0"/>
              </a:spcAft>
              <a:buClrTx/>
              <a:buSzTx/>
              <a:buFontTx/>
              <a:buNone/>
              <a:tabLst/>
              <a:defRPr/>
            </a:pPr>
            <a:r>
              <a:rPr lang="en-US" sz="1600" baseline="0" dirty="0" smtClean="0"/>
              <a:t>4B – Kandace will cover the </a:t>
            </a:r>
            <a:r>
              <a:rPr lang="en-US" sz="1600" dirty="0" smtClean="0">
                <a:latin typeface="+mn-lt"/>
                <a:cs typeface="+mn-cs"/>
              </a:rPr>
              <a:t>Expand the Diversity Found in the Composition of the Faculty at ISU</a:t>
            </a:r>
          </a:p>
          <a:p>
            <a:pPr algn="l" fontAlgn="auto">
              <a:lnSpc>
                <a:spcPts val="3200"/>
              </a:lnSpc>
              <a:spcBef>
                <a:spcPts val="0"/>
              </a:spcBef>
              <a:spcAft>
                <a:spcPts val="0"/>
              </a:spcAft>
              <a:defRPr/>
            </a:pPr>
            <a:endParaRPr lang="en-US" sz="1600" dirty="0" smtClean="0">
              <a:latin typeface="+mn-lt"/>
              <a:cs typeface="+mn-cs"/>
            </a:endParaRPr>
          </a:p>
          <a:p>
            <a:pPr algn="l" fontAlgn="auto">
              <a:lnSpc>
                <a:spcPts val="3200"/>
              </a:lnSpc>
              <a:spcBef>
                <a:spcPts val="0"/>
              </a:spcBef>
              <a:spcAft>
                <a:spcPts val="0"/>
              </a:spcAft>
              <a:defRPr/>
            </a:pPr>
            <a:endParaRPr lang="en-US" sz="1600" dirty="0">
              <a:latin typeface="+mn-lt"/>
              <a:cs typeface="+mn-cs"/>
            </a:endParaRPr>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51F8F3-2D3B-4FBA-A3C5-B425D01034BA}" type="slidenum">
              <a:rPr lang="en-US" smtClean="0">
                <a:solidFill>
                  <a:srgbClr val="000000"/>
                </a:solidFill>
                <a:cs typeface="Arial" charset="0"/>
              </a:rPr>
              <a:pPr fontAlgn="base">
                <a:spcBef>
                  <a:spcPct val="0"/>
                </a:spcBef>
                <a:spcAft>
                  <a:spcPct val="0"/>
                </a:spcAft>
                <a:defRPr/>
              </a:pPr>
              <a:t>2</a:t>
            </a:fld>
            <a:endParaRPr lang="en-US" dirty="0" smtClean="0">
              <a:solidFill>
                <a:srgbClr val="000000"/>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p:txBody>
          <a:bodyPr wrap="square" numCol="1" anchor="t" anchorCtr="0" compatLnSpc="1">
            <a:prstTxWarp prst="textNoShape">
              <a:avLst/>
            </a:prstTxWarp>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b="1" i="0" baseline="0" dirty="0" smtClean="0">
                <a:solidFill>
                  <a:srgbClr val="FF0000"/>
                </a:solidFill>
              </a:rPr>
              <a:t>BARBARA YOU HAVE A SEPARATE DOCUMENT FOR 4A ACCOMPLISHMENTS.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2000" baseline="0" dirty="0" smtClean="0"/>
              <a:t>While our goal is to recruit great faculty and staff, we must also focus and address what initiatives we have in place to retain a diversified workforce.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baseline="0" dirty="0"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A6DF33-9576-495A-A206-1FDC304BA440}" type="slidenum">
              <a:rPr lang="en-US" smtClean="0">
                <a:solidFill>
                  <a:srgbClr val="000000"/>
                </a:solidFill>
                <a:cs typeface="Arial" charset="0"/>
              </a:rPr>
              <a:pPr fontAlgn="base">
                <a:spcBef>
                  <a:spcPct val="0"/>
                </a:spcBef>
                <a:spcAft>
                  <a:spcPct val="0"/>
                </a:spcAft>
                <a:defRPr/>
              </a:pPr>
              <a:t>3</a:t>
            </a:fld>
            <a:endParaRPr lang="en-US" dirty="0" smtClean="0">
              <a:solidFill>
                <a:srgbClr val="000000"/>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p:txBody>
          <a:bodyPr wrap="square" numCol="1" anchor="t" anchorCtr="0" compatLnSpc="1">
            <a:prstTxWarp prst="textNoShape">
              <a:avLst/>
            </a:prstTxWarp>
            <a:normAutofit fontScale="77500" lnSpcReduction="20000"/>
          </a:bodyPr>
          <a:lstStyle/>
          <a:p>
            <a:pPr marL="800100" lvl="1" indent="-342900">
              <a:buAutoNum type="alphaLcPeriod"/>
            </a:pPr>
            <a:r>
              <a:rPr lang="en-US" sz="1300" dirty="0" smtClean="0"/>
              <a:t>Meetings with Dr. Powers to discuss the previous two years of activity and examine files and the website he created.</a:t>
            </a:r>
          </a:p>
          <a:p>
            <a:pPr marL="800100" lvl="1" indent="-342900">
              <a:buAutoNum type="alphaLcPeriod" startAt="2"/>
            </a:pPr>
            <a:r>
              <a:rPr lang="en-US" sz="1300" dirty="0" smtClean="0"/>
              <a:t>Dr. Hinton met with every Dean between the end of November and the end of the Fall 2012 semester to assess involvement, interest, and listen to ideas, suggestions, and feedback they might share regarding the Opportunity Hires Program and the Scholar Collaboration Day.</a:t>
            </a:r>
          </a:p>
          <a:p>
            <a:pPr marL="800100" lvl="1" indent="-342900">
              <a:buFontTx/>
              <a:buAutoNum type="alphaLcPeriod" startAt="2"/>
            </a:pPr>
            <a:r>
              <a:rPr lang="en-US" sz="1300" dirty="0" smtClean="0"/>
              <a:t>Each dean set up meetings with department chairs as a follow-up and to solicit more feedback and ideas about how to best approach this initiative.</a:t>
            </a:r>
          </a:p>
          <a:p>
            <a:pPr marL="800100" lvl="1" indent="-342900">
              <a:buFontTx/>
              <a:buAutoNum type="alphaLcPeriod" startAt="2"/>
            </a:pPr>
            <a:r>
              <a:rPr lang="en-US" sz="1300" dirty="0" smtClean="0"/>
              <a:t>Met with Tami Weinzapfel-Smith, Dr. Elonda Ervin, Beatrice Momanyi, and Bonita McGee to understand the program from an HR, Affirmative Action, and Diversity Office perspective. These meetings were also working meetings to plan search committee workshops.</a:t>
            </a:r>
          </a:p>
          <a:p>
            <a:pPr marL="800100" lvl="1" indent="-342900">
              <a:buFontTx/>
              <a:buNone/>
            </a:pPr>
            <a:endParaRPr lang="en-US" sz="1300" b="1" kern="1200" dirty="0" smtClean="0">
              <a:solidFill>
                <a:schemeClr val="tx1"/>
              </a:solidFill>
              <a:latin typeface="+mn-lt"/>
              <a:ea typeface="+mn-ea"/>
              <a:cs typeface="+mn-cs"/>
            </a:endParaRPr>
          </a:p>
          <a:p>
            <a:pPr marL="800100" lvl="1" indent="-342900">
              <a:buFontTx/>
              <a:buNone/>
            </a:pPr>
            <a:r>
              <a:rPr lang="en-US" sz="1300" b="1" kern="1200" dirty="0" smtClean="0">
                <a:solidFill>
                  <a:schemeClr val="tx1"/>
                </a:solidFill>
                <a:latin typeface="+mn-lt"/>
                <a:ea typeface="+mn-ea"/>
                <a:cs typeface="+mn-cs"/>
              </a:rPr>
              <a:t>Implementation plan</a:t>
            </a:r>
          </a:p>
          <a:p>
            <a:pPr marL="800100" lvl="1" indent="0">
              <a:buFontTx/>
              <a:buNone/>
            </a:pPr>
            <a:r>
              <a:rPr lang="en-US" sz="1300" kern="1200" dirty="0" smtClean="0">
                <a:solidFill>
                  <a:schemeClr val="tx1"/>
                </a:solidFill>
                <a:latin typeface="+mn-lt"/>
                <a:ea typeface="+mn-ea"/>
                <a:cs typeface="+mn-cs"/>
              </a:rPr>
              <a:t>1. Collecting a list of positions that deans and department chairs are interested in pursuing for the Opportunity/Targeted Hires Program.</a:t>
            </a:r>
          </a:p>
          <a:p>
            <a:pPr marL="800100" lvl="1" indent="0">
              <a:buFontTx/>
              <a:buNone/>
            </a:pPr>
            <a:r>
              <a:rPr lang="en-US" sz="1300" kern="1200" dirty="0" smtClean="0">
                <a:solidFill>
                  <a:schemeClr val="tx1"/>
                </a:solidFill>
                <a:latin typeface="+mn-lt"/>
                <a:ea typeface="+mn-ea"/>
                <a:cs typeface="+mn-cs"/>
              </a:rPr>
              <a:t>2. Harvesting and gleaning the field of doctoral producing institutions, professional and academic associations, national registries, online</a:t>
            </a:r>
            <a:r>
              <a:rPr lang="en-US" sz="1300" kern="1200" baseline="0" dirty="0" smtClean="0">
                <a:solidFill>
                  <a:schemeClr val="tx1"/>
                </a:solidFill>
                <a:latin typeface="+mn-lt"/>
                <a:ea typeface="+mn-ea"/>
                <a:cs typeface="+mn-cs"/>
              </a:rPr>
              <a:t> </a:t>
            </a:r>
            <a:r>
              <a:rPr lang="en-US" sz="1300" kern="1200" dirty="0" smtClean="0">
                <a:solidFill>
                  <a:schemeClr val="tx1"/>
                </a:solidFill>
                <a:latin typeface="+mn-lt"/>
                <a:ea typeface="+mn-ea"/>
                <a:cs typeface="+mn-cs"/>
              </a:rPr>
              <a:t>diversity job fairs, career fairs at conferences, and one-on-one contact from collegial networking to find potential faculty candidates.</a:t>
            </a:r>
          </a:p>
          <a:p>
            <a:pPr lvl="2" indent="0"/>
            <a:r>
              <a:rPr lang="en-US" sz="1300" kern="1200" dirty="0" smtClean="0">
                <a:solidFill>
                  <a:schemeClr val="tx1"/>
                </a:solidFill>
                <a:latin typeface="+mn-lt"/>
                <a:ea typeface="+mn-ea"/>
                <a:cs typeface="+mn-cs"/>
              </a:rPr>
              <a:t>3.  National advertising media (CHE, Diverse Issues in H.E., HigherEdJobs.com)</a:t>
            </a:r>
          </a:p>
          <a:p>
            <a:pPr lvl="2" indent="0"/>
            <a:r>
              <a:rPr lang="en-US" sz="1300" kern="1200" dirty="0" smtClean="0">
                <a:solidFill>
                  <a:schemeClr val="tx1"/>
                </a:solidFill>
                <a:latin typeface="+mn-lt"/>
                <a:ea typeface="+mn-ea"/>
                <a:cs typeface="+mn-cs"/>
              </a:rPr>
              <a:t>4.  Collect and disseminate CVs to department chairs who have expressed need for follow-up.</a:t>
            </a:r>
          </a:p>
          <a:p>
            <a:pPr lvl="2" indent="0"/>
            <a:r>
              <a:rPr lang="en-US" sz="1300" kern="1200" dirty="0" smtClean="0">
                <a:solidFill>
                  <a:schemeClr val="tx1"/>
                </a:solidFill>
                <a:latin typeface="+mn-lt"/>
                <a:ea typeface="+mn-ea"/>
                <a:cs typeface="+mn-cs"/>
              </a:rPr>
              <a:t>5.  Invite potential faculty candidates to ISU in clusters of three to meet with and interview in departments (competing individuals will not be clustered at the same time). These visits will include a reception sponsored by the Black Faculty and Staff Caucus.</a:t>
            </a:r>
          </a:p>
          <a:p>
            <a:pPr lvl="2" indent="0"/>
            <a:r>
              <a:rPr lang="en-US" sz="1300" kern="1200" dirty="0" smtClean="0">
                <a:solidFill>
                  <a:schemeClr val="tx1"/>
                </a:solidFill>
                <a:latin typeface="+mn-lt"/>
                <a:ea typeface="+mn-ea"/>
                <a:cs typeface="+mn-cs"/>
              </a:rPr>
              <a:t>5.  Follow-up with chairs about any issues or areas to provide assistance with during negotiations with candidates if offers are made and if chairs seek such help.</a:t>
            </a:r>
          </a:p>
          <a:p>
            <a:endParaRPr lang="en-US" sz="1300" dirty="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A6DF33-9576-495A-A206-1FDC304BA440}" type="slidenum">
              <a:rPr lang="en-US" smtClean="0">
                <a:solidFill>
                  <a:srgbClr val="000000"/>
                </a:solidFill>
                <a:cs typeface="Arial" charset="0"/>
              </a:rPr>
              <a:pPr fontAlgn="base">
                <a:spcBef>
                  <a:spcPct val="0"/>
                </a:spcBef>
                <a:spcAft>
                  <a:spcPct val="0"/>
                </a:spcAft>
                <a:defRPr/>
              </a:pPr>
              <a:t>4</a:t>
            </a:fld>
            <a:endParaRPr lang="en-US" dirty="0" smtClean="0">
              <a:solidFill>
                <a:srgbClr val="000000"/>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p:txBody>
          <a:bodyPr wrap="square" numCol="1" anchor="t" anchorCtr="0" compatLnSpc="1">
            <a:prstTxWarp prst="textNoShape">
              <a:avLst/>
            </a:prstTxWarp>
            <a:normAutofit/>
          </a:bodyPr>
          <a:lstStyle/>
          <a:p>
            <a:pPr eaLnBrk="1" hangingPunct="1">
              <a:spcBef>
                <a:spcPct val="0"/>
              </a:spcBef>
              <a:defRPr/>
            </a:pPr>
            <a:endParaRPr lang="en-US" sz="2000" baseline="0" dirty="0"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1E263A-1BDE-405D-99C4-1B3212F5FBCD}" type="slidenum">
              <a:rPr lang="en-US" smtClean="0">
                <a:solidFill>
                  <a:srgbClr val="000000"/>
                </a:solidFill>
                <a:cs typeface="Arial" charset="0"/>
              </a:rPr>
              <a:pPr fontAlgn="base">
                <a:spcBef>
                  <a:spcPct val="0"/>
                </a:spcBef>
                <a:spcAft>
                  <a:spcPct val="0"/>
                </a:spcAft>
                <a:defRPr/>
              </a:pPr>
              <a:t>5</a:t>
            </a:fld>
            <a:endParaRPr lang="en-US" dirty="0" smtClean="0">
              <a:solidFill>
                <a:srgbClr val="000000"/>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800" dirty="0" smtClean="0"/>
              <a:t>Ultimately we see all of the efforts of 4A</a:t>
            </a:r>
            <a:r>
              <a:rPr lang="en-US" sz="1800" baseline="0" dirty="0" smtClean="0"/>
              <a:t> and 4B </a:t>
            </a:r>
            <a:r>
              <a:rPr lang="en-US" sz="1800" dirty="0" smtClean="0"/>
              <a:t>having an impact on faculty,</a:t>
            </a:r>
            <a:r>
              <a:rPr lang="en-US" sz="1800" baseline="0" dirty="0" smtClean="0"/>
              <a:t> staff and </a:t>
            </a:r>
            <a:r>
              <a:rPr lang="en-US" sz="1800" dirty="0" smtClean="0"/>
              <a:t>student recruitment</a:t>
            </a:r>
            <a:r>
              <a:rPr lang="en-US" sz="1800" baseline="0" dirty="0" smtClean="0"/>
              <a:t> and </a:t>
            </a:r>
            <a:r>
              <a:rPr lang="en-US" sz="1800" dirty="0" smtClean="0"/>
              <a:t>retention. More engaged employees are going to be interested in staying with ISU which will aide in our reaching retention goals and retaining a diverse student</a:t>
            </a:r>
            <a:r>
              <a:rPr lang="en-US" sz="1800" baseline="0" dirty="0" smtClean="0"/>
              <a:t> body</a:t>
            </a:r>
            <a:r>
              <a:rPr lang="en-US" sz="1800" dirty="0" smtClean="0"/>
              <a:t>.</a:t>
            </a:r>
          </a:p>
          <a:p>
            <a:pPr eaLnBrk="1" hangingPunct="1">
              <a:spcBef>
                <a:spcPct val="0"/>
              </a:spcBef>
            </a:pPr>
            <a:endParaRPr lang="en-US" sz="1800" dirty="0" smtClean="0"/>
          </a:p>
          <a:p>
            <a:pPr eaLnBrk="1" hangingPunct="1">
              <a:spcBef>
                <a:spcPct val="0"/>
              </a:spcBef>
            </a:pPr>
            <a:endParaRPr lang="en-US" sz="1800" b="1" dirty="0" smtClean="0"/>
          </a:p>
          <a:p>
            <a:pPr eaLnBrk="1" hangingPunct="1">
              <a:spcBef>
                <a:spcPct val="0"/>
              </a:spcBef>
            </a:pPr>
            <a:r>
              <a:rPr lang="en-US" sz="1800" b="1" dirty="0" smtClean="0"/>
              <a:t>NCORE – National Conference on</a:t>
            </a:r>
            <a:r>
              <a:rPr lang="en-US" sz="1800" b="1" baseline="0" dirty="0" smtClean="0"/>
              <a:t> Race and Ethnicity</a:t>
            </a:r>
          </a:p>
          <a:p>
            <a:pPr eaLnBrk="1" hangingPunct="1">
              <a:spcBef>
                <a:spcPct val="0"/>
              </a:spcBef>
            </a:pPr>
            <a:endParaRPr lang="en-US" baseline="0" dirty="0" smtClean="0"/>
          </a:p>
          <a:p>
            <a:pPr eaLnBrk="1" hangingPunct="1">
              <a:spcBef>
                <a:spcPct val="0"/>
              </a:spcBef>
            </a:pPr>
            <a:endParaRPr lang="en-US" dirty="0"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B8381A-4786-486C-8A68-4ACA87C5E4C7}" type="slidenum">
              <a:rPr lang="en-US" smtClean="0">
                <a:solidFill>
                  <a:srgbClr val="000000"/>
                </a:solidFill>
                <a:cs typeface="Arial" charset="0"/>
              </a:rPr>
              <a:pPr fontAlgn="base">
                <a:spcBef>
                  <a:spcPct val="0"/>
                </a:spcBef>
                <a:spcAft>
                  <a:spcPct val="0"/>
                </a:spcAft>
                <a:defRPr/>
              </a:pPr>
              <a:t>6</a:t>
            </a:fld>
            <a:endParaRPr lang="en-US" dirty="0" smtClean="0">
              <a:solidFill>
                <a:srgbClr val="000000"/>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FFD1A1-5B60-4C9D-9710-A74BEAE358B0}" type="datetimeFigureOut">
              <a:rPr lang="en-US"/>
              <a:pPr>
                <a:defRPr/>
              </a:pPr>
              <a:t>2/26/2013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A97DC21-4AC3-478D-BD19-C0571461C5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5DDC14DD-C989-426C-BFC2-8209382A2383}" type="datetimeFigureOut">
              <a:rPr lang="en-US"/>
              <a:pPr>
                <a:defRPr/>
              </a:pPr>
              <a:t>2/26/2013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E7A4330B-F74E-4379-9F82-C3053F8FA0C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1" descr="campus1.jpg"/>
          <p:cNvPicPr>
            <a:picLocks noChangeAspect="1"/>
          </p:cNvPicPr>
          <p:nvPr/>
        </p:nvPicPr>
        <p:blipFill>
          <a:blip r:embed="rId3" cstate="print"/>
          <a:srcRect t="9454"/>
          <a:stretch>
            <a:fillRect/>
          </a:stretch>
        </p:blipFill>
        <p:spPr bwMode="auto">
          <a:xfrm>
            <a:off x="4572000" y="0"/>
            <a:ext cx="4572000" cy="2919413"/>
          </a:xfrm>
          <a:prstGeom prst="rect">
            <a:avLst/>
          </a:prstGeom>
          <a:noFill/>
          <a:ln w="9525">
            <a:noFill/>
            <a:miter lim="800000"/>
            <a:headEnd/>
            <a:tailEnd/>
          </a:ln>
        </p:spPr>
      </p:pic>
      <p:pic>
        <p:nvPicPr>
          <p:cNvPr id="2051"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2053" name="Picture 15" descr="ISU_logo.2.jpg"/>
          <p:cNvPicPr>
            <a:picLocks noChangeAspect="1"/>
          </p:cNvPicPr>
          <p:nvPr/>
        </p:nvPicPr>
        <p:blipFill>
          <a:blip r:embed="rId5" cstate="print"/>
          <a:srcRect/>
          <a:stretch>
            <a:fillRect/>
          </a:stretch>
        </p:blipFill>
        <p:spPr bwMode="auto">
          <a:xfrm>
            <a:off x="6858000" y="6019800"/>
            <a:ext cx="1957388" cy="590550"/>
          </a:xfrm>
          <a:prstGeom prst="rect">
            <a:avLst/>
          </a:prstGeom>
          <a:noFill/>
          <a:ln w="9525">
            <a:noFill/>
            <a:miter lim="800000"/>
            <a:headEnd/>
            <a:tailEnd/>
          </a:ln>
        </p:spPr>
      </p:pic>
      <p:sp>
        <p:nvSpPr>
          <p:cNvPr id="9" name="TextBox 8"/>
          <p:cNvSpPr txBox="1"/>
          <p:nvPr/>
        </p:nvSpPr>
        <p:spPr>
          <a:xfrm>
            <a:off x="2590800" y="2895600"/>
            <a:ext cx="6553200" cy="906463"/>
          </a:xfrm>
          <a:prstGeom prst="rect">
            <a:avLst/>
          </a:prstGeom>
          <a:solidFill>
            <a:srgbClr val="0F5BCB">
              <a:alpha val="96000"/>
            </a:srgbClr>
          </a:solidFill>
          <a:ln w="38100">
            <a:solidFill>
              <a:schemeClr val="bg1"/>
            </a:solidFill>
          </a:ln>
        </p:spPr>
        <p:txBody>
          <a:bodyPr lIns="0" tIns="91440" rIns="0" bIns="182880" anchor="ctr" anchorCtr="1"/>
          <a:lstStyle/>
          <a:p>
            <a:pPr algn="ctr" fontAlgn="auto">
              <a:spcBef>
                <a:spcPts val="0"/>
              </a:spcBef>
              <a:spcAft>
                <a:spcPts val="0"/>
              </a:spcAft>
              <a:defRPr/>
            </a:pPr>
            <a:r>
              <a:rPr lang="en-US" sz="6000" i="1" spc="-90" dirty="0">
                <a:solidFill>
                  <a:prstClr val="white"/>
                </a:solidFill>
                <a:latin typeface="Garamond" pitchFamily="18" charset="0"/>
                <a:cs typeface="+mn-cs"/>
              </a:rPr>
              <a:t>The </a:t>
            </a:r>
            <a:r>
              <a:rPr lang="en-US" sz="6000" i="1" spc="-250" dirty="0">
                <a:solidFill>
                  <a:prstClr val="white"/>
                </a:solidFill>
                <a:latin typeface="Garamond" pitchFamily="18" charset="0"/>
                <a:cs typeface="+mn-cs"/>
              </a:rPr>
              <a:t>Pa</a:t>
            </a:r>
            <a:r>
              <a:rPr lang="en-US" sz="6000" i="1" spc="-90" dirty="0">
                <a:solidFill>
                  <a:prstClr val="white"/>
                </a:solidFill>
                <a:latin typeface="Garamond" pitchFamily="18" charset="0"/>
                <a:cs typeface="+mn-cs"/>
              </a:rPr>
              <a:t>thway to </a:t>
            </a:r>
            <a:r>
              <a:rPr lang="en-US" sz="6000" i="1" spc="-400" dirty="0">
                <a:solidFill>
                  <a:prstClr val="white"/>
                </a:solidFill>
                <a:latin typeface="Garamond" pitchFamily="18" charset="0"/>
                <a:cs typeface="+mn-cs"/>
              </a:rPr>
              <a:t>Su</a:t>
            </a:r>
            <a:r>
              <a:rPr lang="en-US" sz="6000" i="1" spc="-90" dirty="0">
                <a:solidFill>
                  <a:prstClr val="white"/>
                </a:solidFill>
                <a:latin typeface="Garamond" pitchFamily="18" charset="0"/>
                <a:cs typeface="+mn-cs"/>
              </a:rPr>
              <a:t>ccess</a:t>
            </a:r>
          </a:p>
        </p:txBody>
      </p:sp>
      <p:sp>
        <p:nvSpPr>
          <p:cNvPr id="10" name="TextBox 9"/>
          <p:cNvSpPr txBox="1"/>
          <p:nvPr/>
        </p:nvSpPr>
        <p:spPr>
          <a:xfrm>
            <a:off x="4648200" y="4572000"/>
            <a:ext cx="4495800" cy="1323439"/>
          </a:xfrm>
          <a:prstGeom prst="rect">
            <a:avLst/>
          </a:prstGeom>
          <a:noFill/>
        </p:spPr>
        <p:txBody>
          <a:bodyPr>
            <a:spAutoFit/>
          </a:bodyPr>
          <a:lstStyle/>
          <a:p>
            <a:pPr algn="ctr" fontAlgn="auto">
              <a:lnSpc>
                <a:spcPts val="3200"/>
              </a:lnSpc>
              <a:spcBef>
                <a:spcPts val="0"/>
              </a:spcBef>
              <a:spcAft>
                <a:spcPts val="0"/>
              </a:spcAft>
              <a:defRPr/>
            </a:pPr>
            <a:r>
              <a:rPr lang="en-US" sz="3000" dirty="0" smtClean="0">
                <a:latin typeface="+mn-lt"/>
                <a:cs typeface="+mn-cs"/>
              </a:rPr>
              <a:t>Expand the Diversity Found in the Composition of the Faculty and Staff at ISU</a:t>
            </a:r>
            <a:endParaRPr lang="en-US" sz="3000" dirty="0">
              <a:latin typeface="+mn-lt"/>
              <a:cs typeface="+mn-cs"/>
            </a:endParaRPr>
          </a:p>
        </p:txBody>
      </p:sp>
      <p:sp>
        <p:nvSpPr>
          <p:cNvPr id="12" name="TextBox 11"/>
          <p:cNvSpPr txBox="1"/>
          <p:nvPr/>
        </p:nvSpPr>
        <p:spPr>
          <a:xfrm>
            <a:off x="4648200" y="3962400"/>
            <a:ext cx="4495800" cy="508000"/>
          </a:xfrm>
          <a:prstGeom prst="rect">
            <a:avLst/>
          </a:prstGeom>
          <a:noFill/>
        </p:spPr>
        <p:txBody>
          <a:bodyPr>
            <a:spAutoFit/>
          </a:bodyPr>
          <a:lstStyle/>
          <a:p>
            <a:pPr algn="ctr" fontAlgn="auto">
              <a:lnSpc>
                <a:spcPts val="3200"/>
              </a:lnSpc>
              <a:spcBef>
                <a:spcPts val="0"/>
              </a:spcBef>
              <a:spcAft>
                <a:spcPts val="0"/>
              </a:spcAft>
              <a:defRPr/>
            </a:pPr>
            <a:r>
              <a:rPr lang="en-US" sz="3200" b="1" dirty="0">
                <a:solidFill>
                  <a:srgbClr val="00539C"/>
                </a:solidFill>
                <a:latin typeface="+mj-lt"/>
                <a:cs typeface="+mn-cs"/>
              </a:rPr>
              <a:t>Goal 6 – </a:t>
            </a:r>
            <a:r>
              <a:rPr lang="en-US" sz="3200" b="1" dirty="0" smtClean="0">
                <a:solidFill>
                  <a:srgbClr val="00539C"/>
                </a:solidFill>
                <a:latin typeface="+mj-lt"/>
                <a:cs typeface="+mn-cs"/>
              </a:rPr>
              <a:t>Initiative 4 </a:t>
            </a:r>
            <a:endParaRPr lang="en-US" sz="2400" dirty="0">
              <a:latin typeface="+mn-lt"/>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800"/>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0"/>
            <a:ext cx="9144000" cy="906463"/>
          </a:xfrm>
          <a:prstGeom prst="rect">
            <a:avLst/>
          </a:prstGeom>
          <a:solidFill>
            <a:srgbClr val="0F5BCB">
              <a:alpha val="96000"/>
            </a:srgbClr>
          </a:solidFill>
          <a:ln w="38100">
            <a:noFill/>
          </a:ln>
        </p:spPr>
        <p:txBody>
          <a:bodyPr lIns="0" tIns="91440" rIns="0" bIns="182880" anchor="ctr" anchorCtr="1"/>
          <a:lstStyle/>
          <a:p>
            <a:pPr fontAlgn="auto">
              <a:spcBef>
                <a:spcPts val="0"/>
              </a:spcBef>
              <a:spcAft>
                <a:spcPts val="0"/>
              </a:spcAft>
              <a:defRPr/>
            </a:pPr>
            <a:endParaRPr lang="en-US" sz="4800" i="1" spc="-90" dirty="0">
              <a:solidFill>
                <a:schemeClr val="bg1"/>
              </a:solidFill>
              <a:latin typeface="Garamond" pitchFamily="18" charset="0"/>
              <a:cs typeface="+mn-cs"/>
            </a:endParaRPr>
          </a:p>
        </p:txBody>
      </p:sp>
      <p:sp>
        <p:nvSpPr>
          <p:cNvPr id="3076" name="TextBox 7"/>
          <p:cNvSpPr txBox="1">
            <a:spLocks noChangeArrowheads="1"/>
          </p:cNvSpPr>
          <p:nvPr/>
        </p:nvSpPr>
        <p:spPr bwMode="auto">
          <a:xfrm>
            <a:off x="76200" y="76200"/>
            <a:ext cx="8686800" cy="646113"/>
          </a:xfrm>
          <a:prstGeom prst="rect">
            <a:avLst/>
          </a:prstGeom>
          <a:noFill/>
          <a:ln w="9525">
            <a:noFill/>
            <a:miter lim="800000"/>
            <a:headEnd/>
            <a:tailEnd/>
          </a:ln>
        </p:spPr>
        <p:txBody>
          <a:bodyPr>
            <a:spAutoFit/>
          </a:bodyPr>
          <a:lstStyle/>
          <a:p>
            <a:pPr algn="ctr"/>
            <a:r>
              <a:rPr lang="en-US" sz="3600" dirty="0">
                <a:solidFill>
                  <a:schemeClr val="bg1"/>
                </a:solidFill>
                <a:latin typeface="Berlin Sans FB Demi" pitchFamily="34" charset="0"/>
              </a:rPr>
              <a:t>The Pathway to Success</a:t>
            </a:r>
          </a:p>
        </p:txBody>
      </p:sp>
      <p:sp>
        <p:nvSpPr>
          <p:cNvPr id="16" name="TextBox 15"/>
          <p:cNvSpPr txBox="1"/>
          <p:nvPr/>
        </p:nvSpPr>
        <p:spPr>
          <a:xfrm>
            <a:off x="228600" y="990600"/>
            <a:ext cx="8763000" cy="508000"/>
          </a:xfrm>
          <a:prstGeom prst="rect">
            <a:avLst/>
          </a:prstGeom>
          <a:noFill/>
        </p:spPr>
        <p:txBody>
          <a:bodyPr>
            <a:spAutoFit/>
          </a:bodyPr>
          <a:lstStyle/>
          <a:p>
            <a:pPr algn="ctr" fontAlgn="auto">
              <a:lnSpc>
                <a:spcPts val="3200"/>
              </a:lnSpc>
              <a:spcBef>
                <a:spcPts val="0"/>
              </a:spcBef>
              <a:spcAft>
                <a:spcPts val="0"/>
              </a:spcAft>
              <a:defRPr/>
            </a:pPr>
            <a:r>
              <a:rPr lang="en-US" sz="3200" b="1" dirty="0">
                <a:solidFill>
                  <a:srgbClr val="00539C"/>
                </a:solidFill>
                <a:latin typeface="+mj-lt"/>
                <a:cs typeface="+mn-cs"/>
              </a:rPr>
              <a:t>Introduction &amp; Purpose</a:t>
            </a:r>
            <a:endParaRPr lang="en-US" sz="2400" dirty="0">
              <a:latin typeface="+mn-lt"/>
              <a:cs typeface="+mn-cs"/>
            </a:endParaRPr>
          </a:p>
        </p:txBody>
      </p:sp>
      <p:sp>
        <p:nvSpPr>
          <p:cNvPr id="2" name="Rectangle 1"/>
          <p:cNvSpPr/>
          <p:nvPr/>
        </p:nvSpPr>
        <p:spPr>
          <a:xfrm>
            <a:off x="152400" y="1605216"/>
            <a:ext cx="8534400" cy="5170646"/>
          </a:xfrm>
          <a:prstGeom prst="rect">
            <a:avLst/>
          </a:prstGeom>
        </p:spPr>
        <p:txBody>
          <a:bodyPr wrap="square">
            <a:spAutoFit/>
          </a:bodyPr>
          <a:lstStyle/>
          <a:p>
            <a:pPr algn="ctr"/>
            <a:r>
              <a:rPr lang="en-US" sz="2200" dirty="0"/>
              <a:t>President Bradley identified enhancing diversity at Indiana State University as a top priority upon coming to ISU 2008. Yet like with student success, enhancing diversity at ISU is everyone's responsibility. While specific groups and individuals are tasked with working on institutional policy, getting the most benefit from diversity depends on engagement across campus</a:t>
            </a:r>
            <a:r>
              <a:rPr lang="en-US" sz="2200" dirty="0" smtClean="0"/>
              <a:t>. The </a:t>
            </a:r>
            <a:r>
              <a:rPr lang="en-US" sz="2200" dirty="0"/>
              <a:t>purpose of this initiative is to enhance recruitment and retention of historically underrepresented minority faculty and staff, particularly African American. Whereas we have been successful in expanding external interest in ISU by minority faculty candidates, As Tapia (2010) explained, institutions must be willing to work in breaking the traditional hiring culture. We must work on embedding the need for diversity and inclusion within the internal culture. Through this initiative, we must strengthen our recruitment practices so they attract diverse candidates to ISU.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800"/>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0"/>
            <a:ext cx="9144000" cy="906463"/>
          </a:xfrm>
          <a:prstGeom prst="rect">
            <a:avLst/>
          </a:prstGeom>
          <a:solidFill>
            <a:srgbClr val="0F5BCB">
              <a:alpha val="96000"/>
            </a:srgbClr>
          </a:solidFill>
          <a:ln w="38100">
            <a:noFill/>
          </a:ln>
        </p:spPr>
        <p:txBody>
          <a:bodyPr lIns="0" tIns="91440" rIns="0" bIns="182880" anchor="ctr" anchorCtr="1"/>
          <a:lstStyle/>
          <a:p>
            <a:pPr fontAlgn="auto">
              <a:spcBef>
                <a:spcPts val="0"/>
              </a:spcBef>
              <a:spcAft>
                <a:spcPts val="0"/>
              </a:spcAft>
              <a:defRPr/>
            </a:pPr>
            <a:endParaRPr lang="en-US" sz="4800" i="1" spc="-90" dirty="0">
              <a:solidFill>
                <a:schemeClr val="bg1"/>
              </a:solidFill>
              <a:latin typeface="Garamond" pitchFamily="18" charset="0"/>
              <a:cs typeface="+mn-cs"/>
            </a:endParaRPr>
          </a:p>
        </p:txBody>
      </p:sp>
      <p:sp>
        <p:nvSpPr>
          <p:cNvPr id="4100" name="TextBox 7"/>
          <p:cNvSpPr txBox="1">
            <a:spLocks noChangeArrowheads="1"/>
          </p:cNvSpPr>
          <p:nvPr/>
        </p:nvSpPr>
        <p:spPr bwMode="auto">
          <a:xfrm>
            <a:off x="76200" y="76200"/>
            <a:ext cx="8686800" cy="646113"/>
          </a:xfrm>
          <a:prstGeom prst="rect">
            <a:avLst/>
          </a:prstGeom>
          <a:noFill/>
          <a:ln w="9525">
            <a:noFill/>
            <a:miter lim="800000"/>
            <a:headEnd/>
            <a:tailEnd/>
          </a:ln>
        </p:spPr>
        <p:txBody>
          <a:bodyPr>
            <a:spAutoFit/>
          </a:bodyPr>
          <a:lstStyle/>
          <a:p>
            <a:pPr algn="ctr"/>
            <a:r>
              <a:rPr lang="en-US" sz="3600" dirty="0">
                <a:solidFill>
                  <a:schemeClr val="bg1"/>
                </a:solidFill>
                <a:latin typeface="Berlin Sans FB Demi" pitchFamily="34" charset="0"/>
              </a:rPr>
              <a:t>The Pathway to Success</a:t>
            </a:r>
          </a:p>
        </p:txBody>
      </p:sp>
      <p:sp>
        <p:nvSpPr>
          <p:cNvPr id="6" name="TextBox 5"/>
          <p:cNvSpPr txBox="1"/>
          <p:nvPr/>
        </p:nvSpPr>
        <p:spPr>
          <a:xfrm>
            <a:off x="609600" y="880631"/>
            <a:ext cx="7467600" cy="508000"/>
          </a:xfrm>
          <a:prstGeom prst="rect">
            <a:avLst/>
          </a:prstGeom>
          <a:noFill/>
        </p:spPr>
        <p:txBody>
          <a:bodyPr>
            <a:spAutoFit/>
          </a:bodyPr>
          <a:lstStyle/>
          <a:p>
            <a:pPr algn="ctr" fontAlgn="auto">
              <a:lnSpc>
                <a:spcPts val="3200"/>
              </a:lnSpc>
              <a:spcBef>
                <a:spcPts val="0"/>
              </a:spcBef>
              <a:spcAft>
                <a:spcPts val="0"/>
              </a:spcAft>
              <a:defRPr/>
            </a:pPr>
            <a:r>
              <a:rPr lang="en-US" sz="3200" b="1" dirty="0" smtClean="0">
                <a:solidFill>
                  <a:srgbClr val="00539C"/>
                </a:solidFill>
                <a:latin typeface="+mj-lt"/>
                <a:cs typeface="+mn-cs"/>
              </a:rPr>
              <a:t>Accomplishments</a:t>
            </a:r>
            <a:endParaRPr lang="en-US" sz="2400" dirty="0">
              <a:latin typeface="+mn-lt"/>
              <a:cs typeface="+mn-cs"/>
            </a:endParaRPr>
          </a:p>
        </p:txBody>
      </p:sp>
      <p:sp>
        <p:nvSpPr>
          <p:cNvPr id="2" name="TextBox 1"/>
          <p:cNvSpPr txBox="1"/>
          <p:nvPr/>
        </p:nvSpPr>
        <p:spPr>
          <a:xfrm>
            <a:off x="152400" y="1426488"/>
            <a:ext cx="8610600" cy="5355312"/>
          </a:xfrm>
          <a:prstGeom prst="rect">
            <a:avLst/>
          </a:prstGeom>
          <a:noFill/>
        </p:spPr>
        <p:txBody>
          <a:bodyPr wrap="square" rtlCol="0">
            <a:spAutoFit/>
          </a:bodyPr>
          <a:lstStyle/>
          <a:p>
            <a:r>
              <a:rPr lang="en-US" sz="1900" dirty="0" smtClean="0"/>
              <a:t>4A – Major initiatives with a Focus on Staff</a:t>
            </a:r>
          </a:p>
          <a:p>
            <a:endParaRPr lang="en-US" sz="1900" dirty="0" smtClean="0"/>
          </a:p>
          <a:p>
            <a:pPr marL="342900" indent="-342900">
              <a:buFont typeface="+mj-lt"/>
              <a:buAutoNum type="arabicPeriod"/>
            </a:pPr>
            <a:r>
              <a:rPr lang="en-US" sz="1900" dirty="0" smtClean="0"/>
              <a:t>Safe Zone, Bafa Bafa, and Eye on Diversity Series</a:t>
            </a:r>
          </a:p>
          <a:p>
            <a:pPr marL="342900" indent="-342900">
              <a:buFont typeface="+mj-lt"/>
              <a:buAutoNum type="arabicPeriod"/>
            </a:pPr>
            <a:r>
              <a:rPr lang="en-US" sz="1900" dirty="0" smtClean="0"/>
              <a:t>Diversity Research Symposium</a:t>
            </a:r>
          </a:p>
          <a:p>
            <a:pPr marL="342900" indent="-342900">
              <a:buFont typeface="+mj-lt"/>
              <a:buAutoNum type="arabicPeriod"/>
            </a:pPr>
            <a:r>
              <a:rPr lang="en-US" sz="1900" dirty="0" smtClean="0"/>
              <a:t>Women Faculty of Color conference</a:t>
            </a:r>
          </a:p>
          <a:p>
            <a:pPr marL="342900" indent="-342900">
              <a:buFont typeface="+mj-lt"/>
              <a:buAutoNum type="arabicPeriod"/>
            </a:pPr>
            <a:r>
              <a:rPr lang="en-US" sz="1900" dirty="0" smtClean="0"/>
              <a:t>Development of the Black Faculty and </a:t>
            </a:r>
            <a:r>
              <a:rPr lang="en-US" sz="1900" dirty="0"/>
              <a:t>Staff Caucus </a:t>
            </a:r>
            <a:r>
              <a:rPr lang="en-US" sz="1900" i="1" dirty="0" smtClean="0">
                <a:solidFill>
                  <a:schemeClr val="tx2"/>
                </a:solidFill>
              </a:rPr>
              <a:t>(http</a:t>
            </a:r>
            <a:r>
              <a:rPr lang="en-US" sz="1900" i="1" dirty="0">
                <a:solidFill>
                  <a:schemeClr val="tx2"/>
                </a:solidFill>
              </a:rPr>
              <a:t>://</a:t>
            </a:r>
            <a:r>
              <a:rPr lang="en-US" sz="1900" i="1" dirty="0" smtClean="0">
                <a:solidFill>
                  <a:schemeClr val="tx2"/>
                </a:solidFill>
              </a:rPr>
              <a:t>www.indstate.edu/diversity/Black_Faculty_and_Staff_Caucus.htm) </a:t>
            </a:r>
          </a:p>
          <a:p>
            <a:pPr lvl="1"/>
            <a:r>
              <a:rPr lang="en-US" sz="1900" dirty="0" smtClean="0"/>
              <a:t>	a. Development </a:t>
            </a:r>
            <a:r>
              <a:rPr lang="en-US" sz="1900" dirty="0"/>
              <a:t>of the Black </a:t>
            </a:r>
            <a:r>
              <a:rPr lang="en-US" sz="1900" dirty="0" smtClean="0"/>
              <a:t>Male Professional Affinity Group</a:t>
            </a:r>
          </a:p>
          <a:p>
            <a:pPr marL="342900" indent="-342900">
              <a:buFont typeface="+mj-lt"/>
              <a:buAutoNum type="arabicPeriod"/>
            </a:pPr>
            <a:r>
              <a:rPr lang="en-US" sz="1900" dirty="0" smtClean="0"/>
              <a:t>Funded the Black Faculty Affinity Group organization efforts to bring a chapter of the Indiana Association of Blacks in Higher Education</a:t>
            </a:r>
          </a:p>
          <a:p>
            <a:pPr marL="342900" indent="-342900">
              <a:buFont typeface="+mj-lt"/>
              <a:buAutoNum type="arabicPeriod"/>
            </a:pPr>
            <a:r>
              <a:rPr lang="en-US" sz="1900" dirty="0"/>
              <a:t>Diversity Lawn Sign </a:t>
            </a:r>
            <a:r>
              <a:rPr lang="en-US" sz="1900" dirty="0" smtClean="0"/>
              <a:t>Campaign and Development of Diversity at a glance brochure</a:t>
            </a:r>
          </a:p>
          <a:p>
            <a:pPr marL="342900" indent="-342900">
              <a:buFont typeface="+mj-lt"/>
              <a:buAutoNum type="arabicPeriod"/>
            </a:pPr>
            <a:r>
              <a:rPr lang="en-US" sz="1900" dirty="0" smtClean="0"/>
              <a:t>Diversity Council training</a:t>
            </a:r>
          </a:p>
          <a:p>
            <a:pPr marL="342900" indent="-342900">
              <a:buFont typeface="+mj-lt"/>
              <a:buAutoNum type="arabicPeriod"/>
            </a:pPr>
            <a:r>
              <a:rPr lang="en-US" sz="1900" dirty="0" smtClean="0"/>
              <a:t>Certified Diversity Professional (CDP) Certification – 1 staff/2 faculty</a:t>
            </a:r>
            <a:endParaRPr lang="en-US" sz="1900" dirty="0"/>
          </a:p>
          <a:p>
            <a:r>
              <a:rPr lang="en-US" sz="1900" dirty="0" smtClean="0"/>
              <a:t>	a. Collaboration with Goal 6 - Initiatives 2 and 3 to send </a:t>
            </a:r>
          </a:p>
          <a:p>
            <a:r>
              <a:rPr lang="en-US" sz="1900" dirty="0"/>
              <a:t>	</a:t>
            </a:r>
            <a:r>
              <a:rPr lang="en-US" sz="1900" dirty="0" smtClean="0"/>
              <a:t>2 faculty and 2 staff members to </a:t>
            </a:r>
            <a:r>
              <a:rPr lang="en-US" sz="1900" dirty="0"/>
              <a:t>the National Council on Race </a:t>
            </a:r>
            <a:endParaRPr lang="en-US" sz="1900" dirty="0" smtClean="0"/>
          </a:p>
          <a:p>
            <a:r>
              <a:rPr lang="en-US" sz="1900" dirty="0"/>
              <a:t>	</a:t>
            </a:r>
            <a:r>
              <a:rPr lang="en-US" sz="1900" dirty="0" smtClean="0"/>
              <a:t>and </a:t>
            </a:r>
            <a:r>
              <a:rPr lang="en-US" sz="1900" dirty="0"/>
              <a:t>Ethnicity </a:t>
            </a:r>
            <a:endParaRPr lang="en-US" sz="1900" dirty="0" smtClean="0"/>
          </a:p>
          <a:p>
            <a:r>
              <a:rPr lang="en-US" sz="1900" dirty="0" smtClean="0"/>
              <a:t>9.  Train the Trainer program </a:t>
            </a:r>
            <a:endParaRPr lang="en-US" sz="19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800"/>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0"/>
            <a:ext cx="9144000" cy="906463"/>
          </a:xfrm>
          <a:prstGeom prst="rect">
            <a:avLst/>
          </a:prstGeom>
          <a:solidFill>
            <a:srgbClr val="0F5BCB">
              <a:alpha val="96000"/>
            </a:srgbClr>
          </a:solidFill>
          <a:ln w="38100">
            <a:noFill/>
          </a:ln>
        </p:spPr>
        <p:txBody>
          <a:bodyPr lIns="0" tIns="91440" rIns="0" bIns="182880" anchor="ctr" anchorCtr="1"/>
          <a:lstStyle/>
          <a:p>
            <a:pPr fontAlgn="auto">
              <a:spcBef>
                <a:spcPts val="0"/>
              </a:spcBef>
              <a:spcAft>
                <a:spcPts val="0"/>
              </a:spcAft>
              <a:defRPr/>
            </a:pPr>
            <a:endParaRPr lang="en-US" sz="4800" i="1" spc="-90" dirty="0">
              <a:solidFill>
                <a:schemeClr val="bg1"/>
              </a:solidFill>
              <a:latin typeface="Garamond" pitchFamily="18" charset="0"/>
              <a:cs typeface="+mn-cs"/>
            </a:endParaRPr>
          </a:p>
        </p:txBody>
      </p:sp>
      <p:sp>
        <p:nvSpPr>
          <p:cNvPr id="4100" name="TextBox 7"/>
          <p:cNvSpPr txBox="1">
            <a:spLocks noChangeArrowheads="1"/>
          </p:cNvSpPr>
          <p:nvPr/>
        </p:nvSpPr>
        <p:spPr bwMode="auto">
          <a:xfrm>
            <a:off x="76200" y="76200"/>
            <a:ext cx="8686800" cy="646113"/>
          </a:xfrm>
          <a:prstGeom prst="rect">
            <a:avLst/>
          </a:prstGeom>
          <a:noFill/>
          <a:ln w="9525">
            <a:noFill/>
            <a:miter lim="800000"/>
            <a:headEnd/>
            <a:tailEnd/>
          </a:ln>
        </p:spPr>
        <p:txBody>
          <a:bodyPr>
            <a:spAutoFit/>
          </a:bodyPr>
          <a:lstStyle/>
          <a:p>
            <a:pPr algn="ctr"/>
            <a:r>
              <a:rPr lang="en-US" sz="3600" dirty="0">
                <a:solidFill>
                  <a:schemeClr val="bg1"/>
                </a:solidFill>
                <a:latin typeface="Berlin Sans FB Demi" pitchFamily="34" charset="0"/>
              </a:rPr>
              <a:t>The Pathway to Success</a:t>
            </a:r>
          </a:p>
        </p:txBody>
      </p:sp>
      <p:sp>
        <p:nvSpPr>
          <p:cNvPr id="6" name="TextBox 5"/>
          <p:cNvSpPr txBox="1"/>
          <p:nvPr/>
        </p:nvSpPr>
        <p:spPr>
          <a:xfrm>
            <a:off x="609600" y="906463"/>
            <a:ext cx="7467600" cy="508000"/>
          </a:xfrm>
          <a:prstGeom prst="rect">
            <a:avLst/>
          </a:prstGeom>
          <a:noFill/>
        </p:spPr>
        <p:txBody>
          <a:bodyPr>
            <a:spAutoFit/>
          </a:bodyPr>
          <a:lstStyle/>
          <a:p>
            <a:pPr algn="ctr" fontAlgn="auto">
              <a:lnSpc>
                <a:spcPts val="3200"/>
              </a:lnSpc>
              <a:spcBef>
                <a:spcPts val="0"/>
              </a:spcBef>
              <a:spcAft>
                <a:spcPts val="0"/>
              </a:spcAft>
              <a:defRPr/>
            </a:pPr>
            <a:r>
              <a:rPr lang="en-US" sz="3200" b="1" dirty="0" smtClean="0">
                <a:solidFill>
                  <a:srgbClr val="00539C"/>
                </a:solidFill>
                <a:latin typeface="+mj-lt"/>
                <a:cs typeface="+mn-cs"/>
              </a:rPr>
              <a:t> Accomplishments</a:t>
            </a:r>
            <a:endParaRPr lang="en-US" sz="2400" dirty="0">
              <a:latin typeface="+mn-lt"/>
              <a:cs typeface="+mn-cs"/>
            </a:endParaRPr>
          </a:p>
        </p:txBody>
      </p:sp>
      <p:sp>
        <p:nvSpPr>
          <p:cNvPr id="2" name="TextBox 1"/>
          <p:cNvSpPr txBox="1"/>
          <p:nvPr/>
        </p:nvSpPr>
        <p:spPr>
          <a:xfrm>
            <a:off x="152400" y="1248558"/>
            <a:ext cx="8915400" cy="4401205"/>
          </a:xfrm>
          <a:prstGeom prst="rect">
            <a:avLst/>
          </a:prstGeom>
          <a:noFill/>
        </p:spPr>
        <p:txBody>
          <a:bodyPr wrap="square" rtlCol="0">
            <a:spAutoFit/>
          </a:bodyPr>
          <a:lstStyle/>
          <a:p>
            <a:r>
              <a:rPr lang="en-US" sz="2000" dirty="0" smtClean="0"/>
              <a:t>4B - Focus on Faculty</a:t>
            </a:r>
          </a:p>
          <a:p>
            <a:r>
              <a:rPr lang="en-US" sz="2000" b="1" dirty="0" smtClean="0"/>
              <a:t> </a:t>
            </a:r>
          </a:p>
          <a:p>
            <a:pPr marL="342900" lvl="0" indent="-342900">
              <a:buAutoNum type="arabicPeriod"/>
            </a:pPr>
            <a:r>
              <a:rPr lang="en-US" sz="2000" dirty="0" smtClean="0"/>
              <a:t>Transition activities </a:t>
            </a:r>
          </a:p>
          <a:p>
            <a:pPr marL="342900" lvl="0" indent="-342900">
              <a:buFont typeface="+mj-lt"/>
              <a:buAutoNum type="arabicPeriod"/>
            </a:pPr>
            <a:r>
              <a:rPr lang="en-US" sz="2000" dirty="0" smtClean="0"/>
              <a:t>Initiative planning and implementation</a:t>
            </a:r>
          </a:p>
          <a:p>
            <a:pPr marL="800100" lvl="1" indent="-342900"/>
            <a:r>
              <a:rPr lang="en-US" sz="2000" dirty="0" smtClean="0"/>
              <a:t>a. “Successful Faculty Searches Workshop Series” January 15-16</a:t>
            </a:r>
          </a:p>
          <a:p>
            <a:pPr marL="800100" lvl="1" indent="-342900"/>
            <a:r>
              <a:rPr lang="en-US" sz="2000" dirty="0" smtClean="0"/>
              <a:t>b. Updated the Diversifying the Faculty Initiative website to include a slight name change for the hiring initiative to Opportunity/Targeted Hiring Program</a:t>
            </a:r>
          </a:p>
          <a:p>
            <a:pPr marL="800100" lvl="1" indent="-342900"/>
            <a:r>
              <a:rPr lang="en-US" sz="2000" dirty="0" smtClean="0"/>
              <a:t>c.   Transition activities resulted in changing the approach to a more targeted focus </a:t>
            </a:r>
          </a:p>
          <a:p>
            <a:pPr marL="342900" lvl="0" indent="-342900">
              <a:buFont typeface="+mj-lt"/>
              <a:buAutoNum type="arabicPeriod"/>
            </a:pPr>
            <a:r>
              <a:rPr lang="en-US" sz="2000" dirty="0" smtClean="0"/>
              <a:t>Expand campus involvement</a:t>
            </a:r>
          </a:p>
          <a:p>
            <a:pPr lvl="1"/>
            <a:r>
              <a:rPr lang="en-US" sz="2000" dirty="0" smtClean="0"/>
              <a:t>a.  Build a team of colleagues to move the work forward for even greater impact</a:t>
            </a:r>
          </a:p>
          <a:p>
            <a:pPr lvl="1"/>
            <a:r>
              <a:rPr lang="en-US" sz="2000" dirty="0" smtClean="0"/>
              <a:t>b. Continue to hone recruitment strategies</a:t>
            </a:r>
            <a:endParaRPr lang="en-US" dirty="0"/>
          </a:p>
        </p:txBody>
      </p:sp>
    </p:spTree>
    <p:extLst>
      <p:ext uri="{BB962C8B-B14F-4D97-AF65-F5344CB8AC3E}">
        <p14:creationId xmlns:p14="http://schemas.microsoft.com/office/powerpoint/2010/main" xmlns="" val="15804211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800"/>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76200"/>
            <a:ext cx="9144000" cy="68580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800"/>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0"/>
            <a:ext cx="9144000" cy="906463"/>
          </a:xfrm>
          <a:prstGeom prst="rect">
            <a:avLst/>
          </a:prstGeom>
          <a:solidFill>
            <a:srgbClr val="0F5BCB">
              <a:alpha val="96000"/>
            </a:srgbClr>
          </a:solidFill>
          <a:ln w="38100">
            <a:noFill/>
          </a:ln>
        </p:spPr>
        <p:txBody>
          <a:bodyPr lIns="0" tIns="91440" rIns="0" bIns="182880" anchor="ctr" anchorCtr="1"/>
          <a:lstStyle/>
          <a:p>
            <a:pPr fontAlgn="auto">
              <a:spcBef>
                <a:spcPts val="0"/>
              </a:spcBef>
              <a:spcAft>
                <a:spcPts val="0"/>
              </a:spcAft>
              <a:defRPr/>
            </a:pPr>
            <a:endParaRPr lang="en-US" sz="4800" i="1" spc="-90" dirty="0">
              <a:solidFill>
                <a:schemeClr val="bg1"/>
              </a:solidFill>
              <a:latin typeface="Garamond" pitchFamily="18" charset="0"/>
              <a:cs typeface="+mn-cs"/>
            </a:endParaRPr>
          </a:p>
        </p:txBody>
      </p:sp>
      <p:sp>
        <p:nvSpPr>
          <p:cNvPr id="6148" name="TextBox 7"/>
          <p:cNvSpPr txBox="1">
            <a:spLocks noChangeArrowheads="1"/>
          </p:cNvSpPr>
          <p:nvPr/>
        </p:nvSpPr>
        <p:spPr bwMode="auto">
          <a:xfrm>
            <a:off x="76200" y="76200"/>
            <a:ext cx="8686800" cy="646113"/>
          </a:xfrm>
          <a:prstGeom prst="rect">
            <a:avLst/>
          </a:prstGeom>
          <a:noFill/>
          <a:ln w="9525">
            <a:noFill/>
            <a:miter lim="800000"/>
            <a:headEnd/>
            <a:tailEnd/>
          </a:ln>
        </p:spPr>
        <p:txBody>
          <a:bodyPr>
            <a:spAutoFit/>
          </a:bodyPr>
          <a:lstStyle/>
          <a:p>
            <a:pPr algn="ctr"/>
            <a:r>
              <a:rPr lang="en-US" sz="3600" dirty="0">
                <a:solidFill>
                  <a:schemeClr val="bg1"/>
                </a:solidFill>
                <a:latin typeface="Berlin Sans FB Demi" pitchFamily="34" charset="0"/>
              </a:rPr>
              <a:t>The Pathway to Success</a:t>
            </a:r>
          </a:p>
        </p:txBody>
      </p:sp>
      <p:sp>
        <p:nvSpPr>
          <p:cNvPr id="6" name="TextBox 5"/>
          <p:cNvSpPr txBox="1"/>
          <p:nvPr/>
        </p:nvSpPr>
        <p:spPr>
          <a:xfrm>
            <a:off x="342900" y="930925"/>
            <a:ext cx="3009900" cy="508000"/>
          </a:xfrm>
          <a:prstGeom prst="rect">
            <a:avLst/>
          </a:prstGeom>
          <a:noFill/>
        </p:spPr>
        <p:txBody>
          <a:bodyPr wrap="square">
            <a:spAutoFit/>
          </a:bodyPr>
          <a:lstStyle/>
          <a:p>
            <a:pPr algn="ctr" fontAlgn="auto">
              <a:lnSpc>
                <a:spcPts val="3200"/>
              </a:lnSpc>
              <a:spcBef>
                <a:spcPts val="0"/>
              </a:spcBef>
              <a:spcAft>
                <a:spcPts val="0"/>
              </a:spcAft>
              <a:defRPr/>
            </a:pPr>
            <a:r>
              <a:rPr lang="en-US" sz="3200" b="1" dirty="0" smtClean="0">
                <a:latin typeface="+mj-lt"/>
                <a:cs typeface="+mn-cs"/>
              </a:rPr>
              <a:t>Challenges</a:t>
            </a:r>
            <a:endParaRPr lang="en-US" sz="2400" dirty="0">
              <a:latin typeface="+mn-lt"/>
              <a:cs typeface="+mn-cs"/>
            </a:endParaRPr>
          </a:p>
        </p:txBody>
      </p:sp>
      <p:sp>
        <p:nvSpPr>
          <p:cNvPr id="6150" name="TextBox 6"/>
          <p:cNvSpPr txBox="1">
            <a:spLocks noChangeArrowheads="1"/>
          </p:cNvSpPr>
          <p:nvPr/>
        </p:nvSpPr>
        <p:spPr bwMode="auto">
          <a:xfrm>
            <a:off x="0" y="1400881"/>
            <a:ext cx="4724400" cy="5355312"/>
          </a:xfrm>
          <a:prstGeom prst="rect">
            <a:avLst/>
          </a:prstGeom>
          <a:noFill/>
          <a:ln w="9525">
            <a:noFill/>
            <a:miter lim="800000"/>
            <a:headEnd/>
            <a:tailEnd/>
          </a:ln>
        </p:spPr>
        <p:txBody>
          <a:bodyPr wrap="square">
            <a:spAutoFit/>
          </a:bodyPr>
          <a:lstStyle/>
          <a:p>
            <a:pPr marL="285750" indent="-285750">
              <a:buFontTx/>
              <a:buChar char="-"/>
              <a:defRPr/>
            </a:pPr>
            <a:r>
              <a:rPr lang="en-US" dirty="0" smtClean="0"/>
              <a:t>Developing a climate of “</a:t>
            </a:r>
            <a:r>
              <a:rPr lang="en-US" i="1" dirty="0" smtClean="0"/>
              <a:t>inclusion</a:t>
            </a:r>
            <a:r>
              <a:rPr lang="en-US" dirty="0" smtClean="0"/>
              <a:t>” must be continued</a:t>
            </a:r>
          </a:p>
          <a:p>
            <a:pPr marL="285750" indent="-285750">
              <a:buFontTx/>
              <a:buChar char="-"/>
              <a:defRPr/>
            </a:pPr>
            <a:r>
              <a:rPr lang="en-US" dirty="0" smtClean="0"/>
              <a:t>Decreasing feelings of not </a:t>
            </a:r>
            <a:r>
              <a:rPr lang="en-US" i="1" dirty="0" smtClean="0"/>
              <a:t>“being a part” </a:t>
            </a:r>
            <a:r>
              <a:rPr lang="en-US" dirty="0" smtClean="0"/>
              <a:t>of the university</a:t>
            </a:r>
          </a:p>
          <a:p>
            <a:pPr marL="285750" indent="-285750">
              <a:buFontTx/>
              <a:buChar char="-"/>
              <a:defRPr/>
            </a:pPr>
            <a:r>
              <a:rPr lang="en-US" dirty="0"/>
              <a:t>Changing attitudes regarding diversity training – it should not been seen as punitive but informative</a:t>
            </a:r>
          </a:p>
          <a:p>
            <a:pPr marL="285750" indent="-285750">
              <a:buFontTx/>
              <a:buChar char="-"/>
              <a:defRPr/>
            </a:pPr>
            <a:r>
              <a:rPr lang="en-US" dirty="0" smtClean="0"/>
              <a:t>Commitment to diversifying staff </a:t>
            </a:r>
            <a:r>
              <a:rPr lang="en-US" b="1" dirty="0" smtClean="0"/>
              <a:t>and</a:t>
            </a:r>
            <a:r>
              <a:rPr lang="en-US" dirty="0" smtClean="0"/>
              <a:t> faculty have not been embraced by the university community</a:t>
            </a:r>
            <a:endParaRPr lang="en-US" dirty="0"/>
          </a:p>
          <a:p>
            <a:pPr marL="285750" indent="-285750">
              <a:buFontTx/>
              <a:buChar char="-"/>
              <a:defRPr/>
            </a:pPr>
            <a:r>
              <a:rPr lang="en-US" dirty="0" smtClean="0"/>
              <a:t>Lack of funds that would facilitate </a:t>
            </a:r>
            <a:r>
              <a:rPr lang="en-US" b="1" dirty="0" smtClean="0"/>
              <a:t>long reaching</a:t>
            </a:r>
            <a:r>
              <a:rPr lang="en-US" dirty="0" smtClean="0"/>
              <a:t> recruitment efforts for minority faculty </a:t>
            </a:r>
            <a:r>
              <a:rPr lang="en-US" b="1" dirty="0" smtClean="0"/>
              <a:t>and</a:t>
            </a:r>
            <a:r>
              <a:rPr lang="en-US" dirty="0" smtClean="0"/>
              <a:t> staff</a:t>
            </a:r>
          </a:p>
          <a:p>
            <a:pPr marL="285750" indent="-285750">
              <a:buFontTx/>
              <a:buChar char="-"/>
              <a:defRPr/>
            </a:pPr>
            <a:r>
              <a:rPr lang="en-US" dirty="0" smtClean="0"/>
              <a:t>Lack of </a:t>
            </a:r>
            <a:r>
              <a:rPr lang="en-US" b="1" dirty="0" smtClean="0"/>
              <a:t>continuity</a:t>
            </a:r>
            <a:r>
              <a:rPr lang="en-US" dirty="0" smtClean="0"/>
              <a:t> of faculty fellow to focus on diversification of faculty initiative</a:t>
            </a:r>
          </a:p>
          <a:p>
            <a:pPr marL="285750" indent="-285750">
              <a:buFontTx/>
              <a:buChar char="-"/>
              <a:defRPr/>
            </a:pPr>
            <a:r>
              <a:rPr lang="en-US" dirty="0" smtClean="0"/>
              <a:t>Lack of progress on opportunity hires – when qualified underrepresented candidates are found – hires should be made</a:t>
            </a:r>
          </a:p>
        </p:txBody>
      </p:sp>
      <p:sp>
        <p:nvSpPr>
          <p:cNvPr id="7" name="TextBox 6"/>
          <p:cNvSpPr txBox="1"/>
          <p:nvPr/>
        </p:nvSpPr>
        <p:spPr>
          <a:xfrm>
            <a:off x="5143005" y="906463"/>
            <a:ext cx="3429000" cy="508000"/>
          </a:xfrm>
          <a:prstGeom prst="rect">
            <a:avLst/>
          </a:prstGeom>
          <a:noFill/>
        </p:spPr>
        <p:txBody>
          <a:bodyPr wrap="square">
            <a:spAutoFit/>
          </a:bodyPr>
          <a:lstStyle/>
          <a:p>
            <a:pPr algn="ctr" fontAlgn="auto">
              <a:lnSpc>
                <a:spcPts val="3200"/>
              </a:lnSpc>
              <a:spcBef>
                <a:spcPts val="0"/>
              </a:spcBef>
              <a:spcAft>
                <a:spcPts val="0"/>
              </a:spcAft>
              <a:defRPr/>
            </a:pPr>
            <a:r>
              <a:rPr lang="en-US" sz="3200" b="1" dirty="0" smtClean="0">
                <a:solidFill>
                  <a:schemeClr val="tx2">
                    <a:lumMod val="60000"/>
                    <a:lumOff val="40000"/>
                  </a:schemeClr>
                </a:solidFill>
                <a:latin typeface="+mj-lt"/>
                <a:cs typeface="+mn-cs"/>
              </a:rPr>
              <a:t>Next Steps</a:t>
            </a:r>
            <a:endParaRPr lang="en-US" sz="2400" dirty="0">
              <a:solidFill>
                <a:schemeClr val="tx2">
                  <a:lumMod val="60000"/>
                  <a:lumOff val="40000"/>
                </a:schemeClr>
              </a:solidFill>
              <a:latin typeface="+mn-lt"/>
              <a:cs typeface="+mn-cs"/>
            </a:endParaRPr>
          </a:p>
        </p:txBody>
      </p:sp>
      <p:sp>
        <p:nvSpPr>
          <p:cNvPr id="8" name="TextBox 6"/>
          <p:cNvSpPr txBox="1">
            <a:spLocks noChangeArrowheads="1"/>
          </p:cNvSpPr>
          <p:nvPr/>
        </p:nvSpPr>
        <p:spPr bwMode="auto">
          <a:xfrm>
            <a:off x="4267200" y="1400881"/>
            <a:ext cx="4856018" cy="5339923"/>
          </a:xfrm>
          <a:prstGeom prst="rect">
            <a:avLst/>
          </a:prstGeom>
          <a:noFill/>
          <a:ln w="9525">
            <a:noFill/>
            <a:miter lim="800000"/>
            <a:headEnd/>
            <a:tailEnd/>
          </a:ln>
        </p:spPr>
        <p:txBody>
          <a:bodyPr wrap="square">
            <a:spAutoFit/>
          </a:bodyPr>
          <a:lstStyle/>
          <a:p>
            <a:pPr marL="285750" indent="-285750">
              <a:buFontTx/>
              <a:buChar char="-"/>
              <a:defRPr/>
            </a:pPr>
            <a:r>
              <a:rPr lang="en-US" sz="1550" dirty="0" smtClean="0">
                <a:solidFill>
                  <a:schemeClr val="tx2">
                    <a:lumMod val="60000"/>
                    <a:lumOff val="40000"/>
                  </a:schemeClr>
                </a:solidFill>
                <a:latin typeface="Arial" charset="0"/>
                <a:cs typeface="Arial" charset="0"/>
              </a:rPr>
              <a:t>Cultivating  change via the initiatives started in FY12-13</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Enhancement of the Eye on Diversity Series</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Increased presence at the NCORE conference by faculty and staff</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Continuation of  Diversity Research Grants</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A mandated, streamlined process that requires minority candidates to be introduced to minority student, staff, and faculty during on-campus visits</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Mandatory diversity training for those in management </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Creation of Diversity Facilitator Designation – training course</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Enhancement of Train the Trainer program</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Early designation of a Diversity Faculty Fellow </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Designated college/division diversity fellow</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Increase in faculty networking activities – participation in recruitment fairs</a:t>
            </a:r>
          </a:p>
          <a:p>
            <a:pPr marL="742950" lvl="1" indent="-285750">
              <a:buFont typeface="Arial" pitchFamily="34" charset="0"/>
              <a:buChar char="•"/>
              <a:defRPr/>
            </a:pPr>
            <a:r>
              <a:rPr lang="en-US" sz="1550" dirty="0" smtClean="0">
                <a:solidFill>
                  <a:schemeClr val="tx2">
                    <a:lumMod val="60000"/>
                    <a:lumOff val="40000"/>
                  </a:schemeClr>
                </a:solidFill>
                <a:latin typeface="Arial" charset="0"/>
                <a:cs typeface="Arial" charset="0"/>
              </a:rPr>
              <a:t>Change title of Opportunity Hire Program to Targeted Hiring Program</a:t>
            </a:r>
            <a:endParaRPr lang="en-US" sz="1550" dirty="0">
              <a:solidFill>
                <a:schemeClr val="tx2">
                  <a:lumMod val="60000"/>
                  <a:lumOff val="40000"/>
                </a:schemeClr>
              </a:solidFill>
              <a:latin typeface="Arial" charset="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7869</TotalTime>
  <Words>1043</Words>
  <Application>Microsoft Office PowerPoint</Application>
  <PresentationFormat>On-screen Show (4:3)</PresentationFormat>
  <Paragraphs>90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Slide 1</vt:lpstr>
      <vt:lpstr>Slide 2</vt:lpstr>
      <vt:lpstr>Slide 3</vt:lpstr>
      <vt:lpstr>Slide 4</vt:lpstr>
      <vt:lpstr>Slide 5</vt:lpstr>
      <vt:lpstr>Slide 6</vt:lpstr>
    </vt:vector>
  </TitlesOfParts>
  <Company>Indiana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tsouth</cp:lastModifiedBy>
  <cp:revision>517</cp:revision>
  <cp:lastPrinted>2013-02-26T20:03:08Z</cp:lastPrinted>
  <dcterms:created xsi:type="dcterms:W3CDTF">2008-09-03T09:34:29Z</dcterms:created>
  <dcterms:modified xsi:type="dcterms:W3CDTF">2013-02-26T20:06:13Z</dcterms:modified>
</cp:coreProperties>
</file>