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handoutMasterIdLst>
    <p:handoutMasterId r:id="rId9"/>
  </p:handoutMasterIdLst>
  <p:sldIdLst>
    <p:sldId id="458" r:id="rId2"/>
    <p:sldId id="460" r:id="rId3"/>
    <p:sldId id="409" r:id="rId4"/>
    <p:sldId id="461" r:id="rId5"/>
    <p:sldId id="462" r:id="rId6"/>
    <p:sldId id="463" r:id="rId7"/>
  </p:sldIdLst>
  <p:sldSz cx="9144000" cy="6858000" type="screen4x3"/>
  <p:notesSz cx="6858000" cy="92964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9C"/>
    <a:srgbClr val="3366FF"/>
    <a:srgbClr val="0F5BCB"/>
    <a:srgbClr val="1065E2"/>
    <a:srgbClr val="DFAA27"/>
    <a:srgbClr val="A2D668"/>
    <a:srgbClr val="0000CC"/>
    <a:srgbClr val="0033CC"/>
    <a:srgbClr val="223A58"/>
    <a:srgbClr val="271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6" autoAdjust="0"/>
    <p:restoredTop sz="70102" autoAdjust="0"/>
  </p:normalViewPr>
  <p:slideViewPr>
    <p:cSldViewPr>
      <p:cViewPr varScale="1">
        <p:scale>
          <a:sx n="57" d="100"/>
          <a:sy n="57" d="100"/>
        </p:scale>
        <p:origin x="-1458" y="-96"/>
      </p:cViewPr>
      <p:guideLst>
        <p:guide orient="horz" pos="2160"/>
        <p:guide pos="2880"/>
      </p:guideLst>
    </p:cSldViewPr>
  </p:slideViewPr>
  <p:notesTextViewPr>
    <p:cViewPr>
      <p:scale>
        <a:sx n="100" d="100"/>
        <a:sy n="100" d="100"/>
      </p:scale>
      <p:origin x="0" y="0"/>
    </p:cViewPr>
  </p:notesTextViewPr>
  <p:sorterViewPr>
    <p:cViewPr>
      <p:scale>
        <a:sx n="70" d="100"/>
        <a:sy n="70" d="100"/>
      </p:scale>
      <p:origin x="0" y="264"/>
    </p:cViewPr>
  </p:sorterViewPr>
  <p:notesViewPr>
    <p:cSldViewPr>
      <p:cViewPr varScale="1">
        <p:scale>
          <a:sx n="67" d="100"/>
          <a:sy n="67" d="100"/>
        </p:scale>
        <p:origin x="-220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11/10/2011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p14="http://schemas.microsoft.com/office/powerpoint/2010/main" val="8224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11/10/2011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p14="http://schemas.microsoft.com/office/powerpoint/2010/main" val="301934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11/10/2011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11/10/2011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
        <p:nvSpPr>
          <p:cNvPr id="10" name="TextBox 9"/>
          <p:cNvSpPr txBox="1"/>
          <p:nvPr/>
        </p:nvSpPr>
        <p:spPr>
          <a:xfrm>
            <a:off x="4648200" y="45720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Programs of Distinction</a:t>
            </a:r>
            <a:endParaRPr lang="en-US" sz="2400" dirty="0"/>
          </a:p>
        </p:txBody>
      </p:sp>
      <p:sp>
        <p:nvSpPr>
          <p:cNvPr id="12" name="TextBox 11"/>
          <p:cNvSpPr txBox="1"/>
          <p:nvPr/>
        </p:nvSpPr>
        <p:spPr>
          <a:xfrm>
            <a:off x="4648200" y="39624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a:t>
            </a:r>
            <a:r>
              <a:rPr lang="en-US" sz="3200" b="1" dirty="0" smtClean="0">
                <a:solidFill>
                  <a:srgbClr val="00539C"/>
                </a:solidFill>
                <a:latin typeface="+mj-lt"/>
              </a:rPr>
              <a:t>6 </a:t>
            </a:r>
            <a:r>
              <a:rPr lang="en-US" sz="3200" b="1" dirty="0" smtClean="0">
                <a:solidFill>
                  <a:srgbClr val="00539C"/>
                </a:solidFill>
                <a:latin typeface="+mj-lt"/>
              </a:rPr>
              <a:t>– Initiative </a:t>
            </a:r>
            <a:r>
              <a:rPr lang="en-US" sz="3200" b="1" dirty="0">
                <a:solidFill>
                  <a:srgbClr val="00539C"/>
                </a:solidFill>
                <a:latin typeface="+mj-lt"/>
              </a:rPr>
              <a:t>2</a:t>
            </a: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pic>
        <p:nvPicPr>
          <p:cNvPr id="13" name="Picture 11" descr="campus9.jpg"/>
          <p:cNvPicPr>
            <a:picLocks noChangeAspect="1"/>
          </p:cNvPicPr>
          <p:nvPr/>
        </p:nvPicPr>
        <p:blipFill>
          <a:blip r:embed="rId3" cstate="print"/>
          <a:stretch>
            <a:fillRect/>
          </a:stretch>
        </p:blipFill>
        <p:spPr bwMode="auto">
          <a:xfrm>
            <a:off x="160867" y="1066800"/>
            <a:ext cx="3749040" cy="2509688"/>
          </a:xfrm>
          <a:prstGeom prst="rect">
            <a:avLst/>
          </a:prstGeom>
          <a:noFill/>
          <a:ln w="9525">
            <a:noFill/>
            <a:miter lim="800000"/>
            <a:headEnd/>
            <a:tailEnd/>
          </a:ln>
        </p:spPr>
      </p:pic>
      <p:pic>
        <p:nvPicPr>
          <p:cNvPr id="18" name="Picture 12" descr="campus7.jpg"/>
          <p:cNvPicPr>
            <a:picLocks noChangeAspect="1"/>
          </p:cNvPicPr>
          <p:nvPr/>
        </p:nvPicPr>
        <p:blipFill>
          <a:blip r:embed="rId4" cstate="print"/>
          <a:stretch>
            <a:fillRect/>
          </a:stretch>
        </p:blipFill>
        <p:spPr bwMode="auto">
          <a:xfrm>
            <a:off x="152400" y="3733800"/>
            <a:ext cx="3749040" cy="2833471"/>
          </a:xfrm>
          <a:prstGeom prst="rect">
            <a:avLst/>
          </a:prstGeom>
          <a:noFill/>
          <a:ln w="9525">
            <a:noFill/>
            <a:miter lim="800000"/>
            <a:headEnd/>
            <a:tailEnd/>
          </a:ln>
        </p:spPr>
      </p:pic>
      <p:sp>
        <p:nvSpPr>
          <p:cNvPr id="16" name="TextBox 15"/>
          <p:cNvSpPr txBox="1"/>
          <p:nvPr/>
        </p:nvSpPr>
        <p:spPr>
          <a:xfrm>
            <a:off x="3962400" y="1066800"/>
            <a:ext cx="5029200" cy="918841"/>
          </a:xfrm>
          <a:prstGeom prst="rect">
            <a:avLst/>
          </a:prstGeom>
          <a:noFill/>
        </p:spPr>
        <p:txBody>
          <a:bodyPr wrap="square" rtlCol="0">
            <a:spAutoFit/>
          </a:bodyPr>
          <a:lstStyle/>
          <a:p>
            <a:pPr>
              <a:lnSpc>
                <a:spcPts val="3200"/>
              </a:lnSpc>
            </a:pPr>
            <a:r>
              <a:rPr lang="en-US" sz="3200" b="1" dirty="0" smtClean="0">
                <a:solidFill>
                  <a:srgbClr val="00539C"/>
                </a:solidFill>
                <a:latin typeface="+mj-lt"/>
              </a:rPr>
              <a:t>Kelly Wilkinson, Chair</a:t>
            </a:r>
          </a:p>
          <a:p>
            <a:pPr algn="ctr">
              <a:lnSpc>
                <a:spcPts val="3200"/>
              </a:lnSpc>
            </a:pPr>
            <a:r>
              <a:rPr lang="en-US" sz="3200" b="1" dirty="0" smtClean="0">
                <a:solidFill>
                  <a:srgbClr val="00539C"/>
                </a:solidFill>
                <a:latin typeface="+mj-lt"/>
              </a:rPr>
              <a:t>Introduction &amp; Purpose</a:t>
            </a:r>
            <a:endParaRPr lang="en-US" sz="2400" dirty="0"/>
          </a:p>
        </p:txBody>
      </p:sp>
      <p:sp>
        <p:nvSpPr>
          <p:cNvPr id="17" name="TextBox 16"/>
          <p:cNvSpPr txBox="1"/>
          <p:nvPr/>
        </p:nvSpPr>
        <p:spPr>
          <a:xfrm>
            <a:off x="3962400" y="2133600"/>
            <a:ext cx="5029200" cy="5016758"/>
          </a:xfrm>
          <a:prstGeom prst="rect">
            <a:avLst/>
          </a:prstGeom>
          <a:noFill/>
        </p:spPr>
        <p:txBody>
          <a:bodyPr wrap="square" rtlCol="0">
            <a:spAutoFit/>
          </a:bodyPr>
          <a:lstStyle/>
          <a:p>
            <a:pPr>
              <a:lnSpc>
                <a:spcPts val="3200"/>
              </a:lnSpc>
            </a:pPr>
            <a:r>
              <a:rPr lang="en-US" sz="3200" b="1" dirty="0" smtClean="0">
                <a:solidFill>
                  <a:srgbClr val="00539C"/>
                </a:solidFill>
                <a:latin typeface="+mj-lt"/>
              </a:rPr>
              <a:t>Faculty Development:</a:t>
            </a:r>
            <a:endParaRPr lang="en-US" sz="2400" dirty="0"/>
          </a:p>
          <a:p>
            <a:pPr marL="457200" indent="-457200">
              <a:lnSpc>
                <a:spcPts val="3200"/>
              </a:lnSpc>
              <a:buFont typeface="Arial" pitchFamily="34" charset="0"/>
              <a:buChar char="•"/>
            </a:pPr>
            <a:r>
              <a:rPr lang="en-US" sz="2400" b="1" dirty="0" smtClean="0">
                <a:solidFill>
                  <a:srgbClr val="00539C"/>
                </a:solidFill>
                <a:latin typeface="+mj-lt"/>
              </a:rPr>
              <a:t>Plays a role in student retention</a:t>
            </a:r>
          </a:p>
          <a:p>
            <a:pPr marL="457200" indent="-457200">
              <a:lnSpc>
                <a:spcPts val="3200"/>
              </a:lnSpc>
              <a:buFont typeface="Arial" pitchFamily="34" charset="0"/>
              <a:buChar char="•"/>
            </a:pPr>
            <a:r>
              <a:rPr lang="en-US" sz="2400" b="1" dirty="0" smtClean="0">
                <a:solidFill>
                  <a:srgbClr val="00539C"/>
                </a:solidFill>
                <a:latin typeface="+mj-lt"/>
              </a:rPr>
              <a:t>Plays a role in </a:t>
            </a:r>
            <a:r>
              <a:rPr lang="en-US" sz="2400" b="1" dirty="0">
                <a:solidFill>
                  <a:srgbClr val="00539C"/>
                </a:solidFill>
                <a:latin typeface="+mj-lt"/>
              </a:rPr>
              <a:t>f</a:t>
            </a:r>
            <a:r>
              <a:rPr lang="en-US" sz="2400" b="1" dirty="0" smtClean="0">
                <a:solidFill>
                  <a:srgbClr val="00539C"/>
                </a:solidFill>
                <a:latin typeface="+mj-lt"/>
              </a:rPr>
              <a:t>aculty retention</a:t>
            </a:r>
          </a:p>
          <a:p>
            <a:pPr marL="457200" indent="-457200">
              <a:lnSpc>
                <a:spcPts val="3200"/>
              </a:lnSpc>
              <a:buFont typeface="Arial" pitchFamily="34" charset="0"/>
              <a:buChar char="•"/>
            </a:pPr>
            <a:r>
              <a:rPr lang="en-US" sz="2400" b="1" dirty="0" smtClean="0">
                <a:solidFill>
                  <a:srgbClr val="00539C"/>
                </a:solidFill>
                <a:latin typeface="+mj-lt"/>
              </a:rPr>
              <a:t>Requires thinking outside the box for innovative programs</a:t>
            </a:r>
          </a:p>
          <a:p>
            <a:pPr marL="457200" indent="-457200">
              <a:lnSpc>
                <a:spcPts val="3200"/>
              </a:lnSpc>
              <a:buFont typeface="Arial" pitchFamily="34" charset="0"/>
              <a:buChar char="•"/>
            </a:pPr>
            <a:r>
              <a:rPr lang="en-US" sz="2400" b="1" dirty="0" smtClean="0">
                <a:solidFill>
                  <a:srgbClr val="00539C"/>
                </a:solidFill>
                <a:latin typeface="+mj-lt"/>
              </a:rPr>
              <a:t>Includes all faculty</a:t>
            </a:r>
          </a:p>
          <a:p>
            <a:pPr>
              <a:lnSpc>
                <a:spcPts val="3200"/>
              </a:lnSpc>
            </a:pPr>
            <a:endParaRPr lang="en-US" sz="2400" b="1" dirty="0">
              <a:solidFill>
                <a:srgbClr val="00539C"/>
              </a:solidFill>
              <a:latin typeface="+mj-lt"/>
            </a:endParaRPr>
          </a:p>
          <a:p>
            <a:pPr>
              <a:lnSpc>
                <a:spcPts val="3200"/>
              </a:lnSpc>
            </a:pPr>
            <a:r>
              <a:rPr lang="en-US" sz="2400" b="1" dirty="0" smtClean="0">
                <a:solidFill>
                  <a:srgbClr val="00539C"/>
                </a:solidFill>
                <a:latin typeface="+mj-lt"/>
              </a:rPr>
              <a:t>Purpose:  Develop a broader more comprehensive programs that address the needs for all faculty focusing on student success.</a:t>
            </a:r>
          </a:p>
          <a:p>
            <a:pPr marL="457200" indent="-457200">
              <a:lnSpc>
                <a:spcPts val="3200"/>
              </a:lnSpc>
              <a:buFont typeface="Arial" pitchFamily="34" charset="0"/>
              <a:buChar char="•"/>
            </a:pPr>
            <a:endParaRPr lang="en-US" sz="3200" b="1"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Methods</a:t>
            </a:r>
            <a:endParaRPr lang="en-US" sz="2400" dirty="0"/>
          </a:p>
        </p:txBody>
      </p:sp>
      <p:sp>
        <p:nvSpPr>
          <p:cNvPr id="7" name="TextBox 6"/>
          <p:cNvSpPr txBox="1"/>
          <p:nvPr/>
        </p:nvSpPr>
        <p:spPr>
          <a:xfrm>
            <a:off x="381000" y="1828800"/>
            <a:ext cx="8305800" cy="4585038"/>
          </a:xfrm>
          <a:prstGeom prst="rect">
            <a:avLst/>
          </a:prstGeom>
          <a:noFill/>
        </p:spPr>
        <p:txBody>
          <a:bodyPr wrap="square" rtlCol="0">
            <a:spAutoFit/>
          </a:bodyPr>
          <a:lstStyle/>
          <a:p>
            <a:pPr>
              <a:lnSpc>
                <a:spcPts val="3200"/>
              </a:lnSpc>
            </a:pPr>
            <a:r>
              <a:rPr lang="en-US" sz="2400" dirty="0"/>
              <a:t>--Evaluated Mission and Goals of CIRT</a:t>
            </a:r>
          </a:p>
          <a:p>
            <a:pPr>
              <a:lnSpc>
                <a:spcPts val="3200"/>
              </a:lnSpc>
            </a:pPr>
            <a:r>
              <a:rPr lang="en-US" sz="2400" dirty="0"/>
              <a:t>--Developed New Faculty Orientation</a:t>
            </a:r>
          </a:p>
          <a:p>
            <a:pPr>
              <a:lnSpc>
                <a:spcPts val="3200"/>
              </a:lnSpc>
            </a:pPr>
            <a:r>
              <a:rPr lang="en-US" sz="2400" dirty="0"/>
              <a:t>--Developing Faculty </a:t>
            </a:r>
            <a:r>
              <a:rPr lang="en-US" sz="2400" dirty="0" err="1"/>
              <a:t>ePortfolios</a:t>
            </a:r>
            <a:endParaRPr lang="en-US" sz="2400" dirty="0"/>
          </a:p>
          <a:p>
            <a:pPr>
              <a:lnSpc>
                <a:spcPts val="3200"/>
              </a:lnSpc>
            </a:pPr>
            <a:r>
              <a:rPr lang="en-US" sz="2400" dirty="0"/>
              <a:t>--Investigating Online Course Evaluations</a:t>
            </a:r>
          </a:p>
          <a:p>
            <a:pPr>
              <a:lnSpc>
                <a:spcPts val="3200"/>
              </a:lnSpc>
            </a:pPr>
            <a:r>
              <a:rPr lang="en-US" sz="2400" dirty="0"/>
              <a:t>--Developing a "Veterans" Faculty Orientation (based on request from faculty)</a:t>
            </a:r>
          </a:p>
          <a:p>
            <a:pPr>
              <a:lnSpc>
                <a:spcPts val="3200"/>
              </a:lnSpc>
            </a:pPr>
            <a:r>
              <a:rPr lang="en-US" sz="2400" dirty="0"/>
              <a:t>--Developing training offered to each college delivered in each college</a:t>
            </a:r>
          </a:p>
          <a:p>
            <a:pPr>
              <a:lnSpc>
                <a:spcPts val="3200"/>
              </a:lnSpc>
            </a:pPr>
            <a:r>
              <a:rPr lang="en-US" sz="2400" dirty="0"/>
              <a:t>--Creating a robust faculty website that addresses the specific needs of all faculty.</a:t>
            </a:r>
          </a:p>
          <a:p>
            <a:pPr>
              <a:lnSpc>
                <a:spcPts val="3200"/>
              </a:lnSpc>
            </a:pPr>
            <a:endParaRPr lang="en-US" sz="2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Benchmarks</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2713275318"/>
              </p:ext>
            </p:extLst>
          </p:nvPr>
        </p:nvGraphicFramePr>
        <p:xfrm>
          <a:off x="228597" y="1981200"/>
          <a:ext cx="8763003" cy="4480560"/>
        </p:xfrm>
        <a:graphic>
          <a:graphicData uri="http://schemas.openxmlformats.org/drawingml/2006/table">
            <a:tbl>
              <a:tblPr firstRow="1" bandRow="1">
                <a:tableStyleId>{5C22544A-7EE6-4342-B048-85BDC9FD1C3A}</a:tableStyleId>
              </a:tblPr>
              <a:tblGrid>
                <a:gridCol w="3352803"/>
                <a:gridCol w="1066800"/>
                <a:gridCol w="1066800"/>
                <a:gridCol w="1066800"/>
                <a:gridCol w="1066800"/>
                <a:gridCol w="1143000"/>
              </a:tblGrid>
              <a:tr h="381000">
                <a:tc>
                  <a:txBody>
                    <a:bodyPr/>
                    <a:lstStyle/>
                    <a:p>
                      <a:r>
                        <a:rPr lang="en-US" dirty="0" smtClean="0"/>
                        <a:t>Initiative</a:t>
                      </a:r>
                      <a:r>
                        <a:rPr lang="en-US" baseline="0" dirty="0" smtClean="0"/>
                        <a:t> Benchmarks</a:t>
                      </a:r>
                      <a:endParaRPr lang="en-US" dirty="0"/>
                    </a:p>
                  </a:txBody>
                  <a:tcPr/>
                </a:tc>
                <a:tc>
                  <a:txBody>
                    <a:bodyPr/>
                    <a:lstStyle/>
                    <a:p>
                      <a:r>
                        <a:rPr lang="en-US" dirty="0" smtClean="0"/>
                        <a:t>Fall</a:t>
                      </a:r>
                      <a:r>
                        <a:rPr lang="en-US" baseline="0" dirty="0" smtClean="0"/>
                        <a:t> 2010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Fall</a:t>
                      </a:r>
                      <a:r>
                        <a:rPr lang="en-US" baseline="0" dirty="0" smtClean="0"/>
                        <a:t> 2011</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Fall</a:t>
                      </a:r>
                      <a:r>
                        <a:rPr lang="en-US" baseline="0" dirty="0" smtClean="0"/>
                        <a:t> 2012</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Fall</a:t>
                      </a:r>
                      <a:r>
                        <a:rPr lang="en-US" baseline="0" dirty="0" smtClean="0"/>
                        <a:t> 2013</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Fall</a:t>
                      </a:r>
                      <a:r>
                        <a:rPr lang="en-US" baseline="0" dirty="0" smtClean="0"/>
                        <a:t> 2014</a:t>
                      </a:r>
                      <a:endParaRPr lang="en-US" dirty="0" smtClean="0"/>
                    </a:p>
                    <a:p>
                      <a:endParaRPr lang="en-US" dirty="0"/>
                    </a:p>
                  </a:txBody>
                  <a:tcPr/>
                </a:tc>
              </a:tr>
              <a:tr h="490039">
                <a:tc>
                  <a:txBody>
                    <a:bodyPr/>
                    <a:lstStyle/>
                    <a:p>
                      <a:r>
                        <a:rPr lang="en-US" dirty="0" smtClean="0"/>
                        <a:t>New Faculty Orientation (participants)</a:t>
                      </a:r>
                      <a:endParaRPr lang="en-US" dirty="0"/>
                    </a:p>
                  </a:txBody>
                  <a:tcPr/>
                </a:tc>
                <a:tc>
                  <a:txBody>
                    <a:bodyPr/>
                    <a:lstStyle/>
                    <a:p>
                      <a:r>
                        <a:rPr lang="en-US" dirty="0" smtClean="0"/>
                        <a:t>12</a:t>
                      </a:r>
                      <a:endParaRPr lang="en-US" dirty="0"/>
                    </a:p>
                  </a:txBody>
                  <a:tcPr/>
                </a:tc>
                <a:tc>
                  <a:txBody>
                    <a:bodyPr/>
                    <a:lstStyle/>
                    <a:p>
                      <a:r>
                        <a:rPr lang="en-US" dirty="0" smtClean="0"/>
                        <a:t>31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490039">
                <a:tc>
                  <a:txBody>
                    <a:bodyPr/>
                    <a:lstStyle/>
                    <a:p>
                      <a:r>
                        <a:rPr lang="en-US" dirty="0" err="1" smtClean="0"/>
                        <a:t>ePortfolios</a:t>
                      </a:r>
                      <a:r>
                        <a:rPr lang="en-US" dirty="0" smtClean="0"/>
                        <a:t> for Faculty (participants)</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50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r>
              <a:tr h="490039">
                <a:tc>
                  <a:txBody>
                    <a:bodyPr/>
                    <a:lstStyle/>
                    <a:p>
                      <a:r>
                        <a:rPr lang="en-US" dirty="0" smtClean="0"/>
                        <a:t>Veteran's Faculty Orientation (participants)</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15</a:t>
                      </a:r>
                      <a:endParaRPr lang="en-US" dirty="0"/>
                    </a:p>
                  </a:txBody>
                  <a:tcPr/>
                </a:tc>
                <a:tc>
                  <a:txBody>
                    <a:bodyPr/>
                    <a:lstStyle/>
                    <a:p>
                      <a:r>
                        <a:rPr lang="en-US" dirty="0" smtClean="0"/>
                        <a:t>20</a:t>
                      </a:r>
                      <a:endParaRPr lang="en-US" dirty="0"/>
                    </a:p>
                  </a:txBody>
                  <a:tcPr/>
                </a:tc>
                <a:tc>
                  <a:txBody>
                    <a:bodyPr/>
                    <a:lstStyle/>
                    <a:p>
                      <a:r>
                        <a:rPr lang="en-US" dirty="0" smtClean="0"/>
                        <a:t>20+</a:t>
                      </a:r>
                      <a:endParaRPr lang="en-US" dirty="0"/>
                    </a:p>
                  </a:txBody>
                  <a:tcPr/>
                </a:tc>
              </a:tr>
              <a:tr h="490039">
                <a:tc>
                  <a:txBody>
                    <a:bodyPr/>
                    <a:lstStyle/>
                    <a:p>
                      <a:r>
                        <a:rPr lang="en-US" dirty="0" smtClean="0"/>
                        <a:t>Creation of Faculty Web Portal (measured in hits)</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100+</a:t>
                      </a:r>
                      <a:endParaRPr lang="en-US" dirty="0"/>
                    </a:p>
                  </a:txBody>
                  <a:tcPr/>
                </a:tc>
                <a:tc>
                  <a:txBody>
                    <a:bodyPr/>
                    <a:lstStyle/>
                    <a:p>
                      <a:r>
                        <a:rPr lang="en-US" dirty="0" smtClean="0"/>
                        <a:t>250+</a:t>
                      </a:r>
                      <a:endParaRPr lang="en-US" dirty="0"/>
                    </a:p>
                  </a:txBody>
                  <a:tcPr/>
                </a:tc>
                <a:tc>
                  <a:txBody>
                    <a:bodyPr/>
                    <a:lstStyle/>
                    <a:p>
                      <a:r>
                        <a:rPr lang="en-US" dirty="0" smtClean="0"/>
                        <a:t>500+</a:t>
                      </a:r>
                      <a:endParaRPr lang="en-US" dirty="0"/>
                    </a:p>
                  </a:txBody>
                  <a:tcPr/>
                </a:tc>
              </a:tr>
              <a:tr h="490039">
                <a:tc>
                  <a:txBody>
                    <a:bodyPr/>
                    <a:lstStyle/>
                    <a:p>
                      <a:r>
                        <a:rPr lang="en-US" dirty="0" smtClean="0"/>
                        <a:t>Increase sessions to coordinate with NFO</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5</a:t>
                      </a:r>
                      <a:endParaRPr lang="en-US" dirty="0"/>
                    </a:p>
                  </a:txBody>
                  <a:tcPr/>
                </a:tc>
                <a:tc>
                  <a:txBody>
                    <a:bodyPr/>
                    <a:lstStyle/>
                    <a:p>
                      <a:r>
                        <a:rPr lang="en-US" dirty="0" smtClean="0"/>
                        <a:t>10</a:t>
                      </a:r>
                      <a:endParaRPr lang="en-US" dirty="0"/>
                    </a:p>
                  </a:txBody>
                  <a:tcPr/>
                </a:tc>
                <a:tc>
                  <a:txBody>
                    <a:bodyPr/>
                    <a:lstStyle/>
                    <a:p>
                      <a:r>
                        <a:rPr lang="en-US" dirty="0" smtClean="0"/>
                        <a:t>10</a:t>
                      </a:r>
                      <a:endParaRPr lang="en-US" dirty="0"/>
                    </a:p>
                  </a:txBody>
                  <a:tcPr/>
                </a:tc>
              </a:tr>
              <a:tr h="490039">
                <a:tc>
                  <a:txBody>
                    <a:bodyPr/>
                    <a:lstStyle/>
                    <a:p>
                      <a:r>
                        <a:rPr lang="en-US" dirty="0" smtClean="0"/>
                        <a:t> Conference "Conversations on Teaching" (in spring 2012)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30</a:t>
                      </a:r>
                      <a:endParaRPr lang="en-US" dirty="0"/>
                    </a:p>
                  </a:txBody>
                  <a:tcPr/>
                </a:tc>
                <a:tc>
                  <a:txBody>
                    <a:bodyPr/>
                    <a:lstStyle/>
                    <a:p>
                      <a:r>
                        <a:rPr lang="en-US" dirty="0" smtClean="0"/>
                        <a:t>50</a:t>
                      </a:r>
                      <a:endParaRPr lang="en-US" dirty="0"/>
                    </a:p>
                  </a:txBody>
                  <a:tcPr/>
                </a:tc>
                <a:tc>
                  <a:txBody>
                    <a:bodyPr/>
                    <a:lstStyle/>
                    <a:p>
                      <a:r>
                        <a:rPr lang="en-US" dirty="0" smtClean="0"/>
                        <a:t>100</a:t>
                      </a:r>
                      <a:endParaRPr lang="en-US" dirty="0"/>
                    </a:p>
                  </a:txBody>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Discussion</a:t>
            </a:r>
            <a:endParaRPr lang="en-US" sz="2400" dirty="0"/>
          </a:p>
        </p:txBody>
      </p:sp>
      <p:sp>
        <p:nvSpPr>
          <p:cNvPr id="7" name="TextBox 6"/>
          <p:cNvSpPr txBox="1"/>
          <p:nvPr/>
        </p:nvSpPr>
        <p:spPr>
          <a:xfrm>
            <a:off x="381000" y="1828800"/>
            <a:ext cx="8305800" cy="3375283"/>
          </a:xfrm>
          <a:prstGeom prst="rect">
            <a:avLst/>
          </a:prstGeom>
          <a:noFill/>
        </p:spPr>
        <p:txBody>
          <a:bodyPr wrap="square" rtlCol="0">
            <a:spAutoFit/>
          </a:bodyPr>
          <a:lstStyle/>
          <a:p>
            <a:pPr>
              <a:lnSpc>
                <a:spcPts val="3200"/>
              </a:lnSpc>
            </a:pPr>
            <a:r>
              <a:rPr lang="en-US" sz="2400" dirty="0" smtClean="0"/>
              <a:t>Faculty development will:</a:t>
            </a:r>
          </a:p>
          <a:p>
            <a:pPr marL="342900" indent="-342900">
              <a:lnSpc>
                <a:spcPts val="3200"/>
              </a:lnSpc>
              <a:buFont typeface="Arial" pitchFamily="34" charset="0"/>
              <a:buChar char="•"/>
            </a:pPr>
            <a:r>
              <a:rPr lang="en-US" sz="2400" dirty="0" smtClean="0"/>
              <a:t>Investigate and enhance the new faculty orientation model</a:t>
            </a:r>
          </a:p>
          <a:p>
            <a:pPr marL="342900" indent="-342900">
              <a:lnSpc>
                <a:spcPts val="3200"/>
              </a:lnSpc>
              <a:buFont typeface="Arial" pitchFamily="34" charset="0"/>
              <a:buChar char="•"/>
            </a:pPr>
            <a:r>
              <a:rPr lang="en-US" sz="2400" dirty="0" smtClean="0"/>
              <a:t>Provide a vehicle to showcase and account for faculty productivity</a:t>
            </a:r>
          </a:p>
          <a:p>
            <a:pPr marL="342900" indent="-342900">
              <a:lnSpc>
                <a:spcPts val="3200"/>
              </a:lnSpc>
              <a:buFont typeface="Arial" pitchFamily="34" charset="0"/>
              <a:buChar char="•"/>
            </a:pPr>
            <a:r>
              <a:rPr lang="en-US" sz="2400" dirty="0" smtClean="0"/>
              <a:t>Focus on the continue development of comprehensive et of support activities for both face to face and online faculty</a:t>
            </a:r>
          </a:p>
          <a:p>
            <a:pPr marL="342900" indent="-342900">
              <a:lnSpc>
                <a:spcPts val="3200"/>
              </a:lnSpc>
              <a:buFont typeface="Arial" pitchFamily="34" charset="0"/>
              <a:buChar char="•"/>
            </a:pPr>
            <a:r>
              <a:rPr lang="en-US" sz="2400" dirty="0" smtClean="0"/>
              <a:t>Focus on the idea of anytime, anywhere learning to help fulfill faculty needs.</a:t>
            </a:r>
            <a:endParaRPr lang="en-US" sz="24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Summary</a:t>
            </a:r>
            <a:endParaRPr lang="en-US" sz="2400" dirty="0"/>
          </a:p>
        </p:txBody>
      </p:sp>
      <p:sp>
        <p:nvSpPr>
          <p:cNvPr id="7" name="TextBox 6"/>
          <p:cNvSpPr txBox="1"/>
          <p:nvPr/>
        </p:nvSpPr>
        <p:spPr>
          <a:xfrm>
            <a:off x="381000" y="1828800"/>
            <a:ext cx="8305800" cy="3791423"/>
          </a:xfrm>
          <a:prstGeom prst="rect">
            <a:avLst/>
          </a:prstGeom>
          <a:noFill/>
        </p:spPr>
        <p:txBody>
          <a:bodyPr wrap="square" rtlCol="0">
            <a:spAutoFit/>
          </a:bodyPr>
          <a:lstStyle/>
          <a:p>
            <a:pPr>
              <a:lnSpc>
                <a:spcPts val="3200"/>
              </a:lnSpc>
            </a:pPr>
            <a:r>
              <a:rPr lang="en-US" sz="3200" b="1" dirty="0" smtClean="0">
                <a:solidFill>
                  <a:srgbClr val="00539C"/>
                </a:solidFill>
                <a:latin typeface="+mj-lt"/>
              </a:rPr>
              <a:t>Success begins </a:t>
            </a:r>
            <a:r>
              <a:rPr lang="en-US" sz="3200" b="1" dirty="0">
                <a:solidFill>
                  <a:srgbClr val="00539C"/>
                </a:solidFill>
                <a:latin typeface="+mj-lt"/>
              </a:rPr>
              <a:t>with the new faculty orientation and will continue with a host of different opportunities that address the needs of ALL faculty.  Continued assessment and the use of technology will be used to improve the programs that we have and to develop new programs that will focus on the improvement of teaching and research that will in turn impact student retention and success.</a:t>
            </a:r>
            <a:endParaRPr lang="en-US" sz="2400"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458&quot;/&gt;&lt;/object&gt;&lt;object type=&quot;3&quot; unique_id=&quot;10004&quot;&gt;&lt;property id=&quot;20148&quot; value=&quot;5&quot;/&gt;&lt;property id=&quot;20300&quot; value=&quot;Slide 2&quot;/&gt;&lt;property id=&quot;20307&quot; value=&quot;460&quot;/&gt;&lt;/object&gt;&lt;object type=&quot;3&quot; unique_id=&quot;10005&quot;&gt;&lt;property id=&quot;20148&quot; value=&quot;5&quot;/&gt;&lt;property id=&quot;20300&quot; value=&quot;Slide 3&quot;/&gt;&lt;property id=&quot;20307&quot; value=&quot;409&quot;/&gt;&lt;/object&gt;&lt;object type=&quot;3&quot; unique_id=&quot;10006&quot;&gt;&lt;property id=&quot;20148&quot; value=&quot;5&quot;/&gt;&lt;property id=&quot;20300&quot; value=&quot;Slide 4&quot;/&gt;&lt;property id=&quot;20307&quot; value=&quot;461&quot;/&gt;&lt;/object&gt;&lt;object type=&quot;3&quot; unique_id=&quot;10007&quot;&gt;&lt;property id=&quot;20148&quot; value=&quot;5&quot;/&gt;&lt;property id=&quot;20300&quot; value=&quot;Slide 5&quot;/&gt;&lt;property id=&quot;20307&quot; value=&quot;462&quot;/&gt;&lt;/object&gt;&lt;object type=&quot;3&quot; unique_id=&quot;10008&quot;&gt;&lt;property id=&quot;20148&quot; value=&quot;5&quot;/&gt;&lt;property id=&quot;20300&quot; value=&quot;Slide 6&quot;/&gt;&lt;property id=&quot;20307&quot; value=&quot;463&quot;/&gt;&lt;/object&gt;&lt;/object&gt;&lt;object type=&quot;8&quot; unique_id=&quot;10016&quot;&gt;&lt;/object&gt;&lt;/object&gt;&lt;/database&gt;"/>
  <p:tag name="MMPROD_NEXTUNIQUEID" val="10009"/>
  <p:tag name="SECTOMILLISECCONVERTED" val="1"/>
</p:tagLst>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6276</TotalTime>
  <Words>373</Words>
  <Application>Microsoft Office PowerPoint</Application>
  <PresentationFormat>On-screen Show (4:3)</PresentationFormat>
  <Paragraphs>82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14_Office Theme</vt:lpstr>
      <vt:lpstr>PowerPoint Presentation</vt:lpstr>
      <vt:lpstr>PowerPoint Presentation</vt:lpstr>
      <vt:lpstr>PowerPoint Presentation</vt:lpstr>
      <vt:lpstr>PowerPoint Presentation</vt:lpstr>
      <vt:lpstr>PowerPoint Presentation</vt:lpstr>
      <vt:lpstr>PowerPoint Presentation</vt:lpstr>
    </vt:vector>
  </TitlesOfParts>
  <Company>Indiana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2 Stakeholders Conference Presentation</dc:title>
  <dc:creator>user</dc:creator>
  <cp:keywords>Conference 2011, experiential learning</cp:keywords>
  <cp:lastModifiedBy>Kelly Wilkinson</cp:lastModifiedBy>
  <cp:revision>424</cp:revision>
  <dcterms:created xsi:type="dcterms:W3CDTF">2008-09-03T09:34:29Z</dcterms:created>
  <dcterms:modified xsi:type="dcterms:W3CDTF">2011-11-10T21:58:36Z</dcterms:modified>
</cp:coreProperties>
</file>