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7"/>
  </p:notesMasterIdLst>
  <p:handoutMasterIdLst>
    <p:handoutMasterId r:id="rId8"/>
  </p:handoutMasterIdLst>
  <p:sldIdLst>
    <p:sldId id="458" r:id="rId2"/>
    <p:sldId id="460" r:id="rId3"/>
    <p:sldId id="409" r:id="rId4"/>
    <p:sldId id="461" r:id="rId5"/>
    <p:sldId id="462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downs" initials="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BCB"/>
    <a:srgbClr val="00539C"/>
    <a:srgbClr val="3366FF"/>
    <a:srgbClr val="1065E2"/>
    <a:srgbClr val="DFAA27"/>
    <a:srgbClr val="A2D668"/>
    <a:srgbClr val="0000CC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6" autoAdjust="0"/>
    <p:restoredTop sz="78859" autoAdjust="0"/>
  </p:normalViewPr>
  <p:slideViewPr>
    <p:cSldViewPr>
      <p:cViewPr>
        <p:scale>
          <a:sx n="80" d="100"/>
          <a:sy n="80" d="100"/>
        </p:scale>
        <p:origin x="-80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264"/>
    </p:cViewPr>
  </p:sorterViewPr>
  <p:notesViewPr>
    <p:cSldViewPr>
      <p:cViewPr varScale="1">
        <p:scale>
          <a:sx n="67" d="100"/>
          <a:sy n="67" d="100"/>
        </p:scale>
        <p:origin x="-2202" y="-10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1-14T12:45:28.476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BE7386-C444-4A91-8491-E14C88D6ADD7}" type="datetimeFigureOut">
              <a:rPr lang="en-US"/>
              <a:pPr>
                <a:defRPr/>
              </a:pPr>
              <a:t>2/27/2013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672C94-5744-43E6-B59B-308495A2BC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9284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4C588B-D7B3-4579-9322-9A4CA944D2F0}" type="datetimeFigureOut">
              <a:rPr lang="en-US"/>
              <a:pPr>
                <a:defRPr/>
              </a:pPr>
              <a:t>2/27/2013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A0E4E1-A561-4992-BA08-835CC62DE6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575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43071D-18BC-459C-8DA2-F2FE1DC65164}" type="slidenum">
              <a:rPr lang="en-US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51F8F3-2D3B-4FBA-A3C5-B425D01034BA}" type="slidenum">
              <a:rPr lang="en-US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baseline="0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A6DF33-9576-495A-A206-1FDC304BA440}" type="slidenum">
              <a:rPr lang="en-US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US" baseline="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1E263A-1BDE-405D-99C4-1B3212F5FBCD}" type="slidenum">
              <a:rPr lang="en-US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B8381A-4786-486C-8A68-4ACA87C5E4C7}" type="slidenum">
              <a:rPr lang="en-US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FD1A1-5B60-4C9D-9710-A74BEAE358B0}" type="datetimeFigureOut">
              <a:rPr lang="en-US"/>
              <a:pPr>
                <a:defRPr/>
              </a:pPr>
              <a:t>2/27/2013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7DC21-4AC3-478D-BD19-C0571461C5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DC14DD-C989-426C-BFC2-8209382A2383}" type="datetimeFigureOut">
              <a:rPr lang="en-US"/>
              <a:pPr>
                <a:defRPr/>
              </a:pPr>
              <a:t>2/27/2013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4330B-F74E-4379-9F82-C3053F8FA0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0"/>
            <a:ext cx="4572000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15" descr="ISU_logo.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6019800"/>
            <a:ext cx="1957388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590800" y="2895600"/>
            <a:ext cx="6553200" cy="906463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bg1"/>
            </a:solidFill>
          </a:ln>
        </p:spPr>
        <p:txBody>
          <a:bodyPr lIns="0" tIns="91440" rIns="0" bIns="18288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i="1" spc="-90" dirty="0">
                <a:solidFill>
                  <a:prstClr val="white"/>
                </a:solidFill>
                <a:latin typeface="Garamond" pitchFamily="18" charset="0"/>
                <a:cs typeface="+mn-cs"/>
              </a:rPr>
              <a:t>The </a:t>
            </a:r>
            <a:r>
              <a:rPr lang="en-US" sz="6000" i="1" spc="-250" dirty="0">
                <a:solidFill>
                  <a:prstClr val="white"/>
                </a:solidFill>
                <a:latin typeface="Garamond" pitchFamily="18" charset="0"/>
                <a:cs typeface="+mn-cs"/>
              </a:rPr>
              <a:t>Pa</a:t>
            </a:r>
            <a:r>
              <a:rPr lang="en-US" sz="6000" i="1" spc="-90" dirty="0">
                <a:solidFill>
                  <a:prstClr val="white"/>
                </a:solidFill>
                <a:latin typeface="Garamond" pitchFamily="18" charset="0"/>
                <a:cs typeface="+mn-cs"/>
              </a:rPr>
              <a:t>thway to </a:t>
            </a:r>
            <a:r>
              <a:rPr lang="en-US" sz="6000" i="1" spc="-400" dirty="0">
                <a:solidFill>
                  <a:prstClr val="white"/>
                </a:solidFill>
                <a:latin typeface="Garamond" pitchFamily="18" charset="0"/>
                <a:cs typeface="+mn-cs"/>
              </a:rPr>
              <a:t>Su</a:t>
            </a:r>
            <a:r>
              <a:rPr lang="en-US" sz="6000" i="1" spc="-90" dirty="0">
                <a:solidFill>
                  <a:prstClr val="white"/>
                </a:solidFill>
                <a:latin typeface="Garamond" pitchFamily="18" charset="0"/>
                <a:cs typeface="+mn-cs"/>
              </a:rPr>
              <a:t>ccess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8200" y="4572000"/>
            <a:ext cx="4495800" cy="9130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smtClean="0">
                <a:latin typeface="+mn-lt"/>
                <a:cs typeface="+mn-cs"/>
              </a:rPr>
              <a:t>Enhance </a:t>
            </a:r>
            <a:r>
              <a:rPr lang="en-US" sz="3000" dirty="0" smtClean="0">
                <a:latin typeface="+mn-lt"/>
                <a:cs typeface="+mn-cs"/>
              </a:rPr>
              <a:t>the Development of Faculty</a:t>
            </a:r>
            <a:endParaRPr lang="en-US" sz="3000" dirty="0"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539C"/>
                </a:solidFill>
                <a:latin typeface="+mj-lt"/>
                <a:cs typeface="+mn-cs"/>
              </a:rPr>
              <a:t>Goal 6 – 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  <a:cs typeface="+mn-cs"/>
              </a:rPr>
              <a:t>Initiative 2 </a:t>
            </a:r>
            <a:endParaRPr lang="en-US" sz="2400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3124200"/>
            <a:ext cx="7620000" cy="1905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0" y="6781800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9144000" cy="906463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lIns="0" tIns="91440" rIns="0" bIns="18288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i="1" spc="-90" dirty="0">
              <a:solidFill>
                <a:schemeClr val="bg1"/>
              </a:solidFill>
              <a:latin typeface="Garamond" pitchFamily="18" charset="0"/>
              <a:cs typeface="+mn-cs"/>
            </a:endParaRPr>
          </a:p>
        </p:txBody>
      </p:sp>
      <p:sp>
        <p:nvSpPr>
          <p:cNvPr id="3076" name="TextBox 7"/>
          <p:cNvSpPr txBox="1">
            <a:spLocks noChangeArrowheads="1"/>
          </p:cNvSpPr>
          <p:nvPr/>
        </p:nvSpPr>
        <p:spPr bwMode="auto">
          <a:xfrm>
            <a:off x="76200" y="762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990600"/>
            <a:ext cx="8763000" cy="5084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539C"/>
                </a:solidFill>
                <a:latin typeface="+mj-lt"/>
                <a:cs typeface="+mn-cs"/>
              </a:rPr>
              <a:t>Introduction &amp; </a:t>
            </a:r>
            <a:r>
              <a:rPr lang="en-US" sz="3200" b="1" dirty="0" smtClean="0">
                <a:solidFill>
                  <a:srgbClr val="00539C"/>
                </a:solidFill>
                <a:latin typeface="+mj-lt"/>
                <a:cs typeface="+mn-cs"/>
              </a:rPr>
              <a:t>Purpose</a:t>
            </a:r>
            <a:endParaRPr lang="en-US" sz="2400" dirty="0">
              <a:latin typeface="+mn-lt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2209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6002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Faculty development plays an important role in retaining great </a:t>
            </a:r>
            <a:r>
              <a:rPr lang="en-US" sz="2400" dirty="0" smtClean="0"/>
              <a:t>faculty. </a:t>
            </a:r>
            <a:r>
              <a:rPr lang="en-US" sz="2400" dirty="0" smtClean="0"/>
              <a:t>. . and in student success.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1" y="3247072"/>
            <a:ext cx="7391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Engage new faculty in the culture of ISU; actively </a:t>
            </a:r>
            <a:r>
              <a:rPr lang="en-US" sz="2000" dirty="0" smtClean="0"/>
              <a:t>support </a:t>
            </a:r>
            <a:br>
              <a:rPr lang="en-US" sz="2000" dirty="0" smtClean="0"/>
            </a:br>
            <a:r>
              <a:rPr lang="en-US" sz="2000" dirty="0" smtClean="0"/>
              <a:t>them </a:t>
            </a:r>
            <a:r>
              <a:rPr lang="en-US" sz="2000" dirty="0" smtClean="0"/>
              <a:t>in their first </a:t>
            </a:r>
            <a:r>
              <a:rPr lang="en-US" sz="2000" dirty="0" smtClean="0"/>
              <a:t>semester.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Offer a variety of opportunities to more experienced </a:t>
            </a:r>
            <a:r>
              <a:rPr lang="en-US" sz="2000" dirty="0" smtClean="0"/>
              <a:t>faculty</a:t>
            </a:r>
            <a:br>
              <a:rPr lang="en-US" sz="2000" dirty="0" smtClean="0"/>
            </a:br>
            <a:r>
              <a:rPr lang="en-US" sz="2000" dirty="0" smtClean="0"/>
              <a:t>to </a:t>
            </a:r>
            <a:r>
              <a:rPr lang="en-US" sz="2000" dirty="0" smtClean="0"/>
              <a:t>support and advance their knowledge and skills </a:t>
            </a:r>
            <a:r>
              <a:rPr lang="en-US" sz="2000" dirty="0" smtClean="0"/>
              <a:t>related</a:t>
            </a:r>
            <a:br>
              <a:rPr lang="en-US" sz="2000" dirty="0" smtClean="0"/>
            </a:br>
            <a:r>
              <a:rPr lang="en-US" sz="2000" dirty="0" smtClean="0"/>
              <a:t>to teaching.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53340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Ultimately, the goal of faculty </a:t>
            </a:r>
            <a:r>
              <a:rPr lang="en-US" sz="2400" dirty="0" smtClean="0"/>
              <a:t>development is </a:t>
            </a:r>
            <a:br>
              <a:rPr lang="en-US" sz="2400" dirty="0" smtClean="0"/>
            </a:br>
            <a:r>
              <a:rPr lang="en-US" sz="2400" dirty="0" smtClean="0"/>
              <a:t>to </a:t>
            </a:r>
            <a:r>
              <a:rPr lang="en-US" sz="2400" dirty="0" smtClean="0"/>
              <a:t>foster a culture of pedagogical </a:t>
            </a:r>
            <a:r>
              <a:rPr lang="en-US" sz="2400" dirty="0" smtClean="0"/>
              <a:t>excellence throughout </a:t>
            </a:r>
            <a:r>
              <a:rPr lang="en-US" sz="2400" dirty="0" smtClean="0"/>
              <a:t>the careers of our ISU faculty.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52800" y="2590800"/>
            <a:ext cx="2236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F  O  C  U  S</a:t>
            </a:r>
            <a:endParaRPr lang="en-US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800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9144000" cy="906463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lIns="0" tIns="91440" rIns="0" bIns="18288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i="1" spc="-90" dirty="0">
              <a:solidFill>
                <a:schemeClr val="bg1"/>
              </a:solidFill>
              <a:latin typeface="Garamond" pitchFamily="18" charset="0"/>
              <a:cs typeface="+mn-cs"/>
            </a:endParaRPr>
          </a:p>
        </p:txBody>
      </p:sp>
      <p:sp>
        <p:nvSpPr>
          <p:cNvPr id="4100" name="TextBox 7"/>
          <p:cNvSpPr txBox="1">
            <a:spLocks noChangeArrowheads="1"/>
          </p:cNvSpPr>
          <p:nvPr/>
        </p:nvSpPr>
        <p:spPr bwMode="auto">
          <a:xfrm>
            <a:off x="76200" y="762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990600"/>
            <a:ext cx="746760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  <a:cs typeface="+mn-cs"/>
              </a:rPr>
              <a:t>Accomplishments</a:t>
            </a:r>
            <a:endParaRPr lang="en-US" sz="2400" dirty="0">
              <a:latin typeface="+mn-lt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8609" y="1524000"/>
            <a:ext cx="8766791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AutoNum type="arabicPeriod"/>
            </a:pPr>
            <a:r>
              <a:rPr lang="en-US" sz="2500" dirty="0" smtClean="0"/>
              <a:t>Lively, and evolving, New Faculty Orientation </a:t>
            </a:r>
            <a:r>
              <a:rPr lang="en-US" sz="2500" dirty="0" smtClean="0"/>
              <a:t>program.</a:t>
            </a:r>
            <a:endParaRPr lang="en-US" sz="2500" dirty="0" smtClean="0"/>
          </a:p>
          <a:p>
            <a:pPr marL="463550" indent="-463550">
              <a:buFontTx/>
              <a:buAutoNum type="arabicPeriod"/>
            </a:pPr>
            <a:r>
              <a:rPr lang="en-US" sz="2500" dirty="0"/>
              <a:t>Very active program for distance education </a:t>
            </a:r>
            <a:r>
              <a:rPr lang="en-US" sz="2500" dirty="0" smtClean="0"/>
              <a:t>faculty.</a:t>
            </a:r>
            <a:endParaRPr lang="en-US" sz="2500" dirty="0" smtClean="0"/>
          </a:p>
          <a:p>
            <a:pPr marL="463550" indent="-463550">
              <a:buAutoNum type="arabicPeriod"/>
            </a:pPr>
            <a:r>
              <a:rPr lang="en-US" sz="2500" dirty="0" smtClean="0"/>
              <a:t>Active engagement and emphasis on faculty </a:t>
            </a:r>
            <a:r>
              <a:rPr lang="en-US" sz="2500" dirty="0" smtClean="0"/>
              <a:t>development for </a:t>
            </a:r>
            <a:r>
              <a:rPr lang="en-US" sz="2500" dirty="0" smtClean="0"/>
              <a:t>teaching excellence targeted at student </a:t>
            </a:r>
            <a:r>
              <a:rPr lang="en-US" sz="2500" dirty="0" smtClean="0"/>
              <a:t>success.</a:t>
            </a:r>
            <a:endParaRPr lang="en-US" sz="2500" dirty="0" smtClean="0"/>
          </a:p>
          <a:p>
            <a:pPr marL="463550" indent="-463550"/>
            <a:r>
              <a:rPr lang="en-US" sz="2500" dirty="0" smtClean="0"/>
              <a:t>4.	Structured </a:t>
            </a:r>
            <a:r>
              <a:rPr lang="en-US" sz="2500" dirty="0" smtClean="0"/>
              <a:t>programs for role-based or “career-evolution” </a:t>
            </a:r>
            <a:r>
              <a:rPr lang="en-US" sz="2500" dirty="0" smtClean="0"/>
              <a:t>development.</a:t>
            </a:r>
            <a:endParaRPr lang="en-US" sz="2500" dirty="0" smtClean="0"/>
          </a:p>
          <a:p>
            <a:pPr marL="463550" indent="-463550"/>
            <a:r>
              <a:rPr lang="en-US" sz="2500" dirty="0" smtClean="0"/>
              <a:t>5. </a:t>
            </a:r>
            <a:r>
              <a:rPr lang="en-US" sz="2500" dirty="0" smtClean="0"/>
              <a:t>	Renewed </a:t>
            </a:r>
            <a:r>
              <a:rPr lang="en-US" sz="2500" dirty="0" smtClean="0"/>
              <a:t>focus </a:t>
            </a:r>
            <a:r>
              <a:rPr lang="en-US" sz="2500" dirty="0" smtClean="0"/>
              <a:t>on:</a:t>
            </a:r>
            <a:endParaRPr lang="en-US" sz="2500" dirty="0"/>
          </a:p>
          <a:p>
            <a:pPr marL="463550" indent="-463550"/>
            <a:r>
              <a:rPr lang="en-US" sz="2500" dirty="0" smtClean="0"/>
              <a:t>	a) broad participation and input</a:t>
            </a:r>
          </a:p>
          <a:p>
            <a:pPr marL="463550" indent="-463550"/>
            <a:r>
              <a:rPr lang="en-US" sz="2500" dirty="0"/>
              <a:t>	</a:t>
            </a:r>
            <a:r>
              <a:rPr lang="en-US" sz="2500" dirty="0" smtClean="0"/>
              <a:t>b) coordination and communication of opportunities</a:t>
            </a:r>
          </a:p>
          <a:p>
            <a:pPr marL="463550" indent="-463550"/>
            <a:r>
              <a:rPr lang="en-US" sz="2500" dirty="0"/>
              <a:t>	</a:t>
            </a:r>
            <a:r>
              <a:rPr lang="en-US" sz="2500" dirty="0" smtClean="0"/>
              <a:t>c) feedback, assessment, continuous improvement</a:t>
            </a:r>
          </a:p>
          <a:p>
            <a:pPr marL="463550" indent="-463550"/>
            <a:r>
              <a:rPr lang="en-US" sz="2500" dirty="0" smtClean="0"/>
              <a:t>6.	Definition </a:t>
            </a:r>
            <a:r>
              <a:rPr lang="en-US" sz="2500" dirty="0" smtClean="0"/>
              <a:t>of need for new center, with director reporting </a:t>
            </a:r>
            <a:r>
              <a:rPr lang="en-US" sz="2500" dirty="0" smtClean="0"/>
              <a:t>to </a:t>
            </a:r>
            <a:r>
              <a:rPr lang="en-US" sz="2500" dirty="0" smtClean="0"/>
              <a:t>AVP for Student Success; expected hire summer </a:t>
            </a:r>
            <a:r>
              <a:rPr lang="en-US" sz="2500" dirty="0" smtClean="0"/>
              <a:t>2013.</a:t>
            </a:r>
            <a:endParaRPr lang="en-US" sz="25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800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9144000" cy="906463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lIns="0" tIns="91440" rIns="0" bIns="18288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i="1" spc="-90" dirty="0">
              <a:solidFill>
                <a:schemeClr val="bg1"/>
              </a:solidFill>
              <a:latin typeface="Garamond" pitchFamily="18" charset="0"/>
              <a:cs typeface="+mn-cs"/>
            </a:endParaRPr>
          </a:p>
        </p:txBody>
      </p:sp>
      <p:sp>
        <p:nvSpPr>
          <p:cNvPr id="5124" name="TextBox 7"/>
          <p:cNvSpPr txBox="1">
            <a:spLocks noChangeArrowheads="1"/>
          </p:cNvSpPr>
          <p:nvPr/>
        </p:nvSpPr>
        <p:spPr bwMode="auto">
          <a:xfrm>
            <a:off x="76200" y="762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914400"/>
            <a:ext cx="807720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  <a:cs typeface="+mn-cs"/>
              </a:rPr>
              <a:t>Initiative Benchmarks</a:t>
            </a:r>
            <a:endParaRPr lang="en-US" sz="2400" dirty="0">
              <a:latin typeface="+mn-lt"/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6571315"/>
              </p:ext>
            </p:extLst>
          </p:nvPr>
        </p:nvGraphicFramePr>
        <p:xfrm>
          <a:off x="228600" y="1371600"/>
          <a:ext cx="85344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1055"/>
                <a:gridCol w="778669"/>
                <a:gridCol w="778669"/>
                <a:gridCol w="778669"/>
                <a:gridCol w="778669"/>
                <a:gridCol w="7786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Benchmark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</a:t>
                      </a:r>
                    </a:p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Faculty e-portfolio participants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 of faculty development advisory group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 of faculty development survey on needs and satisfaction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Survey respondents satisfied with faculty development opportunities offered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Faculty participating in faculty development 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faculty participating in New Faculty Orientation (NFO)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faculty attending NFO who indicate NFO contributes positively to their view of Indiana State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800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0"/>
            <a:ext cx="9144000" cy="906463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lIns="0" tIns="91440" rIns="0" bIns="18288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i="1" spc="-90" dirty="0">
              <a:solidFill>
                <a:schemeClr val="bg1"/>
              </a:solidFill>
              <a:latin typeface="Garamond" pitchFamily="18" charset="0"/>
              <a:cs typeface="+mn-cs"/>
            </a:endParaRPr>
          </a:p>
        </p:txBody>
      </p:sp>
      <p:sp>
        <p:nvSpPr>
          <p:cNvPr id="6148" name="TextBox 7"/>
          <p:cNvSpPr txBox="1">
            <a:spLocks noChangeArrowheads="1"/>
          </p:cNvSpPr>
          <p:nvPr/>
        </p:nvSpPr>
        <p:spPr bwMode="auto">
          <a:xfrm>
            <a:off x="76200" y="762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990600"/>
            <a:ext cx="815340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  <a:cs typeface="+mn-cs"/>
              </a:rPr>
              <a:t>Next Steps</a:t>
            </a:r>
            <a:endParaRPr lang="en-US" sz="2400" dirty="0">
              <a:latin typeface="+mn-lt"/>
              <a:cs typeface="+mn-cs"/>
            </a:endParaRPr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609600" y="1676401"/>
            <a:ext cx="8077200" cy="80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rgbClr val="00539C"/>
              </a:solidFill>
              <a:latin typeface="Arial" charset="0"/>
              <a:cs typeface="Arial" charset="0"/>
            </a:endParaRPr>
          </a:p>
          <a:p>
            <a:pPr>
              <a:lnSpc>
                <a:spcPts val="3200"/>
              </a:lnSpc>
              <a:defRPr/>
            </a:pP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1" y="1701141"/>
            <a:ext cx="8001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AutoNum type="arabicPeriod"/>
            </a:pPr>
            <a:r>
              <a:rPr lang="en-US" sz="2600" dirty="0" smtClean="0"/>
              <a:t>Continue faculty development activities for spring and </a:t>
            </a:r>
            <a:r>
              <a:rPr lang="en-US" sz="2600" dirty="0" smtClean="0"/>
              <a:t>summer 2013.</a:t>
            </a:r>
          </a:p>
          <a:p>
            <a:pPr marL="463550" indent="-463550"/>
            <a:endParaRPr lang="en-US" sz="1000" dirty="0" smtClean="0"/>
          </a:p>
          <a:p>
            <a:pPr marL="463550" indent="-463550"/>
            <a:r>
              <a:rPr lang="en-US" sz="2600" dirty="0" smtClean="0"/>
              <a:t>2.	Begin </a:t>
            </a:r>
            <a:r>
              <a:rPr lang="en-US" sz="2600" dirty="0" smtClean="0"/>
              <a:t>planning for New Faculty Orientation –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Fall 2013.</a:t>
            </a:r>
            <a:endParaRPr lang="en-US" sz="2600" dirty="0" smtClean="0"/>
          </a:p>
          <a:p>
            <a:pPr marL="463550" indent="-463550"/>
            <a:endParaRPr lang="en-US" sz="1000" dirty="0" smtClean="0"/>
          </a:p>
          <a:p>
            <a:pPr marL="463550" indent="-463550"/>
            <a:r>
              <a:rPr lang="en-US" sz="2600" dirty="0" smtClean="0"/>
              <a:t>3.	Hire </a:t>
            </a:r>
            <a:r>
              <a:rPr lang="en-US" sz="2600" dirty="0" smtClean="0"/>
              <a:t>a </a:t>
            </a:r>
            <a:r>
              <a:rPr lang="en-US" sz="2600" dirty="0" smtClean="0"/>
              <a:t>director.</a:t>
            </a:r>
            <a:endParaRPr lang="en-US" sz="2600" dirty="0" smtClean="0"/>
          </a:p>
          <a:p>
            <a:pPr marL="463550" indent="-463550"/>
            <a:endParaRPr lang="en-US" sz="1000" dirty="0" smtClean="0"/>
          </a:p>
          <a:p>
            <a:pPr marL="463550" indent="-463550"/>
            <a:r>
              <a:rPr lang="en-US" sz="2600" dirty="0" smtClean="0"/>
              <a:t>4.	Director </a:t>
            </a:r>
            <a:r>
              <a:rPr lang="en-US" sz="2600" dirty="0" smtClean="0"/>
              <a:t>will work with advisory group and other inputs </a:t>
            </a:r>
            <a:r>
              <a:rPr lang="en-US" sz="2600" dirty="0" smtClean="0"/>
              <a:t>to </a:t>
            </a:r>
            <a:r>
              <a:rPr lang="en-US" sz="2600" dirty="0" smtClean="0"/>
              <a:t>create a vision for faculty development in </a:t>
            </a:r>
            <a:r>
              <a:rPr lang="en-US" sz="2600" dirty="0" smtClean="0"/>
              <a:t>support of </a:t>
            </a:r>
            <a:r>
              <a:rPr lang="en-US" sz="2600" dirty="0" smtClean="0"/>
              <a:t>student </a:t>
            </a:r>
            <a:r>
              <a:rPr lang="en-US" sz="2600" dirty="0" smtClean="0"/>
              <a:t>success.</a:t>
            </a:r>
            <a:endParaRPr lang="en-US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7457</TotalTime>
  <Words>257</Words>
  <Application>Microsoft Office PowerPoint</Application>
  <PresentationFormat>On-screen Show (4:3)</PresentationFormat>
  <Paragraphs>87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14_Office Theme</vt:lpstr>
      <vt:lpstr>Slide 1</vt:lpstr>
      <vt:lpstr>Slide 2</vt:lpstr>
      <vt:lpstr>Slide 3</vt:lpstr>
      <vt:lpstr>Slide 4</vt:lpstr>
      <vt:lpstr>Slide 5</vt:lpstr>
    </vt:vector>
  </TitlesOfParts>
  <Company>Indiana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Goal 2 Stakeholders Conference Presentation</dc:title>
  <dc:creator>user</dc:creator>
  <cp:keywords>Conference 2011, experiential learning</cp:keywords>
  <cp:lastModifiedBy>tsouth</cp:lastModifiedBy>
  <cp:revision>481</cp:revision>
  <dcterms:created xsi:type="dcterms:W3CDTF">2008-09-03T09:34:29Z</dcterms:created>
  <dcterms:modified xsi:type="dcterms:W3CDTF">2013-02-27T15:15:39Z</dcterms:modified>
</cp:coreProperties>
</file>