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CC"/>
    <a:srgbClr val="00539C"/>
    <a:srgbClr val="3366FF"/>
    <a:srgbClr val="0F5BCB"/>
    <a:srgbClr val="1065E2"/>
    <a:srgbClr val="DFAA27"/>
    <a:srgbClr val="A2D668"/>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0102" autoAdjust="0"/>
  </p:normalViewPr>
  <p:slideViewPr>
    <p:cSldViewPr>
      <p:cViewPr varScale="1">
        <p:scale>
          <a:sx n="54" d="100"/>
          <a:sy n="54" d="100"/>
        </p:scale>
        <p:origin x="-1638"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11/14/2011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11/14/2011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11/14/2011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918841"/>
          </a:xfrm>
          <a:prstGeom prst="rect">
            <a:avLst/>
          </a:prstGeom>
          <a:noFill/>
        </p:spPr>
        <p:txBody>
          <a:bodyPr wrap="square" rtlCol="0">
            <a:spAutoFit/>
          </a:bodyPr>
          <a:lstStyle/>
          <a:p>
            <a:pPr algn="ctr">
              <a:lnSpc>
                <a:spcPts val="3200"/>
              </a:lnSpc>
            </a:pPr>
            <a:r>
              <a:rPr lang="en-US" sz="3200" dirty="0" smtClean="0">
                <a:solidFill>
                  <a:srgbClr val="0000CC"/>
                </a:solidFill>
              </a:rPr>
              <a:t>Enhance the Quality of Life of Staff and Faculty</a:t>
            </a:r>
            <a:endParaRPr lang="en-US" sz="3200" dirty="0">
              <a:solidFill>
                <a:srgbClr val="0000CC"/>
              </a:solidFill>
            </a:endParaRPr>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a:t>
            </a:r>
            <a:r>
              <a:rPr lang="en-US" sz="3200" b="1" dirty="0" smtClean="0">
                <a:solidFill>
                  <a:srgbClr val="00539C"/>
                </a:solidFill>
                <a:latin typeface="+mj-lt"/>
              </a:rPr>
              <a:t>6 </a:t>
            </a:r>
            <a:r>
              <a:rPr lang="en-US" sz="3200" b="1" dirty="0" smtClean="0">
                <a:solidFill>
                  <a:srgbClr val="00539C"/>
                </a:solidFill>
                <a:latin typeface="+mj-lt"/>
              </a:rPr>
              <a:t>– Initiative 1</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pic>
        <p:nvPicPr>
          <p:cNvPr id="13" name="Picture 11" descr="campus9.jpg"/>
          <p:cNvPicPr>
            <a:picLocks noChangeAspect="1"/>
          </p:cNvPicPr>
          <p:nvPr/>
        </p:nvPicPr>
        <p:blipFill>
          <a:blip r:embed="rId3" cstate="print"/>
          <a:stretch>
            <a:fillRect/>
          </a:stretch>
        </p:blipFill>
        <p:spPr bwMode="auto">
          <a:xfrm>
            <a:off x="160867" y="1066800"/>
            <a:ext cx="3749040" cy="2509688"/>
          </a:xfrm>
          <a:prstGeom prst="rect">
            <a:avLst/>
          </a:prstGeom>
          <a:noFill/>
          <a:ln w="9525">
            <a:noFill/>
            <a:miter lim="800000"/>
            <a:headEnd/>
            <a:tailEnd/>
          </a:ln>
        </p:spPr>
      </p:pic>
      <p:pic>
        <p:nvPicPr>
          <p:cNvPr id="18" name="Picture 12" descr="campus7.jpg"/>
          <p:cNvPicPr>
            <a:picLocks noChangeAspect="1"/>
          </p:cNvPicPr>
          <p:nvPr/>
        </p:nvPicPr>
        <p:blipFill>
          <a:blip r:embed="rId4" cstate="print"/>
          <a:stretch>
            <a:fillRect/>
          </a:stretch>
        </p:blipFill>
        <p:spPr bwMode="auto">
          <a:xfrm>
            <a:off x="152400" y="3733800"/>
            <a:ext cx="3749040" cy="2833471"/>
          </a:xfrm>
          <a:prstGeom prst="rect">
            <a:avLst/>
          </a:prstGeom>
          <a:noFill/>
          <a:ln w="9525">
            <a:noFill/>
            <a:miter lim="800000"/>
            <a:headEnd/>
            <a:tailEnd/>
          </a:ln>
        </p:spPr>
      </p:pic>
      <p:sp>
        <p:nvSpPr>
          <p:cNvPr id="16" name="TextBox 15"/>
          <p:cNvSpPr txBox="1"/>
          <p:nvPr/>
        </p:nvSpPr>
        <p:spPr>
          <a:xfrm>
            <a:off x="3962400" y="1066800"/>
            <a:ext cx="5029200" cy="5837495"/>
          </a:xfrm>
          <a:prstGeom prst="rect">
            <a:avLst/>
          </a:prstGeom>
          <a:noFill/>
        </p:spPr>
        <p:txBody>
          <a:bodyPr wrap="square" rtlCol="0">
            <a:spAutoFit/>
          </a:bodyPr>
          <a:lstStyle/>
          <a:p>
            <a:pPr>
              <a:lnSpc>
                <a:spcPts val="3200"/>
              </a:lnSpc>
            </a:pPr>
            <a:r>
              <a:rPr lang="en-US" sz="3200" b="1" dirty="0" smtClean="0">
                <a:solidFill>
                  <a:srgbClr val="0000CC"/>
                </a:solidFill>
                <a:latin typeface="+mj-lt"/>
              </a:rPr>
              <a:t>Introduction</a:t>
            </a:r>
            <a:endParaRPr lang="en-US" sz="3200" b="1" dirty="0" smtClean="0">
              <a:solidFill>
                <a:srgbClr val="0000CC"/>
              </a:solidFill>
              <a:latin typeface="+mj-lt"/>
            </a:endParaRPr>
          </a:p>
          <a:p>
            <a:pPr>
              <a:lnSpc>
                <a:spcPts val="3200"/>
              </a:lnSpc>
            </a:pPr>
            <a:r>
              <a:rPr lang="en-US" sz="2400" dirty="0" smtClean="0">
                <a:solidFill>
                  <a:srgbClr val="0000CC"/>
                </a:solidFill>
              </a:rPr>
              <a:t>This multifaceted  initiative focuses </a:t>
            </a:r>
            <a:r>
              <a:rPr lang="en-US" sz="2400" dirty="0" smtClean="0">
                <a:solidFill>
                  <a:srgbClr val="0000CC"/>
                </a:solidFill>
              </a:rPr>
              <a:t>on creating a culture </a:t>
            </a:r>
            <a:r>
              <a:rPr lang="en-US" sz="2400" dirty="0" smtClean="0">
                <a:solidFill>
                  <a:srgbClr val="0000CC"/>
                </a:solidFill>
              </a:rPr>
              <a:t>that </a:t>
            </a:r>
            <a:r>
              <a:rPr lang="en-US" sz="2400" dirty="0" smtClean="0">
                <a:solidFill>
                  <a:srgbClr val="0000CC"/>
                </a:solidFill>
              </a:rPr>
              <a:t>attracts and retains high quality faculty and staff. </a:t>
            </a:r>
            <a:endParaRPr lang="en-US" sz="2400" dirty="0" smtClean="0">
              <a:solidFill>
                <a:srgbClr val="0000CC"/>
              </a:solidFill>
            </a:endParaRPr>
          </a:p>
          <a:p>
            <a:pPr>
              <a:lnSpc>
                <a:spcPts val="3200"/>
              </a:lnSpc>
            </a:pPr>
            <a:r>
              <a:rPr lang="en-US" sz="1600" dirty="0" smtClean="0">
                <a:solidFill>
                  <a:srgbClr val="0000CC"/>
                </a:solidFill>
              </a:rPr>
              <a:t>The </a:t>
            </a:r>
            <a:r>
              <a:rPr lang="en-US" sz="1600" dirty="0" smtClean="0">
                <a:solidFill>
                  <a:srgbClr val="0000CC"/>
                </a:solidFill>
              </a:rPr>
              <a:t>specific purposes of the initiative are to:</a:t>
            </a:r>
          </a:p>
          <a:p>
            <a:pPr>
              <a:lnSpc>
                <a:spcPts val="3200"/>
              </a:lnSpc>
            </a:pPr>
            <a:r>
              <a:rPr lang="en-US" sz="1600" dirty="0" smtClean="0">
                <a:solidFill>
                  <a:srgbClr val="0000CC"/>
                </a:solidFill>
              </a:rPr>
              <a:t>a) Increase retention of faculty and staff from year one to year two</a:t>
            </a:r>
          </a:p>
          <a:p>
            <a:pPr>
              <a:lnSpc>
                <a:spcPts val="3200"/>
              </a:lnSpc>
            </a:pPr>
            <a:r>
              <a:rPr lang="en-US" sz="1600" dirty="0" smtClean="0">
                <a:solidFill>
                  <a:srgbClr val="0000CC"/>
                </a:solidFill>
              </a:rPr>
              <a:t>b) Develop high quality programming related to work life integration and professional development </a:t>
            </a:r>
          </a:p>
          <a:p>
            <a:pPr>
              <a:lnSpc>
                <a:spcPts val="3200"/>
              </a:lnSpc>
            </a:pPr>
            <a:r>
              <a:rPr lang="en-US" sz="1600" dirty="0" smtClean="0">
                <a:solidFill>
                  <a:srgbClr val="0000CC"/>
                </a:solidFill>
              </a:rPr>
              <a:t>c) Demonstrate measurable improvement on key "Great Place to Work for" indicators</a:t>
            </a:r>
          </a:p>
          <a:p>
            <a:pPr>
              <a:lnSpc>
                <a:spcPts val="3200"/>
              </a:lnSpc>
            </a:pPr>
            <a:r>
              <a:rPr lang="en-US" sz="1600" dirty="0" smtClean="0">
                <a:solidFill>
                  <a:srgbClr val="0000CC"/>
                </a:solidFill>
              </a:rPr>
              <a:t>d) Through the retention of high quality staff and faculty increase student retention</a:t>
            </a:r>
            <a:endParaRPr lang="en-US" sz="1600" dirty="0" smtClean="0">
              <a:solidFill>
                <a:srgbClr val="0000CC"/>
              </a:solidFill>
            </a:endParaRPr>
          </a:p>
          <a:p>
            <a:pPr>
              <a:lnSpc>
                <a:spcPts val="3200"/>
              </a:lnSpc>
            </a:pPr>
            <a:endParaRPr lang="en-US" sz="2400" dirty="0">
              <a:solidFill>
                <a:srgbClr val="0000CC"/>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858000"/>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837495"/>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1400" b="1" dirty="0" smtClean="0">
              <a:solidFill>
                <a:srgbClr val="00539C"/>
              </a:solidFill>
              <a:latin typeface="+mj-lt"/>
            </a:endParaRPr>
          </a:p>
          <a:p>
            <a:pPr marL="514350" indent="-514350">
              <a:lnSpc>
                <a:spcPts val="3200"/>
              </a:lnSpc>
            </a:pPr>
            <a:r>
              <a:rPr lang="en-US" sz="2000" dirty="0" smtClean="0">
                <a:solidFill>
                  <a:srgbClr val="0000CC"/>
                </a:solidFill>
              </a:rPr>
              <a:t>a) Programming for new employees</a:t>
            </a:r>
          </a:p>
          <a:p>
            <a:pPr marL="514350" indent="-514350">
              <a:lnSpc>
                <a:spcPts val="3200"/>
              </a:lnSpc>
            </a:pPr>
            <a:r>
              <a:rPr lang="en-US" sz="2000" dirty="0" smtClean="0">
                <a:solidFill>
                  <a:srgbClr val="0000CC"/>
                </a:solidFill>
              </a:rPr>
              <a:t> </a:t>
            </a:r>
            <a:endParaRPr lang="en-US" sz="2000" dirty="0" smtClean="0">
              <a:solidFill>
                <a:srgbClr val="0000CC"/>
              </a:solidFill>
            </a:endParaRPr>
          </a:p>
          <a:p>
            <a:pPr>
              <a:lnSpc>
                <a:spcPts val="3200"/>
              </a:lnSpc>
            </a:pPr>
            <a:r>
              <a:rPr lang="en-US" sz="2000" dirty="0" smtClean="0">
                <a:solidFill>
                  <a:srgbClr val="0000CC"/>
                </a:solidFill>
              </a:rPr>
              <a:t>b</a:t>
            </a:r>
            <a:r>
              <a:rPr lang="en-US" sz="2000" dirty="0" smtClean="0">
                <a:solidFill>
                  <a:srgbClr val="0000CC"/>
                </a:solidFill>
              </a:rPr>
              <a:t>) High quality </a:t>
            </a:r>
            <a:r>
              <a:rPr lang="en-US" sz="2000" dirty="0" smtClean="0">
                <a:solidFill>
                  <a:srgbClr val="0000CC"/>
                </a:solidFill>
              </a:rPr>
              <a:t>c</a:t>
            </a:r>
            <a:r>
              <a:rPr lang="en-US" sz="2000" dirty="0" smtClean="0">
                <a:solidFill>
                  <a:srgbClr val="0000CC"/>
                </a:solidFill>
              </a:rPr>
              <a:t>hild </a:t>
            </a:r>
            <a:r>
              <a:rPr lang="en-US" sz="2000" dirty="0" smtClean="0">
                <a:solidFill>
                  <a:srgbClr val="0000CC"/>
                </a:solidFill>
              </a:rPr>
              <a:t>c</a:t>
            </a:r>
            <a:r>
              <a:rPr lang="en-US" sz="2000" dirty="0" smtClean="0">
                <a:solidFill>
                  <a:srgbClr val="0000CC"/>
                </a:solidFill>
              </a:rPr>
              <a:t>are </a:t>
            </a:r>
          </a:p>
          <a:p>
            <a:pPr>
              <a:lnSpc>
                <a:spcPts val="3200"/>
              </a:lnSpc>
            </a:pPr>
            <a:endParaRPr lang="en-US" sz="2000" dirty="0" smtClean="0">
              <a:solidFill>
                <a:srgbClr val="0000CC"/>
              </a:solidFill>
            </a:endParaRPr>
          </a:p>
          <a:p>
            <a:pPr>
              <a:lnSpc>
                <a:spcPts val="3200"/>
              </a:lnSpc>
            </a:pPr>
            <a:r>
              <a:rPr lang="en-US" sz="2000" dirty="0" smtClean="0">
                <a:solidFill>
                  <a:srgbClr val="0000CC"/>
                </a:solidFill>
              </a:rPr>
              <a:t>c) Improved relocation assistance</a:t>
            </a:r>
          </a:p>
          <a:p>
            <a:pPr>
              <a:lnSpc>
                <a:spcPts val="3200"/>
              </a:lnSpc>
            </a:pPr>
            <a:endParaRPr lang="en-US" sz="2000" dirty="0" smtClean="0">
              <a:solidFill>
                <a:srgbClr val="0000CC"/>
              </a:solidFill>
            </a:endParaRPr>
          </a:p>
          <a:p>
            <a:pPr>
              <a:lnSpc>
                <a:spcPts val="3200"/>
              </a:lnSpc>
            </a:pPr>
            <a:r>
              <a:rPr lang="en-US" sz="2000" dirty="0" smtClean="0">
                <a:solidFill>
                  <a:srgbClr val="0000CC"/>
                </a:solidFill>
              </a:rPr>
              <a:t>d) Quality of life </a:t>
            </a:r>
            <a:r>
              <a:rPr lang="en-US" sz="2000" dirty="0" smtClean="0">
                <a:solidFill>
                  <a:srgbClr val="0000CC"/>
                </a:solidFill>
              </a:rPr>
              <a:t>i</a:t>
            </a:r>
            <a:r>
              <a:rPr lang="en-US" sz="2000" dirty="0" smtClean="0">
                <a:solidFill>
                  <a:srgbClr val="0000CC"/>
                </a:solidFill>
              </a:rPr>
              <a:t>nitiatives</a:t>
            </a:r>
          </a:p>
          <a:p>
            <a:pPr>
              <a:lnSpc>
                <a:spcPts val="3200"/>
              </a:lnSpc>
            </a:pPr>
            <a:endParaRPr lang="en-US" sz="2000" dirty="0" smtClean="0">
              <a:solidFill>
                <a:srgbClr val="0000CC"/>
              </a:solidFill>
            </a:endParaRPr>
          </a:p>
          <a:p>
            <a:pPr>
              <a:lnSpc>
                <a:spcPts val="3200"/>
              </a:lnSpc>
            </a:pPr>
            <a:r>
              <a:rPr lang="en-US" sz="2000" dirty="0" smtClean="0">
                <a:solidFill>
                  <a:srgbClr val="0000CC"/>
                </a:solidFill>
              </a:rPr>
              <a:t>e) NSF </a:t>
            </a:r>
            <a:r>
              <a:rPr lang="en-US" sz="2000" dirty="0" smtClean="0">
                <a:solidFill>
                  <a:srgbClr val="0000CC"/>
                </a:solidFill>
              </a:rPr>
              <a:t>ADVANCE </a:t>
            </a:r>
            <a:r>
              <a:rPr lang="en-US" sz="2000" dirty="0" smtClean="0">
                <a:solidFill>
                  <a:srgbClr val="0000CC"/>
                </a:solidFill>
              </a:rPr>
              <a:t>g</a:t>
            </a:r>
            <a:r>
              <a:rPr lang="en-US" sz="2000" dirty="0" smtClean="0">
                <a:solidFill>
                  <a:srgbClr val="0000CC"/>
                </a:solidFill>
              </a:rPr>
              <a:t>rant</a:t>
            </a:r>
          </a:p>
          <a:p>
            <a:pPr>
              <a:lnSpc>
                <a:spcPts val="3200"/>
              </a:lnSpc>
            </a:pPr>
            <a:endParaRPr lang="en-US" sz="2000" dirty="0" smtClean="0">
              <a:solidFill>
                <a:srgbClr val="0000CC"/>
              </a:solidFill>
            </a:endParaRPr>
          </a:p>
          <a:p>
            <a:pPr>
              <a:lnSpc>
                <a:spcPts val="3200"/>
              </a:lnSpc>
            </a:pPr>
            <a:r>
              <a:rPr lang="en-US" sz="2000" dirty="0" smtClean="0">
                <a:solidFill>
                  <a:srgbClr val="0000CC"/>
                </a:solidFill>
              </a:rPr>
              <a:t>f) </a:t>
            </a:r>
            <a:r>
              <a:rPr lang="en-US" sz="2000" dirty="0" smtClean="0">
                <a:solidFill>
                  <a:srgbClr val="0000CC"/>
                </a:solidFill>
              </a:rPr>
              <a:t>Work-Life integration</a:t>
            </a:r>
          </a:p>
          <a:p>
            <a:pPr>
              <a:lnSpc>
                <a:spcPts val="3200"/>
              </a:lnSpc>
            </a:pPr>
            <a:endParaRPr lang="en-US" sz="2000" dirty="0" smtClean="0">
              <a:solidFill>
                <a:srgbClr val="0000CC"/>
              </a:solidFill>
            </a:endParaRPr>
          </a:p>
          <a:p>
            <a:pPr>
              <a:lnSpc>
                <a:spcPts val="3200"/>
              </a:lnSpc>
            </a:pPr>
            <a:r>
              <a:rPr lang="en-US" sz="2000" dirty="0" smtClean="0">
                <a:solidFill>
                  <a:srgbClr val="0000CC"/>
                </a:solidFill>
              </a:rPr>
              <a:t>g</a:t>
            </a:r>
            <a:r>
              <a:rPr lang="en-US" sz="2000" dirty="0" smtClean="0">
                <a:solidFill>
                  <a:srgbClr val="0000CC"/>
                </a:solidFill>
              </a:rPr>
              <a:t>) </a:t>
            </a:r>
            <a:r>
              <a:rPr lang="en-US" sz="2000" dirty="0" smtClean="0">
                <a:solidFill>
                  <a:srgbClr val="0000CC"/>
                </a:solidFill>
              </a:rPr>
              <a:t>Great </a:t>
            </a:r>
            <a:r>
              <a:rPr lang="en-US" sz="2000" dirty="0" smtClean="0">
                <a:solidFill>
                  <a:srgbClr val="0000CC"/>
                </a:solidFill>
              </a:rPr>
              <a:t>Places to Work </a:t>
            </a:r>
            <a:r>
              <a:rPr lang="en-US" sz="2000" dirty="0" smtClean="0">
                <a:solidFill>
                  <a:srgbClr val="0000CC"/>
                </a:solidFill>
              </a:rPr>
              <a:t>For survey</a:t>
            </a:r>
            <a:endParaRPr lang="en-US" sz="2000" dirty="0">
              <a:solidFill>
                <a:srgbClr val="0000CC"/>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sp>
        <p:nvSpPr>
          <p:cNvPr id="10" name="Rectangle 9"/>
          <p:cNvSpPr/>
          <p:nvPr/>
        </p:nvSpPr>
        <p:spPr>
          <a:xfrm>
            <a:off x="228600" y="1828800"/>
            <a:ext cx="8702190" cy="5447645"/>
          </a:xfrm>
          <a:prstGeom prst="rect">
            <a:avLst/>
          </a:prstGeom>
        </p:spPr>
        <p:txBody>
          <a:bodyPr wrap="none">
            <a:spAutoFit/>
          </a:bodyPr>
          <a:lstStyle/>
          <a:p>
            <a:r>
              <a:rPr lang="en-US" sz="2400" dirty="0" smtClean="0">
                <a:solidFill>
                  <a:srgbClr val="0000CC"/>
                </a:solidFill>
              </a:rPr>
              <a:t>Attendance </a:t>
            </a:r>
            <a:r>
              <a:rPr lang="en-US" sz="2400" dirty="0" smtClean="0">
                <a:solidFill>
                  <a:srgbClr val="0000CC"/>
                </a:solidFill>
              </a:rPr>
              <a:t>at new employee </a:t>
            </a:r>
            <a:r>
              <a:rPr lang="en-US" sz="2400" dirty="0" smtClean="0">
                <a:solidFill>
                  <a:srgbClr val="0000CC"/>
                </a:solidFill>
              </a:rPr>
              <a:t>reception and tailgating</a:t>
            </a:r>
          </a:p>
          <a:p>
            <a:endParaRPr lang="en-US" sz="2400" dirty="0" smtClean="0">
              <a:solidFill>
                <a:srgbClr val="0000CC"/>
              </a:solidFill>
            </a:endParaRPr>
          </a:p>
          <a:p>
            <a:r>
              <a:rPr lang="en-US" sz="2400" dirty="0" smtClean="0">
                <a:solidFill>
                  <a:srgbClr val="0000CC"/>
                </a:solidFill>
              </a:rPr>
              <a:t>Childcare </a:t>
            </a:r>
            <a:r>
              <a:rPr lang="en-US" sz="2400" dirty="0" smtClean="0">
                <a:solidFill>
                  <a:srgbClr val="0000CC"/>
                </a:solidFill>
              </a:rPr>
              <a:t>Center Task Force/Needs </a:t>
            </a:r>
            <a:r>
              <a:rPr lang="en-US" sz="2400" dirty="0" smtClean="0">
                <a:solidFill>
                  <a:srgbClr val="0000CC"/>
                </a:solidFill>
              </a:rPr>
              <a:t>Assessment</a:t>
            </a:r>
            <a:r>
              <a:rPr lang="en-US" sz="2400" dirty="0" smtClean="0">
                <a:solidFill>
                  <a:srgbClr val="0000CC"/>
                </a:solidFill>
              </a:rPr>
              <a:t>/</a:t>
            </a:r>
          </a:p>
          <a:p>
            <a:r>
              <a:rPr lang="en-US" sz="2400" dirty="0" smtClean="0">
                <a:solidFill>
                  <a:srgbClr val="0000CC"/>
                </a:solidFill>
              </a:rPr>
              <a:t>Child </a:t>
            </a:r>
            <a:r>
              <a:rPr lang="en-US" sz="2400" dirty="0" smtClean="0">
                <a:solidFill>
                  <a:srgbClr val="0000CC"/>
                </a:solidFill>
              </a:rPr>
              <a:t>Care Center </a:t>
            </a:r>
            <a:r>
              <a:rPr lang="en-US" sz="2400" dirty="0" smtClean="0">
                <a:solidFill>
                  <a:srgbClr val="0000CC"/>
                </a:solidFill>
              </a:rPr>
              <a:t>Renovation </a:t>
            </a:r>
          </a:p>
          <a:p>
            <a:endParaRPr lang="en-US" sz="2400" dirty="0" smtClean="0">
              <a:solidFill>
                <a:srgbClr val="0000CC"/>
              </a:solidFill>
            </a:endParaRPr>
          </a:p>
          <a:p>
            <a:r>
              <a:rPr lang="en-US" sz="2400" dirty="0" smtClean="0">
                <a:solidFill>
                  <a:srgbClr val="0000CC"/>
                </a:solidFill>
              </a:rPr>
              <a:t>NS Advance Grant/Formation of the Advance Grant Core</a:t>
            </a:r>
            <a:r>
              <a:rPr lang="en-US" sz="2400" dirty="0" smtClean="0">
                <a:solidFill>
                  <a:srgbClr val="0000CC"/>
                </a:solidFill>
              </a:rPr>
              <a:t>/</a:t>
            </a:r>
          </a:p>
          <a:p>
            <a:r>
              <a:rPr lang="en-US" sz="2400" dirty="0" smtClean="0">
                <a:solidFill>
                  <a:srgbClr val="0000CC"/>
                </a:solidFill>
              </a:rPr>
              <a:t>Writing </a:t>
            </a:r>
            <a:r>
              <a:rPr lang="en-US" sz="2400" dirty="0" smtClean="0">
                <a:solidFill>
                  <a:srgbClr val="0000CC"/>
                </a:solidFill>
              </a:rPr>
              <a:t>of </a:t>
            </a:r>
            <a:r>
              <a:rPr lang="en-US" sz="2400" dirty="0" smtClean="0">
                <a:solidFill>
                  <a:srgbClr val="0000CC"/>
                </a:solidFill>
              </a:rPr>
              <a:t>Grant/Submission </a:t>
            </a:r>
            <a:r>
              <a:rPr lang="en-US" sz="2400" dirty="0" smtClean="0">
                <a:solidFill>
                  <a:srgbClr val="0000CC"/>
                </a:solidFill>
              </a:rPr>
              <a:t>of Grant November 7, </a:t>
            </a:r>
            <a:r>
              <a:rPr lang="en-US" sz="2400" dirty="0" smtClean="0">
                <a:solidFill>
                  <a:srgbClr val="0000CC"/>
                </a:solidFill>
              </a:rPr>
              <a:t>2011</a:t>
            </a:r>
          </a:p>
          <a:p>
            <a:endParaRPr lang="en-US" sz="2400" dirty="0" smtClean="0">
              <a:solidFill>
                <a:srgbClr val="0000CC"/>
              </a:solidFill>
            </a:endParaRPr>
          </a:p>
          <a:p>
            <a:r>
              <a:rPr lang="en-US" sz="2400" dirty="0" smtClean="0">
                <a:solidFill>
                  <a:srgbClr val="0000CC"/>
                </a:solidFill>
              </a:rPr>
              <a:t>Work Life Integration Conference </a:t>
            </a:r>
            <a:r>
              <a:rPr lang="en-US" sz="2400" dirty="0" smtClean="0">
                <a:solidFill>
                  <a:srgbClr val="0000CC"/>
                </a:solidFill>
              </a:rPr>
              <a:t>attendance</a:t>
            </a:r>
          </a:p>
          <a:p>
            <a:endParaRPr lang="en-US" sz="2400" dirty="0" smtClean="0">
              <a:solidFill>
                <a:srgbClr val="0000CC"/>
              </a:solidFill>
            </a:endParaRPr>
          </a:p>
          <a:p>
            <a:r>
              <a:rPr lang="en-US" sz="2400" dirty="0" smtClean="0">
                <a:solidFill>
                  <a:srgbClr val="0000CC"/>
                </a:solidFill>
              </a:rPr>
              <a:t>First </a:t>
            </a:r>
            <a:r>
              <a:rPr lang="en-US" sz="2400" dirty="0" smtClean="0">
                <a:solidFill>
                  <a:srgbClr val="0000CC"/>
                </a:solidFill>
              </a:rPr>
              <a:t>Year Faculty not retained from year one until year </a:t>
            </a:r>
            <a:r>
              <a:rPr lang="en-US" sz="2400" dirty="0" smtClean="0">
                <a:solidFill>
                  <a:srgbClr val="0000CC"/>
                </a:solidFill>
              </a:rPr>
              <a:t>two</a:t>
            </a:r>
          </a:p>
          <a:p>
            <a:endParaRPr lang="en-US" sz="2400" dirty="0" smtClean="0">
              <a:solidFill>
                <a:srgbClr val="0000CC"/>
              </a:solidFill>
            </a:endParaRPr>
          </a:p>
          <a:p>
            <a:r>
              <a:rPr lang="en-US" sz="2400" dirty="0" smtClean="0">
                <a:solidFill>
                  <a:srgbClr val="0000CC"/>
                </a:solidFill>
              </a:rPr>
              <a:t>Relocation Assistance, audit, </a:t>
            </a:r>
            <a:r>
              <a:rPr lang="en-US" sz="2400" dirty="0" smtClean="0">
                <a:solidFill>
                  <a:srgbClr val="0000CC"/>
                </a:solidFill>
              </a:rPr>
              <a:t>feedback</a:t>
            </a:r>
            <a:r>
              <a:rPr lang="en-US" sz="2400" dirty="0" smtClean="0">
                <a:solidFill>
                  <a:srgbClr val="0000CC"/>
                </a:solidFill>
              </a:rPr>
              <a:t>, </a:t>
            </a:r>
            <a:r>
              <a:rPr lang="en-US" sz="2400" dirty="0" smtClean="0">
                <a:solidFill>
                  <a:srgbClr val="0000CC"/>
                </a:solidFill>
              </a:rPr>
              <a:t>proposal </a:t>
            </a:r>
            <a:r>
              <a:rPr lang="en-US" sz="2400" dirty="0" smtClean="0">
                <a:solidFill>
                  <a:srgbClr val="0000CC"/>
                </a:solidFill>
              </a:rPr>
              <a:t>for outside contract</a:t>
            </a:r>
            <a:endParaRPr lang="en-US" sz="2400" dirty="0" smtClean="0">
              <a:solidFill>
                <a:srgbClr val="0000CC"/>
              </a:solidFill>
            </a:endParaRP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6247864"/>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endParaRPr lang="en-US" sz="3200" b="1" dirty="0" smtClean="0">
              <a:solidFill>
                <a:srgbClr val="00539C"/>
              </a:solidFill>
              <a:latin typeface="+mj-lt"/>
            </a:endParaRPr>
          </a:p>
          <a:p>
            <a:pPr>
              <a:lnSpc>
                <a:spcPts val="3200"/>
              </a:lnSpc>
            </a:pPr>
            <a:r>
              <a:rPr lang="en-US" sz="2400" dirty="0" smtClean="0">
                <a:solidFill>
                  <a:srgbClr val="0000CC"/>
                </a:solidFill>
              </a:rPr>
              <a:t>This initiative </a:t>
            </a:r>
            <a:r>
              <a:rPr lang="en-US" sz="2400" dirty="0" smtClean="0">
                <a:solidFill>
                  <a:srgbClr val="0000CC"/>
                </a:solidFill>
              </a:rPr>
              <a:t>also is </a:t>
            </a:r>
            <a:r>
              <a:rPr lang="en-US" sz="2400" dirty="0" smtClean="0">
                <a:solidFill>
                  <a:srgbClr val="0000CC"/>
                </a:solidFill>
              </a:rPr>
              <a:t>critical </a:t>
            </a:r>
            <a:r>
              <a:rPr lang="en-US" sz="2400" dirty="0" smtClean="0">
                <a:solidFill>
                  <a:srgbClr val="0000CC"/>
                </a:solidFill>
              </a:rPr>
              <a:t>to </a:t>
            </a:r>
            <a:r>
              <a:rPr lang="en-US" sz="2400" dirty="0" smtClean="0">
                <a:solidFill>
                  <a:srgbClr val="0000CC"/>
                </a:solidFill>
              </a:rPr>
              <a:t>the </a:t>
            </a:r>
            <a:r>
              <a:rPr lang="en-US" sz="2400" dirty="0" smtClean="0">
                <a:solidFill>
                  <a:srgbClr val="0000CC"/>
                </a:solidFill>
              </a:rPr>
              <a:t> </a:t>
            </a:r>
            <a:r>
              <a:rPr lang="en-US" sz="2400" dirty="0" smtClean="0">
                <a:solidFill>
                  <a:srgbClr val="0000CC"/>
                </a:solidFill>
              </a:rPr>
              <a:t>recruitment of prospective students and the retention and success of our currently enrolled students.  High quality, successful faculty and staff, from diverse backgrounds attract and ensure the success of students from diverse backgrounds-- including, but not limited to first generation, under represented minorities, or academically at risk students.</a:t>
            </a:r>
          </a:p>
          <a:p>
            <a:pPr>
              <a:lnSpc>
                <a:spcPts val="3200"/>
              </a:lnSpc>
            </a:pPr>
            <a:endParaRPr lang="en-US" sz="2400" dirty="0" smtClean="0"/>
          </a:p>
          <a:p>
            <a:pPr>
              <a:lnSpc>
                <a:spcPts val="3200"/>
              </a:lnSpc>
            </a:pPr>
            <a:endParaRPr lang="en-US" sz="2400" dirty="0" smtClean="0"/>
          </a:p>
          <a:p>
            <a:pPr>
              <a:lnSpc>
                <a:spcPts val="3200"/>
              </a:lnSpc>
            </a:pP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2702"/>
          </a:xfrm>
          <a:prstGeom prst="rect">
            <a:avLst/>
          </a:prstGeom>
          <a:noFill/>
        </p:spPr>
        <p:txBody>
          <a:bodyPr wrap="square" rtlCol="0">
            <a:spAutoFit/>
          </a:bodyPr>
          <a:lstStyle/>
          <a:p>
            <a:pPr>
              <a:lnSpc>
                <a:spcPts val="3200"/>
              </a:lnSpc>
            </a:pPr>
            <a:r>
              <a:rPr lang="en-US" sz="2000" b="1" dirty="0" smtClean="0">
                <a:solidFill>
                  <a:srgbClr val="00539C"/>
                </a:solidFill>
                <a:latin typeface="+mj-lt"/>
              </a:rPr>
              <a:t>Summary: Accomplishments 2010-2011</a:t>
            </a:r>
            <a:endParaRPr lang="en-US" sz="2000" dirty="0"/>
          </a:p>
        </p:txBody>
      </p:sp>
      <p:sp>
        <p:nvSpPr>
          <p:cNvPr id="7" name="TextBox 6"/>
          <p:cNvSpPr txBox="1"/>
          <p:nvPr/>
        </p:nvSpPr>
        <p:spPr>
          <a:xfrm>
            <a:off x="381000" y="1828800"/>
            <a:ext cx="8305800" cy="5016758"/>
          </a:xfrm>
          <a:prstGeom prst="rect">
            <a:avLst/>
          </a:prstGeom>
          <a:noFill/>
        </p:spPr>
        <p:txBody>
          <a:bodyPr wrap="square" rtlCol="0">
            <a:spAutoFit/>
          </a:bodyPr>
          <a:lstStyle/>
          <a:p>
            <a:pPr>
              <a:lnSpc>
                <a:spcPts val="3200"/>
              </a:lnSpc>
            </a:pPr>
            <a:r>
              <a:rPr lang="en-US" sz="2000" dirty="0" smtClean="0">
                <a:solidFill>
                  <a:srgbClr val="0000CC"/>
                </a:solidFill>
              </a:rPr>
              <a:t>1</a:t>
            </a:r>
            <a:r>
              <a:rPr lang="en-US" sz="2000" dirty="0" smtClean="0">
                <a:solidFill>
                  <a:srgbClr val="0000CC"/>
                </a:solidFill>
              </a:rPr>
              <a:t>) </a:t>
            </a:r>
            <a:r>
              <a:rPr lang="en-US" sz="2000" dirty="0" smtClean="0">
                <a:solidFill>
                  <a:srgbClr val="0000CC"/>
                </a:solidFill>
              </a:rPr>
              <a:t>Increase in the </a:t>
            </a:r>
            <a:r>
              <a:rPr lang="en-US" sz="2000" dirty="0" smtClean="0">
                <a:solidFill>
                  <a:srgbClr val="0000CC"/>
                </a:solidFill>
              </a:rPr>
              <a:t>number of new employees participating in </a:t>
            </a:r>
            <a:r>
              <a:rPr lang="en-US" sz="2000" dirty="0" smtClean="0">
                <a:solidFill>
                  <a:srgbClr val="0000CC"/>
                </a:solidFill>
              </a:rPr>
              <a:t>programming </a:t>
            </a:r>
            <a:r>
              <a:rPr lang="en-US" sz="2000" dirty="0" smtClean="0">
                <a:solidFill>
                  <a:srgbClr val="0000CC"/>
                </a:solidFill>
              </a:rPr>
              <a:t>(reception, tailgating)</a:t>
            </a:r>
          </a:p>
          <a:p>
            <a:pPr>
              <a:lnSpc>
                <a:spcPts val="3200"/>
              </a:lnSpc>
            </a:pPr>
            <a:r>
              <a:rPr lang="en-US" sz="2000" dirty="0" smtClean="0">
                <a:solidFill>
                  <a:srgbClr val="0000CC"/>
                </a:solidFill>
              </a:rPr>
              <a:t>2) Increased </a:t>
            </a:r>
            <a:r>
              <a:rPr lang="en-US" sz="2000" dirty="0" smtClean="0">
                <a:solidFill>
                  <a:srgbClr val="0000CC"/>
                </a:solidFill>
              </a:rPr>
              <a:t>support for new employees (</a:t>
            </a:r>
            <a:r>
              <a:rPr lang="en-US" sz="2000" dirty="0" smtClean="0">
                <a:solidFill>
                  <a:srgbClr val="0000CC"/>
                </a:solidFill>
              </a:rPr>
              <a:t>more contacts via e-mail and in person, </a:t>
            </a:r>
            <a:r>
              <a:rPr lang="en-US" sz="2000" dirty="0" smtClean="0">
                <a:solidFill>
                  <a:srgbClr val="0000CC"/>
                </a:solidFill>
              </a:rPr>
              <a:t>sycamore </a:t>
            </a:r>
            <a:r>
              <a:rPr lang="en-US" sz="2000" dirty="0" smtClean="0">
                <a:solidFill>
                  <a:srgbClr val="0000CC"/>
                </a:solidFill>
              </a:rPr>
              <a:t>social </a:t>
            </a:r>
            <a:r>
              <a:rPr lang="en-US" sz="2000" dirty="0" smtClean="0">
                <a:solidFill>
                  <a:srgbClr val="0000CC"/>
                </a:solidFill>
              </a:rPr>
              <a:t>mentors, parenting </a:t>
            </a:r>
            <a:r>
              <a:rPr lang="en-US" sz="2000" dirty="0" smtClean="0">
                <a:solidFill>
                  <a:srgbClr val="0000CC"/>
                </a:solidFill>
              </a:rPr>
              <a:t>network)</a:t>
            </a:r>
          </a:p>
          <a:p>
            <a:pPr>
              <a:lnSpc>
                <a:spcPts val="3200"/>
              </a:lnSpc>
            </a:pPr>
            <a:r>
              <a:rPr lang="en-US" sz="2000" dirty="0" smtClean="0">
                <a:solidFill>
                  <a:srgbClr val="0000CC"/>
                </a:solidFill>
              </a:rPr>
              <a:t>3) Five point increase in faculty's satisfaction </a:t>
            </a:r>
            <a:r>
              <a:rPr lang="en-US" sz="2000" dirty="0" smtClean="0">
                <a:solidFill>
                  <a:srgbClr val="0000CC"/>
                </a:solidFill>
              </a:rPr>
              <a:t>with teaching and institutional pride (</a:t>
            </a:r>
            <a:r>
              <a:rPr lang="en-US" sz="2000" dirty="0" smtClean="0">
                <a:solidFill>
                  <a:srgbClr val="0000CC"/>
                </a:solidFill>
              </a:rPr>
              <a:t>Great Places to Work for Survey 2009, 2011)  </a:t>
            </a:r>
          </a:p>
          <a:p>
            <a:pPr>
              <a:lnSpc>
                <a:spcPts val="3200"/>
              </a:lnSpc>
            </a:pPr>
            <a:r>
              <a:rPr lang="en-US" sz="2000" dirty="0" smtClean="0">
                <a:solidFill>
                  <a:srgbClr val="0000CC"/>
                </a:solidFill>
              </a:rPr>
              <a:t>5) Completion of child care center needs assessment and commitment to remodel the existing child care center</a:t>
            </a:r>
          </a:p>
          <a:p>
            <a:pPr>
              <a:lnSpc>
                <a:spcPts val="3200"/>
              </a:lnSpc>
            </a:pPr>
            <a:r>
              <a:rPr lang="en-US" sz="2000" dirty="0" smtClean="0">
                <a:solidFill>
                  <a:srgbClr val="0000CC"/>
                </a:solidFill>
              </a:rPr>
              <a:t>6) </a:t>
            </a:r>
            <a:r>
              <a:rPr lang="en-US" sz="2000" dirty="0" smtClean="0">
                <a:solidFill>
                  <a:srgbClr val="0000CC"/>
                </a:solidFill>
              </a:rPr>
              <a:t>Submission of </a:t>
            </a:r>
            <a:r>
              <a:rPr lang="en-US" sz="2000" dirty="0" smtClean="0">
                <a:solidFill>
                  <a:srgbClr val="0000CC"/>
                </a:solidFill>
              </a:rPr>
              <a:t>an NSF ADVANCE grant to increase to the number of women and underrepresented minorities in the STEM disciplines</a:t>
            </a:r>
          </a:p>
          <a:p>
            <a:pPr>
              <a:lnSpc>
                <a:spcPts val="3200"/>
              </a:lnSpc>
            </a:pPr>
            <a:r>
              <a:rPr lang="en-US" sz="2000" dirty="0" smtClean="0">
                <a:solidFill>
                  <a:srgbClr val="0000CC"/>
                </a:solidFill>
              </a:rPr>
              <a:t>7) Foundational Studies Certificate Program to assist new adjuncts, instructors, and tenure track faculty teaching foundational studies courses</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6271</TotalTime>
  <Words>428</Words>
  <Application>Microsoft Office PowerPoint</Application>
  <PresentationFormat>On-screen Show (4:3)</PresentationFormat>
  <Paragraphs>59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User</cp:lastModifiedBy>
  <cp:revision>424</cp:revision>
  <dcterms:created xsi:type="dcterms:W3CDTF">2008-09-03T09:34:29Z</dcterms:created>
  <dcterms:modified xsi:type="dcterms:W3CDTF">2011-11-14T13:24:00Z</dcterms:modified>
</cp:coreProperties>
</file>