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7"/>
  </p:notesMasterIdLst>
  <p:handoutMasterIdLst>
    <p:handoutMasterId r:id="rId8"/>
  </p:handoutMasterIdLst>
  <p:sldIdLst>
    <p:sldId id="458" r:id="rId2"/>
    <p:sldId id="460" r:id="rId3"/>
    <p:sldId id="409" r:id="rId4"/>
    <p:sldId id="461" r:id="rId5"/>
    <p:sldId id="462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downs" initials="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AA27"/>
    <a:srgbClr val="A2D668"/>
    <a:srgbClr val="0F5BCB"/>
    <a:srgbClr val="00539C"/>
    <a:srgbClr val="3366FF"/>
    <a:srgbClr val="1065E2"/>
    <a:srgbClr val="0000CC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6" autoAdjust="0"/>
    <p:restoredTop sz="94286" autoAdjust="0"/>
  </p:normalViewPr>
  <p:slideViewPr>
    <p:cSldViewPr>
      <p:cViewPr>
        <p:scale>
          <a:sx n="80" d="100"/>
          <a:sy n="80" d="100"/>
        </p:scale>
        <p:origin x="-80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64"/>
    </p:cViewPr>
  </p:sorterViewPr>
  <p:notesViewPr>
    <p:cSldViewPr>
      <p:cViewPr varScale="1">
        <p:scale>
          <a:sx n="67" d="100"/>
          <a:sy n="67" d="100"/>
        </p:scale>
        <p:origin x="-2202" y="-10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BE7386-C444-4A91-8491-E14C88D6ADD7}" type="datetimeFigureOut">
              <a:rPr lang="en-US"/>
              <a:pPr>
                <a:defRPr/>
              </a:pPr>
              <a:t>2/26/2013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672C94-5744-43E6-B59B-308495A2BC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4C588B-D7B3-4579-9322-9A4CA944D2F0}" type="datetimeFigureOut">
              <a:rPr lang="en-US"/>
              <a:pPr>
                <a:defRPr/>
              </a:pPr>
              <a:t>2/26/2013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A0E4E1-A561-4992-BA08-835CC62DE6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43071D-18BC-459C-8DA2-F2FE1DC65164}" type="slidenum">
              <a:rPr lang="en-US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a) Programming to ease the transition for new employees including a study of needs prior to new faculty orientation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b) Improved access to quality child care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c) Improved relocation assistance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d) Policies initiated to improve quality of life (benefits, salary, third year sabbaticals, spousal and partner accommodation, flexible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work alternatives, etc.)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e) NSF Advance Grant application to increase the number of women and underrepresented minorities in the STEM disciplines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f) Organization of an annual regionally recognized Work-Life Integration conference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g) Study the pre-tenure climate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51F8F3-2D3B-4FBA-A3C5-B425D01034BA}" type="slidenum">
              <a:rPr lang="en-US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Family Responsibilities Discrimination sub-committee. This was formed at Pres. Bradley's request and with Linda's approval. We have formed our committee and are evaluating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ISU's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exposure based on current legislation and litigation. </a:t>
            </a:r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A6DF33-9576-495A-A206-1FDC304BA440}" type="slidenum">
              <a:rPr lang="en-US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1E263A-1BDE-405D-99C4-1B3212F5FBCD}" type="slidenum">
              <a:rPr lang="en-US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B8381A-4786-486C-8A68-4ACA87C5E4C7}" type="slidenum">
              <a:rPr lang="en-US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D1A1-5B60-4C9D-9710-A74BEAE358B0}" type="datetimeFigureOut">
              <a:rPr lang="en-US"/>
              <a:pPr>
                <a:defRPr/>
              </a:pPr>
              <a:t>2/26/2013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DC21-4AC3-478D-BD19-C0571461C5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DC14DD-C989-426C-BFC2-8209382A2383}" type="datetimeFigureOut">
              <a:rPr lang="en-US"/>
              <a:pPr>
                <a:defRPr/>
              </a:pPr>
              <a:t>2/26/2013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4330B-F74E-4379-9F82-C3053F8FA0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0"/>
            <a:ext cx="4572000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15" descr="ISU_logo.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6019800"/>
            <a:ext cx="1957388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90800" y="2895600"/>
            <a:ext cx="65532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bg1"/>
            </a:solidFill>
          </a:ln>
        </p:spPr>
        <p:txBody>
          <a:bodyPr lIns="0" tIns="91440" rIns="0" bIns="18288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i="1" spc="-90" dirty="0">
                <a:solidFill>
                  <a:prstClr val="white"/>
                </a:solidFill>
                <a:latin typeface="Garamond" pitchFamily="18" charset="0"/>
                <a:cs typeface="+mn-cs"/>
              </a:rPr>
              <a:t>The </a:t>
            </a:r>
            <a:r>
              <a:rPr lang="en-US" sz="6000" i="1" spc="-250" dirty="0">
                <a:solidFill>
                  <a:prstClr val="white"/>
                </a:solidFill>
                <a:latin typeface="Garamond" pitchFamily="18" charset="0"/>
                <a:cs typeface="+mn-cs"/>
              </a:rPr>
              <a:t>Pa</a:t>
            </a:r>
            <a:r>
              <a:rPr lang="en-US" sz="6000" i="1" spc="-90" dirty="0">
                <a:solidFill>
                  <a:prstClr val="white"/>
                </a:solidFill>
                <a:latin typeface="Garamond" pitchFamily="18" charset="0"/>
                <a:cs typeface="+mn-cs"/>
              </a:rPr>
              <a:t>thway to </a:t>
            </a:r>
            <a:r>
              <a:rPr lang="en-US" sz="6000" i="1" spc="-400" dirty="0">
                <a:solidFill>
                  <a:prstClr val="white"/>
                </a:solidFill>
                <a:latin typeface="Garamond" pitchFamily="18" charset="0"/>
                <a:cs typeface="+mn-cs"/>
              </a:rPr>
              <a:t>Su</a:t>
            </a:r>
            <a:r>
              <a:rPr lang="en-US" sz="6000" i="1" spc="-90" dirty="0">
                <a:solidFill>
                  <a:prstClr val="white"/>
                </a:solidFill>
                <a:latin typeface="Garamond" pitchFamily="18" charset="0"/>
                <a:cs typeface="+mn-cs"/>
              </a:rPr>
              <a:t>ccess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9130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>
                <a:latin typeface="+mn-lt"/>
                <a:cs typeface="+mn-cs"/>
              </a:rPr>
              <a:t>Enhance the Quality of Life for Faculty and Staff </a:t>
            </a:r>
            <a:endParaRPr lang="en-US" sz="30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539C"/>
                </a:solidFill>
                <a:latin typeface="+mj-lt"/>
                <a:cs typeface="+mn-cs"/>
              </a:rPr>
              <a:t>Goal 6 – 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  <a:cs typeface="+mn-cs"/>
              </a:rPr>
              <a:t>Initiative 1 </a:t>
            </a:r>
            <a:endParaRPr lang="en-US" sz="2400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990600"/>
            <a:ext cx="8382000" cy="46063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539C"/>
                </a:solidFill>
                <a:latin typeface="+mj-lt"/>
                <a:cs typeface="+mn-cs"/>
              </a:rPr>
              <a:t>Introduction &amp; 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  <a:cs typeface="+mn-cs"/>
              </a:rPr>
              <a:t>Purpose</a:t>
            </a:r>
          </a:p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 smtClean="0">
              <a:solidFill>
                <a:srgbClr val="00539C"/>
              </a:solidFill>
              <a:latin typeface="+mj-lt"/>
              <a:cs typeface="+mn-cs"/>
            </a:endParaRPr>
          </a:p>
          <a:p>
            <a:pPr marL="463550" indent="-238125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latin typeface="+mn-lt"/>
                <a:cs typeface="+mn-cs"/>
              </a:rPr>
              <a:t>Increase retention of faculty and staff from year one to year </a:t>
            </a:r>
            <a:r>
              <a:rPr lang="en-US" sz="3200" dirty="0" smtClean="0">
                <a:latin typeface="+mn-lt"/>
                <a:cs typeface="+mn-cs"/>
              </a:rPr>
              <a:t>two.</a:t>
            </a:r>
            <a:endParaRPr lang="en-US" sz="3200" dirty="0" smtClean="0">
              <a:latin typeface="+mn-lt"/>
              <a:cs typeface="+mn-cs"/>
            </a:endParaRPr>
          </a:p>
          <a:p>
            <a:pPr marL="463550" indent="-238125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 smtClean="0">
              <a:latin typeface="+mn-lt"/>
              <a:cs typeface="+mn-cs"/>
            </a:endParaRPr>
          </a:p>
          <a:p>
            <a:pPr marL="463550" indent="-238125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latin typeface="+mn-lt"/>
                <a:cs typeface="+mn-cs"/>
              </a:rPr>
              <a:t>Develop high quality programming related to work life integration and professional </a:t>
            </a:r>
            <a:r>
              <a:rPr lang="en-US" sz="3200" dirty="0" smtClean="0">
                <a:latin typeface="+mn-lt"/>
                <a:cs typeface="+mn-cs"/>
              </a:rPr>
              <a:t>development.</a:t>
            </a:r>
            <a:endParaRPr lang="en-US" sz="3200" dirty="0" smtClean="0">
              <a:latin typeface="+mn-lt"/>
              <a:cs typeface="+mn-cs"/>
            </a:endParaRPr>
          </a:p>
          <a:p>
            <a:pPr marL="463550" indent="-238125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 smtClean="0">
              <a:latin typeface="+mn-lt"/>
              <a:cs typeface="+mn-cs"/>
            </a:endParaRPr>
          </a:p>
          <a:p>
            <a:pPr marL="463550" indent="-238125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latin typeface="+mn-lt"/>
                <a:cs typeface="+mn-cs"/>
              </a:rPr>
              <a:t>Through the retention of high quality staff and faculty increase student </a:t>
            </a:r>
            <a:r>
              <a:rPr lang="en-US" sz="3200" dirty="0" smtClean="0">
                <a:latin typeface="+mn-lt"/>
                <a:cs typeface="+mn-cs"/>
              </a:rPr>
              <a:t>retention.</a:t>
            </a:r>
            <a:endParaRPr lang="en-US" sz="3200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90600"/>
            <a:ext cx="8610600" cy="5304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  <a:cs typeface="+mn-cs"/>
              </a:rPr>
              <a:t>Accomplishments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800" dirty="0" smtClean="0">
              <a:latin typeface="+mn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  <a:cs typeface="+mn-cs"/>
              </a:rPr>
              <a:t>Maintained </a:t>
            </a:r>
            <a:r>
              <a:rPr lang="en-US" sz="2600" dirty="0" smtClean="0">
                <a:latin typeface="+mn-lt"/>
                <a:cs typeface="+mn-cs"/>
              </a:rPr>
              <a:t>an active group of new employees </a:t>
            </a:r>
            <a:r>
              <a:rPr lang="en-US" sz="2600" dirty="0" smtClean="0">
                <a:latin typeface="+mn-lt"/>
                <a:cs typeface="+mn-cs"/>
              </a:rPr>
              <a:t>and continued </a:t>
            </a:r>
            <a:r>
              <a:rPr lang="en-US" sz="2600" dirty="0" smtClean="0">
                <a:latin typeface="+mn-lt"/>
                <a:cs typeface="+mn-cs"/>
              </a:rPr>
              <a:t>to provide ways to support new employees </a:t>
            </a:r>
            <a:r>
              <a:rPr lang="en-US" sz="2600" dirty="0" smtClean="0">
                <a:latin typeface="+mn-lt"/>
                <a:cs typeface="+mn-cs"/>
              </a:rPr>
              <a:t>.</a:t>
            </a:r>
            <a:endParaRPr lang="en-US" sz="2600" dirty="0" smtClean="0">
              <a:latin typeface="+mn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+mn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  <a:cs typeface="+mn-cs"/>
              </a:rPr>
              <a:t>Received commitment to remodel child care </a:t>
            </a:r>
            <a:r>
              <a:rPr lang="en-US" sz="2600" dirty="0" smtClean="0">
                <a:latin typeface="+mn-lt"/>
                <a:cs typeface="+mn-cs"/>
              </a:rPr>
              <a:t>center.</a:t>
            </a:r>
            <a:endParaRPr lang="en-US" sz="2600" dirty="0" smtClean="0">
              <a:latin typeface="+mn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+mn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  <a:cs typeface="+mn-cs"/>
              </a:rPr>
              <a:t>Assessed faculty retention at 81.4% from year 1 to year </a:t>
            </a:r>
            <a:r>
              <a:rPr lang="en-US" sz="2600" dirty="0" smtClean="0">
                <a:latin typeface="+mn-lt"/>
                <a:cs typeface="+mn-cs"/>
              </a:rPr>
              <a:t>2.</a:t>
            </a:r>
            <a:endParaRPr lang="en-US" sz="2600" dirty="0" smtClean="0">
              <a:latin typeface="+mn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+mn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  <a:cs typeface="+mn-cs"/>
              </a:rPr>
              <a:t>Developed the Family Responsibilities Discrimination </a:t>
            </a:r>
            <a:r>
              <a:rPr lang="en-US" sz="2600" dirty="0" smtClean="0">
                <a:latin typeface="+mn-lt"/>
                <a:cs typeface="+mn-cs"/>
              </a:rPr>
              <a:t>sub-committee.</a:t>
            </a:r>
            <a:endParaRPr lang="en-US" sz="2600" dirty="0" smtClean="0">
              <a:latin typeface="+mn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+mn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  <a:cs typeface="+mn-cs"/>
              </a:rPr>
              <a:t>Hosted two Work-Life Integration </a:t>
            </a:r>
            <a:r>
              <a:rPr lang="en-US" sz="2600" dirty="0" smtClean="0">
                <a:latin typeface="+mn-lt"/>
                <a:cs typeface="+mn-cs"/>
              </a:rPr>
              <a:t>Conferences.</a:t>
            </a:r>
            <a:endParaRPr lang="en-US" sz="2600" dirty="0" smtClean="0">
              <a:latin typeface="+mn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+mn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n-lt"/>
                <a:cs typeface="+mn-cs"/>
              </a:rPr>
              <a:t>Evaluated the NSF ADVANCE grant submission to determine </a:t>
            </a:r>
            <a:r>
              <a:rPr lang="en-US" sz="2600" dirty="0" smtClean="0">
                <a:latin typeface="+mn-lt"/>
                <a:cs typeface="+mn-cs"/>
              </a:rPr>
              <a:t>viability.</a:t>
            </a:r>
            <a:endParaRPr lang="en-US" sz="260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80772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  <a:cs typeface="+mn-cs"/>
              </a:rPr>
              <a:t>Initiative Benchmarks</a:t>
            </a:r>
            <a:endParaRPr lang="en-US" sz="2400" dirty="0">
              <a:latin typeface="+mn-lt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2209800"/>
          <a:ext cx="8839202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2"/>
                <a:gridCol w="762000"/>
                <a:gridCol w="685800"/>
                <a:gridCol w="838200"/>
                <a:gridCol w="9906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Benchmarks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 2012 (Goal)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 2012 (Actual)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 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Attendance at new employee reception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Attendance at tailgating for new employees with the “Over on the Hill Gang”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NSF</a:t>
                      </a:r>
                      <a:r>
                        <a:rPr lang="en-US" baseline="0" dirty="0" smtClean="0"/>
                        <a:t> Advance Grant Re-submission Fall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Annual Work-Life Integration Conference attendance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avg</a:t>
                      </a:r>
                      <a:r>
                        <a:rPr lang="en-US" baseline="0" dirty="0" smtClean="0"/>
                        <a:t> # of attendees/presentation)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year faculty NOT retained from year one to year two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477000" y="2209800"/>
            <a:ext cx="1828800" cy="3581400"/>
          </a:xfrm>
          <a:prstGeom prst="rect">
            <a:avLst/>
          </a:prstGeom>
          <a:noFill/>
          <a:ln w="63500">
            <a:solidFill>
              <a:srgbClr val="A2D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2209800"/>
            <a:ext cx="990600" cy="3581400"/>
          </a:xfrm>
          <a:prstGeom prst="rect">
            <a:avLst/>
          </a:prstGeom>
          <a:noFill/>
          <a:ln w="63500">
            <a:solidFill>
              <a:srgbClr val="DFA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8153400" cy="46679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  <a:cs typeface="+mn-cs"/>
              </a:rPr>
              <a:t>Next Steps</a:t>
            </a:r>
          </a:p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 smtClean="0">
              <a:solidFill>
                <a:srgbClr val="00539C"/>
              </a:solidFill>
              <a:latin typeface="+mj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  <a:cs typeface="+mn-cs"/>
              </a:rPr>
              <a:t>Collaborate with the Diversity Council to evaluate the climate perceptions of faculty and </a:t>
            </a:r>
            <a:r>
              <a:rPr lang="en-US" sz="2800" dirty="0" smtClean="0">
                <a:latin typeface="+mn-lt"/>
                <a:cs typeface="+mn-cs"/>
              </a:rPr>
              <a:t>staff.</a:t>
            </a:r>
            <a:endParaRPr lang="en-US" sz="2800" dirty="0" smtClean="0">
              <a:latin typeface="+mn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>
              <a:latin typeface="+mn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  <a:cs typeface="+mn-cs"/>
              </a:rPr>
              <a:t>Study the needs of incoming faculty and staff through survey and focus </a:t>
            </a:r>
            <a:r>
              <a:rPr lang="en-US" sz="2800" dirty="0" smtClean="0">
                <a:latin typeface="+mn-lt"/>
                <a:cs typeface="+mn-cs"/>
              </a:rPr>
              <a:t>groups.</a:t>
            </a:r>
            <a:endParaRPr lang="en-US" sz="2800" dirty="0" smtClean="0">
              <a:latin typeface="+mn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>
              <a:latin typeface="+mn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  <a:cs typeface="+mn-cs"/>
              </a:rPr>
              <a:t>Study the pre-tenure climate for </a:t>
            </a:r>
            <a:r>
              <a:rPr lang="en-US" sz="2800" dirty="0" smtClean="0">
                <a:latin typeface="+mn-lt"/>
                <a:cs typeface="+mn-cs"/>
              </a:rPr>
              <a:t>faculty.</a:t>
            </a:r>
            <a:endParaRPr lang="en-US" sz="2800" dirty="0" smtClean="0">
              <a:latin typeface="+mn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>
              <a:latin typeface="+mn-lt"/>
              <a:cs typeface="+mn-cs"/>
            </a:endParaRPr>
          </a:p>
          <a:p>
            <a:pPr marL="225425" indent="-22542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  <a:cs typeface="+mn-cs"/>
              </a:rPr>
              <a:t>Continue to develop social activities to improve the quality of life for faculty and </a:t>
            </a:r>
            <a:r>
              <a:rPr lang="en-US" sz="2800" dirty="0" smtClean="0">
                <a:latin typeface="+mn-lt"/>
                <a:cs typeface="+mn-cs"/>
              </a:rPr>
              <a:t>staff.</a:t>
            </a: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609600" y="1676401"/>
            <a:ext cx="8077200" cy="80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rgbClr val="00539C"/>
              </a:solidFill>
              <a:latin typeface="Arial" charset="0"/>
              <a:cs typeface="Arial" charset="0"/>
            </a:endParaRPr>
          </a:p>
          <a:p>
            <a:pPr>
              <a:lnSpc>
                <a:spcPts val="3200"/>
              </a:lnSpc>
              <a:defRPr/>
            </a:pPr>
            <a:endParaRPr lang="en-US" sz="16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6720</TotalTime>
  <Words>423</Words>
  <Application>Microsoft Office PowerPoint</Application>
  <PresentationFormat>On-screen Show (4:3)</PresentationFormat>
  <Paragraphs>87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14_Office Theme</vt:lpstr>
      <vt:lpstr>Slide 1</vt:lpstr>
      <vt:lpstr>Slide 2</vt:lpstr>
      <vt:lpstr>Slide 3</vt:lpstr>
      <vt:lpstr>Slide 4</vt:lpstr>
      <vt:lpstr>Slide 5</vt:lpstr>
    </vt:vector>
  </TitlesOfParts>
  <Company>Indiana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Goal 2 Stakeholders Conference Presentation</dc:title>
  <dc:creator>user</dc:creator>
  <cp:keywords>Conference 2011, experiential learning</cp:keywords>
  <cp:lastModifiedBy>tsouth</cp:lastModifiedBy>
  <cp:revision>468</cp:revision>
  <dcterms:created xsi:type="dcterms:W3CDTF">2008-09-03T09:34:29Z</dcterms:created>
  <dcterms:modified xsi:type="dcterms:W3CDTF">2013-02-26T19:05:13Z</dcterms:modified>
</cp:coreProperties>
</file>