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418" r:id="rId2"/>
    <p:sldId id="471" r:id="rId3"/>
    <p:sldId id="411" r:id="rId4"/>
    <p:sldId id="481" r:id="rId5"/>
    <p:sldId id="490" r:id="rId6"/>
    <p:sldId id="495" r:id="rId7"/>
    <p:sldId id="494" r:id="rId8"/>
    <p:sldId id="493" r:id="rId9"/>
    <p:sldId id="489" r:id="rId10"/>
    <p:sldId id="491" r:id="rId11"/>
    <p:sldId id="482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BCB"/>
    <a:srgbClr val="1065E2"/>
    <a:srgbClr val="DFAA27"/>
    <a:srgbClr val="A2D668"/>
    <a:srgbClr val="3366FF"/>
    <a:srgbClr val="0000CC"/>
    <a:srgbClr val="0033CC"/>
    <a:srgbClr val="223A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6" autoAdjust="0"/>
    <p:restoredTop sz="76209" autoAdjust="0"/>
  </p:normalViewPr>
  <p:slideViewPr>
    <p:cSldViewPr>
      <p:cViewPr varScale="1">
        <p:scale>
          <a:sx n="79" d="100"/>
          <a:sy n="79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t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Calibri" pitchFamily="34" charset="0"/>
              </a:defRPr>
            </a:lvl1pPr>
          </a:lstStyle>
          <a:p>
            <a:fld id="{3FB05FE1-8C83-4798-A127-0A69CF0242F6}" type="datetimeFigureOut">
              <a:rPr lang="en-US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b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Calibri" pitchFamily="34" charset="0"/>
              </a:defRPr>
            </a:lvl1pPr>
          </a:lstStyle>
          <a:p>
            <a:fld id="{2236C072-3007-4E89-BA2E-FDE473211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t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Calibri" pitchFamily="34" charset="0"/>
              </a:defRPr>
            </a:lvl1pPr>
          </a:lstStyle>
          <a:p>
            <a:fld id="{4EB10C8E-00BF-41F2-9F1C-129CC66545B9}" type="datetimeFigureOut">
              <a:rPr lang="en-US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2" tIns="46522" rIns="93042" bIns="4652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b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3" rIns="91423" bIns="45713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Calibri" pitchFamily="34" charset="0"/>
              </a:defRPr>
            </a:lvl1pPr>
          </a:lstStyle>
          <a:p>
            <a:fld id="{9D390161-A654-4C63-8B9D-7030874AC8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1E228-EADC-4771-9E45-A76DA005AA20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endParaRPr lang="en-US" sz="1400" smtClean="0"/>
          </a:p>
          <a:p>
            <a:pPr>
              <a:spcBef>
                <a:spcPct val="0"/>
              </a:spcBef>
            </a:pPr>
            <a:endParaRPr lang="en-US" sz="140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CC15B-A620-4005-B363-5BAF5A921640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81B1E-1337-4EF9-8077-BA542BE481FA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0D190-AD28-4762-8AA8-5520A0D1341A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14EF5-E173-4EB3-A5A5-D9FC885E865C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D3FE7-95B6-42FF-B109-031E06D56426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6F33C-4258-4564-ACB6-4E226AD608C8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43F5F-7D3C-4A11-AC75-68C8415C49FB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2EAC2-1AE7-4A2E-9531-140EB0565B4C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6CA62-69E7-4F1F-814F-58E1E45B038D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endParaRPr lang="en-US" sz="1400" smtClean="0"/>
          </a:p>
          <a:p>
            <a:pPr>
              <a:spcBef>
                <a:spcPct val="0"/>
              </a:spcBef>
            </a:pPr>
            <a:endParaRPr lang="en-US" sz="140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76F10-0089-48B1-B5C4-7DF434F46949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4CE3-7E7D-4816-A5F3-F359EFFEE57A}" type="datetimeFigureOut">
              <a:rPr lang="en-US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4D0E-5F26-48F0-B68A-15A1BD764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E8B1-8964-4467-BA21-F085C2E3CC49}" type="datetimeFigureOut">
              <a:rPr lang="en-US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5E003-E087-4723-AA58-DA9AEA1ABA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0BBB5-8855-41FD-A9D0-5D9D854BEBF3}" type="datetimeFigureOut">
              <a:rPr lang="en-US"/>
              <a:pPr>
                <a:defRPr/>
              </a:pPr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D652E3-F8C4-4C96-B18C-A1A3DAD4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148" name="TextBox 9"/>
          <p:cNvSpPr txBox="1">
            <a:spLocks noChangeArrowheads="1"/>
          </p:cNvSpPr>
          <p:nvPr/>
        </p:nvSpPr>
        <p:spPr bwMode="auto">
          <a:xfrm>
            <a:off x="0" y="762000"/>
            <a:ext cx="2209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 i="1" dirty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762000"/>
            <a:ext cx="2819400" cy="186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i="1" spc="-600" dirty="0">
                <a:solidFill>
                  <a:srgbClr val="00539C"/>
                </a:solidFill>
                <a:latin typeface="Garamond" pitchFamily="18" charset="0"/>
                <a:cs typeface="+mn-cs"/>
              </a:rPr>
              <a:t>Six</a:t>
            </a:r>
            <a:endParaRPr lang="en-US" sz="11500" spc="-6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667000"/>
            <a:ext cx="3962400" cy="1328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rgbClr val="00539C"/>
                </a:solidFill>
                <a:latin typeface="+mj-lt"/>
                <a:cs typeface="+mn-cs"/>
              </a:rPr>
              <a:t>Recruit  and Retain Great Faculty </a:t>
            </a:r>
          </a:p>
          <a:p>
            <a:pPr algn="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rgbClr val="00539C"/>
                </a:solidFill>
                <a:latin typeface="+mj-lt"/>
                <a:cs typeface="+mn-cs"/>
              </a:rPr>
              <a:t>and Staff</a:t>
            </a:r>
          </a:p>
        </p:txBody>
      </p:sp>
      <p:sp>
        <p:nvSpPr>
          <p:cNvPr id="6151" name="TextBox 16"/>
          <p:cNvSpPr txBox="1">
            <a:spLocks noChangeArrowheads="1"/>
          </p:cNvSpPr>
          <p:nvPr/>
        </p:nvSpPr>
        <p:spPr bwMode="auto">
          <a:xfrm>
            <a:off x="304800" y="4267200"/>
            <a:ext cx="44196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Calibri" pitchFamily="34" charset="0"/>
              </a:rPr>
              <a:t>Take measures to enhance the University’s ability to recruit and retain great faculty and staff in order to realize its goals and fulfill its mission</a:t>
            </a:r>
            <a:r>
              <a:rPr lang="en-US" sz="2600" i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US" sz="26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152" name="Picture 17" descr="bierly.jpg"/>
          <p:cNvPicPr>
            <a:picLocks noChangeAspect="1"/>
          </p:cNvPicPr>
          <p:nvPr/>
        </p:nvPicPr>
        <p:blipFill>
          <a:blip r:embed="rId3" cstate="print"/>
          <a:srcRect l="15254" t="7423" r="-2" b="20361"/>
          <a:stretch>
            <a:fillRect/>
          </a:stretch>
        </p:blipFill>
        <p:spPr bwMode="auto">
          <a:xfrm>
            <a:off x="4876800" y="3886200"/>
            <a:ext cx="41148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Portrait_of_Valentine_Muyum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143000"/>
            <a:ext cx="1905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4" descr="http://isuphoto.smugmug.com/photos/i-ngZ7tmj/0/S/i-ngZ7tmj-S.jpg%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066800"/>
            <a:ext cx="1854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8686800" cy="503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Summary – Primary Contributions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7724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 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Faculty Development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Expanded CIRT Workshops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Extended New Faculty Orientation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Staff Development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Expanded Staff Training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New Employee Orientation</a:t>
            </a: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Sycamore Service Customer Training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Diversifying Faculty through Opportunity Hires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Addressing work/life balance issues for faculty and staff.</a:t>
            </a: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2895600"/>
            <a:ext cx="9144000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Discussion - Questions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0" y="762000"/>
            <a:ext cx="2209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 i="1" dirty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762000"/>
            <a:ext cx="2819400" cy="186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i="1" spc="-600" dirty="0">
                <a:solidFill>
                  <a:srgbClr val="00539C"/>
                </a:solidFill>
                <a:latin typeface="Garamond" pitchFamily="18" charset="0"/>
                <a:cs typeface="+mn-cs"/>
              </a:rPr>
              <a:t>Six</a:t>
            </a:r>
            <a:endParaRPr lang="en-US" sz="11500" spc="-60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914400"/>
            <a:ext cx="5029200" cy="912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Recruit and Retain Great </a:t>
            </a:r>
            <a:b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</a:b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Faculty and Staff</a:t>
            </a:r>
          </a:p>
        </p:txBody>
      </p:sp>
      <p:sp>
        <p:nvSpPr>
          <p:cNvPr id="8199" name="TextBox 15"/>
          <p:cNvSpPr txBox="1">
            <a:spLocks noChangeArrowheads="1"/>
          </p:cNvSpPr>
          <p:nvPr/>
        </p:nvSpPr>
        <p:spPr bwMode="auto">
          <a:xfrm>
            <a:off x="990600" y="2514600"/>
            <a:ext cx="685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Goal Chair: 		</a:t>
            </a:r>
            <a:r>
              <a:rPr lang="en-US" sz="2800" dirty="0">
                <a:latin typeface="Calibri" pitchFamily="34" charset="0"/>
              </a:rPr>
              <a:t>Dan Bradley, Diann McKee</a:t>
            </a:r>
          </a:p>
          <a:p>
            <a:r>
              <a:rPr lang="en-US" sz="2800" b="1" dirty="0">
                <a:latin typeface="Calibri" pitchFamily="34" charset="0"/>
              </a:rPr>
              <a:t>Audit Chair:		</a:t>
            </a:r>
            <a:r>
              <a:rPr lang="en-US" sz="2800" dirty="0">
                <a:latin typeface="Calibri" pitchFamily="34" charset="0"/>
              </a:rPr>
              <a:t>Dorothy Carole Yaw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3798889"/>
            <a:ext cx="8458200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539C"/>
                </a:solidFill>
                <a:latin typeface="+mj-lt"/>
                <a:cs typeface="+mn-cs"/>
              </a:rPr>
              <a:t>I</a:t>
            </a:r>
            <a:r>
              <a:rPr lang="en-US" sz="3600" b="1" dirty="0">
                <a:solidFill>
                  <a:srgbClr val="00539C"/>
                </a:solidFill>
                <a:latin typeface="+mn-lt"/>
                <a:cs typeface="+mn-cs"/>
              </a:rPr>
              <a:t>nitiatives</a:t>
            </a:r>
          </a:p>
          <a:p>
            <a:pPr marL="914400" lvl="1" indent="-457200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Enhance the quality of life for faculty and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+mn-cs"/>
              </a:rPr>
              <a:t>staff.</a:t>
            </a:r>
            <a:endParaRPr lang="en-US" sz="280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	Enhance the development of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+mn-cs"/>
              </a:rPr>
              <a:t>faculty.</a:t>
            </a:r>
            <a:endParaRPr lang="en-US" sz="280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	Enhance the development of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+mn-cs"/>
              </a:rPr>
              <a:t>staff.</a:t>
            </a:r>
            <a:endParaRPr lang="en-US" sz="280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  	Expand the diversity found in the composition </a:t>
            </a:r>
            <a:b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  <a:cs typeface="+mn-cs"/>
              </a:rPr>
              <a:t>	of the faculty and staff at Indiana State 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+mn-cs"/>
              </a:rPr>
              <a:t>University.</a:t>
            </a:r>
            <a:endParaRPr lang="en-US" sz="2800" dirty="0">
              <a:latin typeface="+mn-lt"/>
              <a:cs typeface="+mn-cs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1295400"/>
          <a:ext cx="8382001" cy="5234592"/>
        </p:xfrm>
        <a:graphic>
          <a:graphicData uri="http://schemas.openxmlformats.org/drawingml/2006/table">
            <a:tbl>
              <a:tblPr/>
              <a:tblGrid>
                <a:gridCol w="185892"/>
                <a:gridCol w="4233708"/>
                <a:gridCol w="914400"/>
                <a:gridCol w="914400"/>
                <a:gridCol w="984455"/>
                <a:gridCol w="1149146"/>
              </a:tblGrid>
              <a:tr h="613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#6 Benchmarks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 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Six year retention rate for staff.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1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New faculty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hires retained – six years.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Diversity – African American faculty.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Diversity – Hispanic faculty.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Diversity – Women faculty.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Faculty salaries as % of peers.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101.95%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0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446213"/>
            <a:ext cx="8763000" cy="534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ISU Broad Benchmarks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081213"/>
            <a:ext cx="62484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     Student Success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     Experiential Learning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     Community Engagement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     Revenue Generation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     Faculty and Staff Success</a:t>
            </a:r>
            <a:endParaRPr lang="en-US" sz="32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6553200" cy="501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Student Success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772400" cy="5031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Recruitment </a:t>
            </a: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and retention of great faculty and staff has a direct impact on student enrollment and retention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Faculty </a:t>
            </a: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development supports teaching and scholarship that enhances student learning and academic success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Diversity </a:t>
            </a: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of faculty and staff contributes to creating a welcoming and rich environment for students and encourages openness and critical thinking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.</a:t>
            </a: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6553200" cy="534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Experiential Learning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1520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Faculty </a:t>
            </a: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development 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activities that support faculty in utilizing experiential learning and community engagement in their courses.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6858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CIRT sponsored workshops for faculty that include strategies appropriate to the content areas involving experiential learning.</a:t>
            </a: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6553200" cy="534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Community Engagement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15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539C"/>
                </a:solidFill>
                <a:latin typeface="+mj-lt"/>
                <a:cs typeface="+mn-cs"/>
              </a:rPr>
              <a:t>Staff training and development initiatives create a more engaged employee thereby increased employee interest in community engagement.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539C"/>
                </a:solidFill>
                <a:latin typeface="+mj-lt"/>
                <a:cs typeface="+mn-cs"/>
              </a:rPr>
              <a:t>Implementation of a community service leave policy allows employees the ability to take a more active role in community volunteerism.</a:t>
            </a:r>
            <a:endParaRPr lang="en-US" sz="32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6553200" cy="534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Revenue Generation</a:t>
            </a:r>
            <a:endParaRPr lang="en-US" sz="28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72020"/>
            <a:ext cx="731520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Recruitment </a:t>
            </a:r>
            <a:r>
              <a:rPr lang="en-US" sz="3000" dirty="0">
                <a:solidFill>
                  <a:srgbClr val="00539C"/>
                </a:solidFill>
                <a:latin typeface="+mj-lt"/>
                <a:cs typeface="+mn-cs"/>
              </a:rPr>
              <a:t>and retention of great faculty increases student satisfaction and success thereby increasing enrollment and retention resulting in increased tuition revenue</a:t>
            </a: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Potential grant and contracts: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685800" indent="-33655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Submitted NSF Advance grant to increase the number of women and underrepresented minorities in STEM disciplines.</a:t>
            </a: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219200"/>
            <a:ext cx="62484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539C"/>
                </a:solidFill>
                <a:latin typeface="+mj-lt"/>
                <a:cs typeface="+mn-cs"/>
              </a:rPr>
              <a:t>Audit </a:t>
            </a:r>
            <a:r>
              <a:rPr lang="en-US" sz="4000" b="1" dirty="0" smtClean="0">
                <a:solidFill>
                  <a:srgbClr val="00539C"/>
                </a:solidFill>
                <a:latin typeface="+mj-lt"/>
                <a:cs typeface="+mn-cs"/>
              </a:rPr>
              <a:t>Recommendations</a:t>
            </a:r>
            <a:endParaRPr lang="en-US" sz="4000" b="1" dirty="0">
              <a:solidFill>
                <a:srgbClr val="00539C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1520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Audit of Goal 6 validated the goal and initiative efforts.  Progress has been made for each of the initiatives during Year 3 with a large volume of work completed.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rgbClr val="00539C"/>
                </a:solidFill>
                <a:latin typeface="+mj-lt"/>
                <a:cs typeface="+mn-cs"/>
              </a:rPr>
              <a:t>No specific recommendations noted.</a:t>
            </a:r>
            <a:endParaRPr lang="en-US" sz="3000" dirty="0">
              <a:solidFill>
                <a:srgbClr val="00539C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471</Words>
  <Application>Microsoft Office PowerPoint</Application>
  <PresentationFormat>On-screen Show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3 Stakeholders Conference Presentation</dc:title>
  <dc:creator>user</dc:creator>
  <cp:keywords>2011 conference, Community Engagement</cp:keywords>
  <cp:lastModifiedBy>tsouth</cp:lastModifiedBy>
  <cp:revision>581</cp:revision>
  <dcterms:created xsi:type="dcterms:W3CDTF">2008-09-03T09:34:29Z</dcterms:created>
  <dcterms:modified xsi:type="dcterms:W3CDTF">2012-04-10T12:51:04Z</dcterms:modified>
</cp:coreProperties>
</file>