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68" r:id="rId2"/>
    <p:sldId id="257" r:id="rId3"/>
    <p:sldId id="258" r:id="rId4"/>
    <p:sldId id="261" r:id="rId5"/>
    <p:sldId id="266" r:id="rId6"/>
    <p:sldId id="262" r:id="rId7"/>
    <p:sldId id="263" r:id="rId8"/>
    <p:sldId id="264" r:id="rId9"/>
    <p:sldId id="265" r:id="rId10"/>
    <p:sldId id="270" r:id="rId1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379" autoAdjust="0"/>
  </p:normalViewPr>
  <p:slideViewPr>
    <p:cSldViewPr snapToGrid="0" snapToObjects="1">
      <p:cViewPr varScale="1">
        <p:scale>
          <a:sx n="71" d="100"/>
          <a:sy n="71" d="100"/>
        </p:scale>
        <p:origin x="-14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CF26909C-0FBF-400C-8A93-D8B8CA4C9BDA}" type="datetimeFigureOut">
              <a:rPr lang="en-US" smtClean="0"/>
              <a:t>3/24/2015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D51C527E-2CB6-4896-8898-1816DAD6E886}" type="slidenum">
              <a:rPr lang="en-US" smtClean="0"/>
              <a:t>‹#›</a:t>
            </a:fld>
            <a:endParaRPr lang="en-US"/>
          </a:p>
        </p:txBody>
      </p:sp>
    </p:spTree>
    <p:extLst>
      <p:ext uri="{BB962C8B-B14F-4D97-AF65-F5344CB8AC3E}">
        <p14:creationId xmlns:p14="http://schemas.microsoft.com/office/powerpoint/2010/main" val="3310782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F6A5FF3-B8DD-474C-B89E-67A069EB72D3}" type="datetimeFigureOut">
              <a:rPr lang="en-US" smtClean="0"/>
              <a:t>3/24/2015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59AC6B5-D01C-450A-9917-8A0929B7D610}" type="slidenum">
              <a:rPr lang="en-US" smtClean="0"/>
              <a:t>‹#›</a:t>
            </a:fld>
            <a:endParaRPr lang="en-US"/>
          </a:p>
        </p:txBody>
      </p:sp>
    </p:spTree>
    <p:extLst>
      <p:ext uri="{BB962C8B-B14F-4D97-AF65-F5344CB8AC3E}">
        <p14:creationId xmlns:p14="http://schemas.microsoft.com/office/powerpoint/2010/main" val="24165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066800" y="708025"/>
            <a:ext cx="4724400" cy="3544888"/>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extLst>
      <p:ext uri="{BB962C8B-B14F-4D97-AF65-F5344CB8AC3E}">
        <p14:creationId xmlns:p14="http://schemas.microsoft.com/office/powerpoint/2010/main" val="1159949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number will increase to include Summer 2015 classes – about 40-50 more students and at least 3 classes using OER are scheduled for the summer semester.</a:t>
            </a:r>
          </a:p>
          <a:p>
            <a:r>
              <a:rPr lang="en-US" sz="1200" kern="1200" dirty="0" smtClean="0">
                <a:solidFill>
                  <a:schemeClr val="tx1"/>
                </a:solidFill>
                <a:effectLst/>
                <a:latin typeface="+mn-lt"/>
                <a:ea typeface="+mn-ea"/>
                <a:cs typeface="+mn-cs"/>
              </a:rPr>
              <a:t>** This benchmark used to count only faculty, but we have found that some faculty are interested in converting more than one of their courses.</a:t>
            </a:r>
          </a:p>
          <a:p>
            <a:r>
              <a:rPr lang="en-US" sz="1200" kern="1200" smtClean="0">
                <a:solidFill>
                  <a:schemeClr val="tx1"/>
                </a:solidFill>
                <a:effectLst/>
                <a:latin typeface="+mn-lt"/>
                <a:ea typeface="+mn-ea"/>
                <a:cs typeface="+mn-cs"/>
              </a:rPr>
              <a:t>***This value is measured cumulatively over the entire length of the project.</a:t>
            </a:r>
          </a:p>
          <a:p>
            <a:endParaRPr lang="en-US"/>
          </a:p>
        </p:txBody>
      </p:sp>
      <p:sp>
        <p:nvSpPr>
          <p:cNvPr id="4" name="Slide Number Placeholder 3"/>
          <p:cNvSpPr>
            <a:spLocks noGrp="1"/>
          </p:cNvSpPr>
          <p:nvPr>
            <p:ph type="sldNum" sz="quarter" idx="10"/>
          </p:nvPr>
        </p:nvSpPr>
        <p:spPr/>
        <p:txBody>
          <a:bodyPr/>
          <a:lstStyle/>
          <a:p>
            <a:fld id="{259AC6B5-D01C-450A-9917-8A0929B7D610}" type="slidenum">
              <a:rPr lang="en-US" smtClean="0"/>
              <a:t>3</a:t>
            </a:fld>
            <a:endParaRPr lang="en-US"/>
          </a:p>
        </p:txBody>
      </p:sp>
    </p:spTree>
    <p:extLst>
      <p:ext uri="{BB962C8B-B14F-4D97-AF65-F5344CB8AC3E}">
        <p14:creationId xmlns:p14="http://schemas.microsoft.com/office/powerpoint/2010/main" val="2929714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4</a:t>
            </a:fld>
            <a:endParaRPr lang="en-US"/>
          </a:p>
        </p:txBody>
      </p:sp>
    </p:spTree>
    <p:extLst>
      <p:ext uri="{BB962C8B-B14F-4D97-AF65-F5344CB8AC3E}">
        <p14:creationId xmlns:p14="http://schemas.microsoft.com/office/powerpoint/2010/main" val="3946377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a “hybrid” activity which is not part of a particular department or program that could absorb the costs of the stipends we are giving faculty (currently IR and Library). This initiative will require external continued funding through the administration or strategic plan to maintain itself, as well as a more “permanent” home.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59AC6B5-D01C-450A-9917-8A0929B7D610}" type="slidenum">
              <a:rPr lang="en-US" smtClean="0"/>
              <a:t>5</a:t>
            </a:fld>
            <a:endParaRPr lang="en-US"/>
          </a:p>
        </p:txBody>
      </p:sp>
    </p:spTree>
    <p:extLst>
      <p:ext uri="{BB962C8B-B14F-4D97-AF65-F5344CB8AC3E}">
        <p14:creationId xmlns:p14="http://schemas.microsoft.com/office/powerpoint/2010/main" val="198666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 now we are limiting</a:t>
            </a:r>
            <a:r>
              <a:rPr lang="en-US" baseline="0" dirty="0" smtClean="0"/>
              <a:t> classes to foundational studies requirements or classes required for majors. </a:t>
            </a:r>
          </a:p>
          <a:p>
            <a:r>
              <a:rPr lang="en-US" baseline="0" dirty="0" smtClean="0"/>
              <a:t>OERs would be published in Sycamore Scholars (our institutional repository), under a creative commons license – available to anyone with an internet connection.</a:t>
            </a:r>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6</a:t>
            </a:fld>
            <a:endParaRPr lang="en-US"/>
          </a:p>
        </p:txBody>
      </p:sp>
    </p:spTree>
    <p:extLst>
      <p:ext uri="{BB962C8B-B14F-4D97-AF65-F5344CB8AC3E}">
        <p14:creationId xmlns:p14="http://schemas.microsoft.com/office/powerpoint/2010/main" val="2123423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email to all faculty, word</a:t>
            </a:r>
            <a:r>
              <a:rPr lang="en-US" baseline="0" dirty="0" smtClean="0"/>
              <a:t> of mouth, four yearly recruitment workshops</a:t>
            </a:r>
          </a:p>
          <a:p>
            <a:r>
              <a:rPr lang="en-US" baseline="0" dirty="0" smtClean="0"/>
              <a:t>Initiative is solely funded through SP dollars. Library nor IR can absorb the costs of faculty stipends. How will be funded in the future? Where will it “live?”</a:t>
            </a:r>
          </a:p>
        </p:txBody>
      </p:sp>
      <p:sp>
        <p:nvSpPr>
          <p:cNvPr id="4" name="Slide Number Placeholder 3"/>
          <p:cNvSpPr>
            <a:spLocks noGrp="1"/>
          </p:cNvSpPr>
          <p:nvPr>
            <p:ph type="sldNum" sz="quarter" idx="10"/>
          </p:nvPr>
        </p:nvSpPr>
        <p:spPr/>
        <p:txBody>
          <a:bodyPr/>
          <a:lstStyle/>
          <a:p>
            <a:fld id="{259AC6B5-D01C-450A-9917-8A0929B7D610}" type="slidenum">
              <a:rPr lang="en-US" smtClean="0"/>
              <a:t>7</a:t>
            </a:fld>
            <a:endParaRPr lang="en-US"/>
          </a:p>
        </p:txBody>
      </p:sp>
    </p:spTree>
    <p:extLst>
      <p:ext uri="{BB962C8B-B14F-4D97-AF65-F5344CB8AC3E}">
        <p14:creationId xmlns:p14="http://schemas.microsoft.com/office/powerpoint/2010/main" val="1685423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adding contract</a:t>
            </a:r>
            <a:r>
              <a:rPr lang="en-US" baseline="0" dirty="0" smtClean="0"/>
              <a:t> for all classes</a:t>
            </a:r>
          </a:p>
          <a:p>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8</a:t>
            </a:fld>
            <a:endParaRPr lang="en-US"/>
          </a:p>
        </p:txBody>
      </p:sp>
    </p:spTree>
    <p:extLst>
      <p:ext uri="{BB962C8B-B14F-4D97-AF65-F5344CB8AC3E}">
        <p14:creationId xmlns:p14="http://schemas.microsoft.com/office/powerpoint/2010/main" val="1247118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initiative is solely focused</a:t>
            </a:r>
            <a:r>
              <a:rPr lang="en-US" baseline="0" dirty="0" smtClean="0"/>
              <a:t> on providing free materials to students. Cost savings might be realized by exploring other options.</a:t>
            </a:r>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9</a:t>
            </a:fld>
            <a:endParaRPr lang="en-US"/>
          </a:p>
        </p:txBody>
      </p:sp>
    </p:spTree>
    <p:extLst>
      <p:ext uri="{BB962C8B-B14F-4D97-AF65-F5344CB8AC3E}">
        <p14:creationId xmlns:p14="http://schemas.microsoft.com/office/powerpoint/2010/main" val="3873257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3659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93853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52681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35713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4E8C2-898B-724E-95CC-EE818EFEC72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52952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D4E8C2-898B-724E-95CC-EE818EFEC72D}"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48488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D4E8C2-898B-724E-95CC-EE818EFEC72D}"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90158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D4E8C2-898B-724E-95CC-EE818EFEC72D}"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45338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4E8C2-898B-724E-95CC-EE818EFEC72D}"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08846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2279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3386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4E8C2-898B-724E-95CC-EE818EFEC72D}" type="datetimeFigureOut">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81753-2F40-6C4A-AEB2-6E55034980A5}" type="slidenum">
              <a:rPr lang="en-US" smtClean="0"/>
              <a:t>‹#›</a:t>
            </a:fld>
            <a:endParaRPr lang="en-US"/>
          </a:p>
        </p:txBody>
      </p:sp>
    </p:spTree>
    <p:extLst>
      <p:ext uri="{BB962C8B-B14F-4D97-AF65-F5344CB8AC3E}">
        <p14:creationId xmlns:p14="http://schemas.microsoft.com/office/powerpoint/2010/main" val="265939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90800" y="2895601"/>
            <a:ext cx="6553200" cy="907197"/>
          </a:xfrm>
          <a:prstGeom prst="rect">
            <a:avLst/>
          </a:prstGeom>
          <a:solidFill>
            <a:srgbClr val="0F5BCB">
              <a:alpha val="96000"/>
            </a:srgbClr>
          </a:solidFill>
          <a:ln w="38100">
            <a:solidFill>
              <a:schemeClr val="tx2"/>
            </a:solidFill>
          </a:ln>
        </p:spPr>
        <p:txBody>
          <a:bodyPr wrap="square" lIns="0" tIns="91440" rIns="0" bIns="182880" rtlCol="0" anchor="ctr" anchorCtr="1">
            <a:noAutofit/>
          </a:bodyPr>
          <a:lstStyle/>
          <a:p>
            <a:pPr algn="ctr"/>
            <a:r>
              <a:rPr lang="en-US" sz="4800" i="1" spc="-90" dirty="0" smtClean="0">
                <a:solidFill>
                  <a:prstClr val="white"/>
                </a:solidFill>
                <a:latin typeface="FrankRuehl" panose="020E0503060101010101" pitchFamily="34" charset="-79"/>
                <a:cs typeface="FrankRuehl" panose="020E0503060101010101" pitchFamily="34" charset="-79"/>
              </a:rPr>
              <a:t>The </a:t>
            </a:r>
            <a:r>
              <a:rPr lang="en-US" sz="4800" i="1" spc="-250" dirty="0" smtClean="0">
                <a:solidFill>
                  <a:prstClr val="white"/>
                </a:solidFill>
                <a:latin typeface="FrankRuehl" panose="020E0503060101010101" pitchFamily="34" charset="-79"/>
                <a:cs typeface="FrankRuehl" panose="020E0503060101010101" pitchFamily="34" charset="-79"/>
              </a:rPr>
              <a:t>Pa</a:t>
            </a:r>
            <a:r>
              <a:rPr lang="en-US" sz="4800" i="1" spc="-90" dirty="0" smtClean="0">
                <a:solidFill>
                  <a:prstClr val="white"/>
                </a:solidFill>
                <a:latin typeface="FrankRuehl" panose="020E0503060101010101" pitchFamily="34" charset="-79"/>
                <a:cs typeface="FrankRuehl" panose="020E0503060101010101" pitchFamily="34" charset="-79"/>
              </a:rPr>
              <a:t>thway to </a:t>
            </a:r>
            <a:r>
              <a:rPr lang="en-US" sz="4800" i="1" spc="-400" dirty="0" smtClean="0">
                <a:solidFill>
                  <a:prstClr val="white"/>
                </a:solidFill>
                <a:latin typeface="FrankRuehl" panose="020E0503060101010101" pitchFamily="34" charset="-79"/>
                <a:cs typeface="FrankRuehl" panose="020E0503060101010101" pitchFamily="34" charset="-79"/>
              </a:rPr>
              <a:t>Su</a:t>
            </a:r>
            <a:r>
              <a:rPr lang="en-US" sz="4800" i="1" spc="-90" dirty="0" smtClean="0">
                <a:solidFill>
                  <a:prstClr val="white"/>
                </a:solidFill>
                <a:latin typeface="FrankRuehl" panose="020E0503060101010101" pitchFamily="34" charset="-79"/>
                <a:cs typeface="FrankRuehl" panose="020E0503060101010101" pitchFamily="34" charset="-79"/>
              </a:rPr>
              <a:t>ccess</a:t>
            </a:r>
            <a:endParaRPr lang="en-US" sz="4800" i="1" spc="-90" dirty="0">
              <a:solidFill>
                <a:prstClr val="white"/>
              </a:solidFill>
              <a:latin typeface="FrankRuehl" panose="020E0503060101010101" pitchFamily="34" charset="-79"/>
              <a:cs typeface="FrankRuehl" panose="020E0503060101010101" pitchFamily="34" charset="-79"/>
            </a:endParaRPr>
          </a:p>
        </p:txBody>
      </p:sp>
      <p:sp>
        <p:nvSpPr>
          <p:cNvPr id="10" name="TextBox 9"/>
          <p:cNvSpPr txBox="1"/>
          <p:nvPr/>
        </p:nvSpPr>
        <p:spPr>
          <a:xfrm>
            <a:off x="4610100" y="4470873"/>
            <a:ext cx="4495800" cy="1733808"/>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Creating </a:t>
            </a:r>
            <a:r>
              <a:rPr lang="en-US" sz="3200" b="1" dirty="0">
                <a:solidFill>
                  <a:srgbClr val="00539C"/>
                </a:solidFill>
                <a:latin typeface="+mj-lt"/>
              </a:rPr>
              <a:t>More </a:t>
            </a:r>
            <a:r>
              <a:rPr lang="en-US" sz="3200" b="1" dirty="0" smtClean="0">
                <a:solidFill>
                  <a:srgbClr val="00539C"/>
                </a:solidFill>
                <a:latin typeface="+mj-lt"/>
              </a:rPr>
              <a:t/>
            </a:r>
            <a:br>
              <a:rPr lang="en-US" sz="3200" b="1" dirty="0" smtClean="0">
                <a:solidFill>
                  <a:srgbClr val="00539C"/>
                </a:solidFill>
                <a:latin typeface="+mj-lt"/>
              </a:rPr>
            </a:br>
            <a:r>
              <a:rPr lang="en-US" sz="3200" b="1" dirty="0" smtClean="0">
                <a:solidFill>
                  <a:srgbClr val="00539C"/>
                </a:solidFill>
                <a:latin typeface="+mj-lt"/>
              </a:rPr>
              <a:t>Affordable </a:t>
            </a:r>
            <a:r>
              <a:rPr lang="en-US" sz="3200" b="1" dirty="0">
                <a:solidFill>
                  <a:srgbClr val="00539C"/>
                </a:solidFill>
                <a:latin typeface="+mj-lt"/>
              </a:rPr>
              <a:t>Education: Open Educational Resources</a:t>
            </a:r>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5 – Initiative 3</a:t>
            </a:r>
            <a:endParaRPr lang="en-US" sz="2400" dirty="0"/>
          </a:p>
        </p:txBody>
      </p:sp>
      <p:pic>
        <p:nvPicPr>
          <p:cNvPr id="2" name="Picture 1"/>
          <p:cNvPicPr>
            <a:picLocks noChangeAspect="1"/>
          </p:cNvPicPr>
          <p:nvPr/>
        </p:nvPicPr>
        <p:blipFill>
          <a:blip r:embed="rId5"/>
          <a:stretch>
            <a:fillRect/>
          </a:stretch>
        </p:blipFill>
        <p:spPr>
          <a:xfrm>
            <a:off x="6896100" y="6250723"/>
            <a:ext cx="1905000" cy="447675"/>
          </a:xfrm>
          <a:prstGeom prst="rect">
            <a:avLst/>
          </a:prstGeom>
        </p:spPr>
      </p:pic>
    </p:spTree>
    <p:extLst>
      <p:ext uri="{BB962C8B-B14F-4D97-AF65-F5344CB8AC3E}">
        <p14:creationId xmlns:p14="http://schemas.microsoft.com/office/powerpoint/2010/main" val="79811569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914136"/>
            <a:ext cx="9144000" cy="870857"/>
          </a:xfrm>
        </p:spPr>
        <p:txBody>
          <a:bodyPr>
            <a:normAutofit/>
          </a:bodyPr>
          <a:lstStyle/>
          <a:p>
            <a:r>
              <a:rPr lang="en-US" dirty="0" smtClean="0">
                <a:solidFill>
                  <a:srgbClr val="FFC000"/>
                </a:solidFill>
              </a:rPr>
              <a:t>Questions?</a:t>
            </a:r>
            <a:endParaRPr lang="en-US" dirty="0">
              <a:solidFill>
                <a:srgbClr val="FFC000"/>
              </a:solidFill>
            </a:endParaRPr>
          </a:p>
        </p:txBody>
      </p:sp>
      <p:sp>
        <p:nvSpPr>
          <p:cNvPr id="6" name="Content Placeholder 5"/>
          <p:cNvSpPr>
            <a:spLocks noGrp="1"/>
          </p:cNvSpPr>
          <p:nvPr>
            <p:ph idx="1"/>
          </p:nvPr>
        </p:nvSpPr>
        <p:spPr>
          <a:xfrm>
            <a:off x="457200" y="2368627"/>
            <a:ext cx="8229600" cy="3455230"/>
          </a:xfrm>
        </p:spPr>
        <p:txBody>
          <a:bodyPr/>
          <a:lstStyle/>
          <a:p>
            <a:pPr marL="0" indent="0" algn="ctr">
              <a:buNone/>
            </a:pPr>
            <a:r>
              <a:rPr lang="en-US" sz="4000" b="1" smtClean="0">
                <a:solidFill>
                  <a:schemeClr val="bg1"/>
                </a:solidFill>
              </a:rPr>
              <a:t>Creating </a:t>
            </a:r>
            <a:r>
              <a:rPr lang="en-US" sz="4000" b="1" smtClean="0">
                <a:solidFill>
                  <a:schemeClr val="bg1"/>
                </a:solidFill>
              </a:rPr>
              <a:t>More Affordable </a:t>
            </a:r>
            <a:r>
              <a:rPr lang="en-US" sz="4000" b="1" dirty="0" smtClean="0">
                <a:solidFill>
                  <a:schemeClr val="bg1"/>
                </a:solidFill>
              </a:rPr>
              <a:t>Education: </a:t>
            </a:r>
            <a:br>
              <a:rPr lang="en-US" sz="4000" b="1" dirty="0" smtClean="0">
                <a:solidFill>
                  <a:schemeClr val="bg1"/>
                </a:solidFill>
              </a:rPr>
            </a:br>
            <a:r>
              <a:rPr lang="en-US" sz="4000" b="1" dirty="0" smtClean="0">
                <a:solidFill>
                  <a:schemeClr val="bg1"/>
                </a:solidFill>
              </a:rPr>
              <a:t>Open Educational Resources</a:t>
            </a:r>
            <a:r>
              <a:rPr lang="en-US" b="1" dirty="0" smtClean="0">
                <a:solidFill>
                  <a:schemeClr val="bg1"/>
                </a:solidFill>
              </a:rPr>
              <a:t/>
            </a:r>
            <a:br>
              <a:rPr lang="en-US" b="1" dirty="0" smtClean="0">
                <a:solidFill>
                  <a:schemeClr val="bg1"/>
                </a:solidFill>
              </a:rPr>
            </a:br>
            <a:endParaRPr lang="en-US" sz="1800" b="1" dirty="0" smtClean="0">
              <a:solidFill>
                <a:schemeClr val="bg1"/>
              </a:solidFill>
            </a:endParaRPr>
          </a:p>
          <a:p>
            <a:pPr marL="0" indent="0" algn="ctr">
              <a:buNone/>
            </a:pPr>
            <a:r>
              <a:rPr lang="en-US" dirty="0" smtClean="0">
                <a:solidFill>
                  <a:schemeClr val="bg1"/>
                </a:solidFill>
              </a:rPr>
              <a:t>Heather.Rayl@indstate.edu</a:t>
            </a:r>
          </a:p>
          <a:p>
            <a:pPr marL="0" indent="0" algn="ctr">
              <a:buNone/>
            </a:pPr>
            <a:r>
              <a:rPr lang="en-US" dirty="0" smtClean="0">
                <a:solidFill>
                  <a:schemeClr val="bg1"/>
                </a:solidFill>
              </a:rPr>
              <a:t>Jerome.Cline@indstate.edu </a:t>
            </a:r>
            <a:endParaRPr lang="en-US" dirty="0">
              <a:solidFill>
                <a:schemeClr val="bg1"/>
              </a:solidFill>
            </a:endParaRPr>
          </a:p>
        </p:txBody>
      </p:sp>
    </p:spTree>
    <p:extLst>
      <p:ext uri="{BB962C8B-B14F-4D97-AF65-F5344CB8AC3E}">
        <p14:creationId xmlns:p14="http://schemas.microsoft.com/office/powerpoint/2010/main" val="702902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67"/>
            <a:ext cx="9144000" cy="6858000"/>
          </a:xfrm>
          <a:prstGeom prst="rect">
            <a:avLst/>
          </a:prstGeom>
        </p:spPr>
      </p:pic>
      <p:sp>
        <p:nvSpPr>
          <p:cNvPr id="5" name="Title 4"/>
          <p:cNvSpPr>
            <a:spLocks noGrp="1"/>
          </p:cNvSpPr>
          <p:nvPr>
            <p:ph type="title"/>
          </p:nvPr>
        </p:nvSpPr>
        <p:spPr>
          <a:xfrm>
            <a:off x="0" y="925285"/>
            <a:ext cx="9144000" cy="1123852"/>
          </a:xfrm>
        </p:spPr>
        <p:txBody>
          <a:bodyPr>
            <a:normAutofit fontScale="90000"/>
          </a:bodyPr>
          <a:lstStyle/>
          <a:p>
            <a:r>
              <a:rPr lang="en-US" dirty="0" smtClean="0">
                <a:solidFill>
                  <a:srgbClr val="FFC000"/>
                </a:solidFill>
              </a:rPr>
              <a:t>Accomplishments </a:t>
            </a:r>
            <a:r>
              <a:rPr lang="en-US" dirty="0">
                <a:solidFill>
                  <a:srgbClr val="FFC000"/>
                </a:solidFill>
              </a:rPr>
              <a:t/>
            </a:r>
            <a:br>
              <a:rPr lang="en-US" dirty="0">
                <a:solidFill>
                  <a:srgbClr val="FFC000"/>
                </a:solidFill>
              </a:rPr>
            </a:br>
            <a:r>
              <a:rPr lang="en-US" dirty="0" smtClean="0">
                <a:solidFill>
                  <a:srgbClr val="FFC000"/>
                </a:solidFill>
              </a:rPr>
              <a:t>Since 2013-14 </a:t>
            </a:r>
            <a:r>
              <a:rPr lang="en-US" dirty="0">
                <a:solidFill>
                  <a:srgbClr val="FFC000"/>
                </a:solidFill>
              </a:rPr>
              <a:t>Report</a:t>
            </a:r>
          </a:p>
        </p:txBody>
      </p:sp>
      <p:sp>
        <p:nvSpPr>
          <p:cNvPr id="6" name="Content Placeholder 5"/>
          <p:cNvSpPr>
            <a:spLocks noGrp="1"/>
          </p:cNvSpPr>
          <p:nvPr>
            <p:ph idx="1"/>
          </p:nvPr>
        </p:nvSpPr>
        <p:spPr>
          <a:xfrm>
            <a:off x="352540" y="2379643"/>
            <a:ext cx="8482988" cy="3444214"/>
          </a:xfrm>
        </p:spPr>
        <p:txBody>
          <a:bodyPr/>
          <a:lstStyle/>
          <a:p>
            <a:pPr marL="0" indent="0">
              <a:spcBef>
                <a:spcPts val="1200"/>
              </a:spcBef>
              <a:buNone/>
            </a:pPr>
            <a:r>
              <a:rPr lang="en-US" dirty="0" smtClean="0">
                <a:solidFill>
                  <a:schemeClr val="bg1"/>
                </a:solidFill>
              </a:rPr>
              <a:t>Implemented self-study course for faculty – Teaching with OERs </a:t>
            </a:r>
            <a:r>
              <a:rPr lang="en-US" dirty="0">
                <a:solidFill>
                  <a:schemeClr val="bg1"/>
                </a:solidFill>
              </a:rPr>
              <a:t>– </a:t>
            </a:r>
            <a:r>
              <a:rPr lang="en-US" dirty="0" smtClean="0">
                <a:solidFill>
                  <a:schemeClr val="bg1"/>
                </a:solidFill>
              </a:rPr>
              <a:t>based on experience from Fall 2013 pilot period.</a:t>
            </a:r>
          </a:p>
          <a:p>
            <a:pPr marL="0" indent="0">
              <a:spcBef>
                <a:spcPts val="1200"/>
              </a:spcBef>
              <a:buNone/>
            </a:pPr>
            <a:r>
              <a:rPr lang="en-US" dirty="0" smtClean="0">
                <a:solidFill>
                  <a:schemeClr val="bg1"/>
                </a:solidFill>
              </a:rPr>
              <a:t>Formalized recruitment time period</a:t>
            </a:r>
          </a:p>
          <a:p>
            <a:pPr marL="0" indent="0">
              <a:spcBef>
                <a:spcPts val="1200"/>
              </a:spcBef>
              <a:buNone/>
            </a:pPr>
            <a:r>
              <a:rPr lang="en-US" dirty="0" smtClean="0">
                <a:solidFill>
                  <a:schemeClr val="bg1"/>
                </a:solidFill>
              </a:rPr>
              <a:t>Converted 21 classes to OER from Summer 2014-Spring 2015</a:t>
            </a:r>
            <a:endParaRPr lang="en-US" dirty="0">
              <a:solidFill>
                <a:schemeClr val="bg1"/>
              </a:solidFill>
            </a:endParaRPr>
          </a:p>
        </p:txBody>
      </p:sp>
    </p:spTree>
    <p:extLst>
      <p:ext uri="{BB962C8B-B14F-4D97-AF65-F5344CB8AC3E}">
        <p14:creationId xmlns:p14="http://schemas.microsoft.com/office/powerpoint/2010/main" val="2030073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1" y="782066"/>
            <a:ext cx="9143999" cy="870857"/>
          </a:xfrm>
        </p:spPr>
        <p:txBody>
          <a:bodyPr>
            <a:normAutofit/>
          </a:bodyPr>
          <a:lstStyle/>
          <a:p>
            <a:r>
              <a:rPr lang="en-US" dirty="0">
                <a:solidFill>
                  <a:srgbClr val="FFC000"/>
                </a:solidFill>
              </a:rPr>
              <a:t>Benchmark Table</a:t>
            </a:r>
          </a:p>
        </p:txBody>
      </p:sp>
      <p:graphicFrame>
        <p:nvGraphicFramePr>
          <p:cNvPr id="3" name="Table 2"/>
          <p:cNvGraphicFramePr>
            <a:graphicFrameLocks noGrp="1"/>
          </p:cNvGraphicFramePr>
          <p:nvPr>
            <p:extLst>
              <p:ext uri="{D42A27DB-BD31-4B8C-83A1-F6EECF244321}">
                <p14:modId xmlns:p14="http://schemas.microsoft.com/office/powerpoint/2010/main" val="1497290881"/>
              </p:ext>
            </p:extLst>
          </p:nvPr>
        </p:nvGraphicFramePr>
        <p:xfrm>
          <a:off x="121186" y="2007633"/>
          <a:ext cx="8923663" cy="3121416"/>
        </p:xfrm>
        <a:graphic>
          <a:graphicData uri="http://schemas.openxmlformats.org/drawingml/2006/table">
            <a:tbl>
              <a:tblPr firstRow="1" bandRow="1">
                <a:tableStyleId>{5C22544A-7EE6-4342-B048-85BDC9FD1C3A}</a:tableStyleId>
              </a:tblPr>
              <a:tblGrid>
                <a:gridCol w="3676978"/>
                <a:gridCol w="860825"/>
                <a:gridCol w="877172"/>
                <a:gridCol w="877172"/>
                <a:gridCol w="877172"/>
                <a:gridCol w="877172"/>
                <a:gridCol w="877172"/>
              </a:tblGrid>
              <a:tr h="735568">
                <a:tc>
                  <a:txBody>
                    <a:bodyPr/>
                    <a:lstStyle/>
                    <a:p>
                      <a:pPr algn="ctr"/>
                      <a:r>
                        <a:rPr lang="en-US" dirty="0" smtClean="0"/>
                        <a:t>Initiative</a:t>
                      </a:r>
                      <a:r>
                        <a:rPr lang="en-US" baseline="0" dirty="0" smtClean="0"/>
                        <a:t> Benchmarks</a:t>
                      </a:r>
                      <a:endParaRPr lang="en-US" dirty="0"/>
                    </a:p>
                  </a:txBody>
                  <a:tcPr anchor="ctr"/>
                </a:tc>
                <a:tc>
                  <a:txBody>
                    <a:bodyPr/>
                    <a:lstStyle/>
                    <a:p>
                      <a:pPr algn="ctr"/>
                      <a:r>
                        <a:rPr lang="en-US" dirty="0" smtClean="0"/>
                        <a:t>FY 2014A</a:t>
                      </a:r>
                      <a:endParaRPr lang="en-US" dirty="0"/>
                    </a:p>
                  </a:txBody>
                  <a:tcPr anchor="ctr"/>
                </a:tc>
                <a:tc>
                  <a:txBody>
                    <a:bodyPr/>
                    <a:lstStyle/>
                    <a:p>
                      <a:pPr algn="ctr"/>
                      <a:r>
                        <a:rPr lang="en-US" dirty="0" smtClean="0"/>
                        <a:t>FY 2014G</a:t>
                      </a:r>
                      <a:endParaRPr lang="en-US" dirty="0"/>
                    </a:p>
                  </a:txBody>
                  <a:tcPr anchor="ctr"/>
                </a:tc>
                <a:tc>
                  <a:txBody>
                    <a:bodyPr/>
                    <a:lstStyle/>
                    <a:p>
                      <a:pPr algn="ctr"/>
                      <a:r>
                        <a:rPr lang="en-US" dirty="0" smtClean="0"/>
                        <a:t>FY 2015A</a:t>
                      </a:r>
                      <a:endParaRPr lang="en-US" dirty="0"/>
                    </a:p>
                  </a:txBody>
                  <a:tcPr anchor="ctr"/>
                </a:tc>
                <a:tc>
                  <a:txBody>
                    <a:bodyPr/>
                    <a:lstStyle/>
                    <a:p>
                      <a:pPr algn="ctr"/>
                      <a:r>
                        <a:rPr lang="en-US" dirty="0" smtClean="0"/>
                        <a:t>FY 2015G</a:t>
                      </a:r>
                      <a:endParaRPr lang="en-US" dirty="0"/>
                    </a:p>
                  </a:txBody>
                  <a:tcPr anchor="ctr"/>
                </a:tc>
                <a:tc>
                  <a:txBody>
                    <a:bodyPr/>
                    <a:lstStyle/>
                    <a:p>
                      <a:pPr algn="ctr"/>
                      <a:r>
                        <a:rPr lang="en-US" dirty="0" smtClean="0"/>
                        <a:t>Fall 2016</a:t>
                      </a:r>
                      <a:endParaRPr lang="en-US" dirty="0"/>
                    </a:p>
                  </a:txBody>
                  <a:tcPr anchor="ctr"/>
                </a:tc>
                <a:tc>
                  <a:txBody>
                    <a:bodyPr/>
                    <a:lstStyle/>
                    <a:p>
                      <a:pPr algn="ctr"/>
                      <a:r>
                        <a:rPr lang="en-US" dirty="0" smtClean="0"/>
                        <a:t>Fall 2017</a:t>
                      </a:r>
                      <a:endParaRPr lang="en-US" dirty="0"/>
                    </a:p>
                  </a:txBody>
                  <a:tcPr anchor="ctr"/>
                </a:tc>
              </a:tr>
              <a:tr h="1040642">
                <a:tc>
                  <a:txBody>
                    <a:bodyPr/>
                    <a:lstStyle/>
                    <a:p>
                      <a:r>
                        <a:rPr lang="en-US" sz="1800" kern="1200" dirty="0" smtClean="0">
                          <a:solidFill>
                            <a:schemeClr val="dk1"/>
                          </a:solidFill>
                          <a:effectLst/>
                          <a:latin typeface="+mn-lt"/>
                          <a:ea typeface="+mn-ea"/>
                          <a:cs typeface="+mn-cs"/>
                        </a:rPr>
                        <a:t>Number of students taking at least one course that uses only OER (zero or minimal class materials fee)</a:t>
                      </a:r>
                      <a:endParaRPr lang="en-US" dirty="0"/>
                    </a:p>
                  </a:txBody>
                  <a:tcPr anchor="ctr"/>
                </a:tc>
                <a:tc>
                  <a:txBody>
                    <a:bodyPr/>
                    <a:lstStyle/>
                    <a:p>
                      <a:pPr algn="ctr"/>
                      <a:r>
                        <a:rPr lang="en-US" dirty="0" smtClean="0"/>
                        <a:t>672</a:t>
                      </a:r>
                      <a:endParaRPr lang="en-US" dirty="0"/>
                    </a:p>
                  </a:txBody>
                  <a:tcPr anchor="ctr"/>
                </a:tc>
                <a:tc>
                  <a:txBody>
                    <a:bodyPr/>
                    <a:lstStyle/>
                    <a:p>
                      <a:pPr algn="ctr"/>
                      <a:r>
                        <a:rPr lang="en-US" dirty="0" smtClean="0"/>
                        <a:t>800</a:t>
                      </a:r>
                      <a:endParaRPr lang="en-US" dirty="0"/>
                    </a:p>
                  </a:txBody>
                  <a:tcPr anchor="ctr"/>
                </a:tc>
                <a:tc>
                  <a:txBody>
                    <a:bodyPr/>
                    <a:lstStyle/>
                    <a:p>
                      <a:pPr algn="ctr"/>
                      <a:r>
                        <a:rPr lang="en-US" dirty="0" smtClean="0"/>
                        <a:t>1073</a:t>
                      </a:r>
                      <a:endParaRPr lang="en-US" dirty="0"/>
                    </a:p>
                  </a:txBody>
                  <a:tcPr anchor="ctr"/>
                </a:tc>
                <a:tc>
                  <a:txBody>
                    <a:bodyPr/>
                    <a:lstStyle/>
                    <a:p>
                      <a:pPr algn="ctr"/>
                      <a:r>
                        <a:rPr lang="en-US" i="1" dirty="0" smtClean="0"/>
                        <a:t>1000</a:t>
                      </a:r>
                      <a:endParaRPr lang="en-US" i="1" dirty="0"/>
                    </a:p>
                  </a:txBody>
                  <a:tcPr anchor="ctr"/>
                </a:tc>
                <a:tc>
                  <a:txBody>
                    <a:bodyPr/>
                    <a:lstStyle/>
                    <a:p>
                      <a:pPr algn="ctr"/>
                      <a:r>
                        <a:rPr lang="en-US" i="1" dirty="0" smtClean="0"/>
                        <a:t>1200</a:t>
                      </a:r>
                      <a:endParaRPr lang="en-US" i="1" dirty="0"/>
                    </a:p>
                  </a:txBody>
                  <a:tcPr anchor="ctr"/>
                </a:tc>
                <a:tc>
                  <a:txBody>
                    <a:bodyPr/>
                    <a:lstStyle/>
                    <a:p>
                      <a:pPr algn="ctr"/>
                      <a:r>
                        <a:rPr lang="en-US" i="1" dirty="0" smtClean="0"/>
                        <a:t>1400</a:t>
                      </a:r>
                      <a:endParaRPr lang="en-US" i="1" dirty="0"/>
                    </a:p>
                  </a:txBody>
                  <a:tcPr anchor="ctr"/>
                </a:tc>
              </a:tr>
              <a:tr h="472847">
                <a:tc>
                  <a:txBody>
                    <a:bodyPr/>
                    <a:lstStyle/>
                    <a:p>
                      <a:r>
                        <a:rPr lang="en-US" dirty="0" smtClean="0"/>
                        <a:t>Number of courses using OERs</a:t>
                      </a:r>
                      <a:endParaRPr lang="en-US" dirty="0"/>
                    </a:p>
                  </a:txBody>
                  <a:tcPr anchor="ctr"/>
                </a:tc>
                <a:tc>
                  <a:txBody>
                    <a:bodyPr/>
                    <a:lstStyle/>
                    <a:p>
                      <a:pPr algn="ctr"/>
                      <a:r>
                        <a:rPr lang="en-US" dirty="0" smtClean="0"/>
                        <a:t>17</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23</a:t>
                      </a:r>
                      <a:endParaRPr lang="en-US" dirty="0"/>
                    </a:p>
                  </a:txBody>
                  <a:tcPr anchor="ctr"/>
                </a:tc>
                <a:tc>
                  <a:txBody>
                    <a:bodyPr/>
                    <a:lstStyle/>
                    <a:p>
                      <a:pPr algn="ctr"/>
                      <a:r>
                        <a:rPr lang="en-US" i="1" dirty="0" smtClean="0"/>
                        <a:t>20</a:t>
                      </a:r>
                      <a:endParaRPr lang="en-US" i="1" dirty="0"/>
                    </a:p>
                  </a:txBody>
                  <a:tcPr anchor="ctr"/>
                </a:tc>
                <a:tc>
                  <a:txBody>
                    <a:bodyPr/>
                    <a:lstStyle/>
                    <a:p>
                      <a:pPr algn="ctr"/>
                      <a:r>
                        <a:rPr lang="en-US" i="1" dirty="0" smtClean="0"/>
                        <a:t>30</a:t>
                      </a:r>
                      <a:endParaRPr lang="en-US" i="1" dirty="0"/>
                    </a:p>
                  </a:txBody>
                  <a:tcPr anchor="ctr"/>
                </a:tc>
                <a:tc>
                  <a:txBody>
                    <a:bodyPr/>
                    <a:lstStyle/>
                    <a:p>
                      <a:pPr algn="ctr"/>
                      <a:r>
                        <a:rPr lang="en-US" i="1" dirty="0" smtClean="0"/>
                        <a:t>40</a:t>
                      </a:r>
                      <a:endParaRPr lang="en-US" i="1" dirty="0"/>
                    </a:p>
                  </a:txBody>
                  <a:tcPr anchor="ctr"/>
                </a:tc>
              </a:tr>
              <a:tr h="872359">
                <a:tc>
                  <a:txBody>
                    <a:bodyPr/>
                    <a:lstStyle/>
                    <a:p>
                      <a:r>
                        <a:rPr lang="en-US" dirty="0" smtClean="0"/>
                        <a:t>Total amount saved by students on textbook costs</a:t>
                      </a:r>
                      <a:endParaRPr lang="en-US" dirty="0"/>
                    </a:p>
                  </a:txBody>
                  <a:tcPr anchor="ctr"/>
                </a:tc>
                <a:tc>
                  <a:txBody>
                    <a:bodyPr/>
                    <a:lstStyle/>
                    <a:p>
                      <a:pPr algn="ctr"/>
                      <a:r>
                        <a:rPr lang="en-US" dirty="0" smtClean="0"/>
                        <a:t>$84K</a:t>
                      </a:r>
                      <a:endParaRPr lang="en-US" dirty="0"/>
                    </a:p>
                  </a:txBody>
                  <a:tcPr anchor="ctr"/>
                </a:tc>
                <a:tc>
                  <a:txBody>
                    <a:bodyPr/>
                    <a:lstStyle/>
                    <a:p>
                      <a:pPr algn="ctr"/>
                      <a:r>
                        <a:rPr lang="en-US" dirty="0" smtClean="0"/>
                        <a:t>$100K</a:t>
                      </a:r>
                      <a:endParaRPr lang="en-US" dirty="0"/>
                    </a:p>
                  </a:txBody>
                  <a:tcPr anchor="ctr"/>
                </a:tc>
                <a:tc>
                  <a:txBody>
                    <a:bodyPr/>
                    <a:lstStyle/>
                    <a:p>
                      <a:pPr algn="ctr"/>
                      <a:r>
                        <a:rPr lang="en-US" dirty="0" smtClean="0"/>
                        <a:t>$179K</a:t>
                      </a:r>
                      <a:endParaRPr lang="en-US" dirty="0"/>
                    </a:p>
                  </a:txBody>
                  <a:tcPr anchor="ctr"/>
                </a:tc>
                <a:tc>
                  <a:txBody>
                    <a:bodyPr/>
                    <a:lstStyle/>
                    <a:p>
                      <a:pPr algn="ctr"/>
                      <a:r>
                        <a:rPr lang="en-US" i="1" dirty="0" smtClean="0"/>
                        <a:t>$125K</a:t>
                      </a:r>
                      <a:endParaRPr lang="en-US" i="1" dirty="0"/>
                    </a:p>
                  </a:txBody>
                  <a:tcPr anchor="ctr"/>
                </a:tc>
                <a:tc>
                  <a:txBody>
                    <a:bodyPr/>
                    <a:lstStyle/>
                    <a:p>
                      <a:pPr algn="ctr"/>
                      <a:r>
                        <a:rPr lang="en-US" i="1" dirty="0" smtClean="0"/>
                        <a:t>$150K</a:t>
                      </a:r>
                      <a:endParaRPr lang="en-US" i="1" dirty="0"/>
                    </a:p>
                  </a:txBody>
                  <a:tcPr anchor="ctr"/>
                </a:tc>
                <a:tc>
                  <a:txBody>
                    <a:bodyPr/>
                    <a:lstStyle/>
                    <a:p>
                      <a:pPr algn="ctr"/>
                      <a:r>
                        <a:rPr lang="en-US" i="1" dirty="0" smtClean="0"/>
                        <a:t>$175K</a:t>
                      </a:r>
                      <a:endParaRPr lang="en-US" i="1" dirty="0"/>
                    </a:p>
                  </a:txBody>
                  <a:tcPr anchor="ctr"/>
                </a:tc>
              </a:tr>
            </a:tbl>
          </a:graphicData>
        </a:graphic>
      </p:graphicFrame>
    </p:spTree>
    <p:extLst>
      <p:ext uri="{BB962C8B-B14F-4D97-AF65-F5344CB8AC3E}">
        <p14:creationId xmlns:p14="http://schemas.microsoft.com/office/powerpoint/2010/main" val="101605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865741"/>
            <a:ext cx="9144000" cy="643569"/>
          </a:xfrm>
        </p:spPr>
        <p:txBody>
          <a:bodyPr>
            <a:normAutofit fontScale="90000"/>
          </a:bodyPr>
          <a:lstStyle/>
          <a:p>
            <a:r>
              <a:rPr lang="en-US" dirty="0" smtClean="0">
                <a:solidFill>
                  <a:srgbClr val="FFC000"/>
                </a:solidFill>
              </a:rPr>
              <a:t>Accomplishments Since Plan Inception</a:t>
            </a:r>
            <a:endParaRPr lang="en-US" dirty="0">
              <a:solidFill>
                <a:srgbClr val="FFC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87963635"/>
              </p:ext>
            </p:extLst>
          </p:nvPr>
        </p:nvGraphicFramePr>
        <p:xfrm>
          <a:off x="586855" y="1821074"/>
          <a:ext cx="8099945" cy="3676475"/>
        </p:xfrm>
        <a:graphic>
          <a:graphicData uri="http://schemas.openxmlformats.org/drawingml/2006/table">
            <a:tbl>
              <a:tblPr firstRow="1" bandRow="1">
                <a:tableStyleId>{F5AB1C69-6EDB-4FF4-983F-18BD219EF322}</a:tableStyleId>
              </a:tblPr>
              <a:tblGrid>
                <a:gridCol w="4892722"/>
                <a:gridCol w="3207223"/>
              </a:tblGrid>
              <a:tr h="546319">
                <a:tc>
                  <a:txBody>
                    <a:bodyPr/>
                    <a:lstStyle/>
                    <a:p>
                      <a:pPr marL="0" algn="l" defTabSz="457200" rtl="0" eaLnBrk="1" latinLnBrk="0" hangingPunct="1"/>
                      <a:r>
                        <a:rPr lang="en-US" sz="2800" b="0" kern="1200" dirty="0" smtClean="0">
                          <a:solidFill>
                            <a:schemeClr val="bg1"/>
                          </a:solidFill>
                          <a:latin typeface="+mn-lt"/>
                          <a:ea typeface="+mn-ea"/>
                          <a:cs typeface="+mn-cs"/>
                        </a:rPr>
                        <a:t>Total</a:t>
                      </a:r>
                      <a:r>
                        <a:rPr lang="en-US" sz="2800" b="0" kern="1200" baseline="0" dirty="0" smtClean="0">
                          <a:solidFill>
                            <a:schemeClr val="bg1"/>
                          </a:solidFill>
                          <a:latin typeface="+mn-lt"/>
                          <a:ea typeface="+mn-ea"/>
                          <a:cs typeface="+mn-cs"/>
                        </a:rPr>
                        <a:t> Students</a:t>
                      </a:r>
                      <a:endParaRPr lang="en-US" sz="2800" b="0" kern="120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l" defTabSz="457200" rtl="0" eaLnBrk="1" latinLnBrk="0" hangingPunct="1"/>
                      <a:r>
                        <a:rPr lang="en-US" sz="2800" b="0" kern="1200" dirty="0" smtClean="0">
                          <a:solidFill>
                            <a:schemeClr val="bg1"/>
                          </a:solidFill>
                          <a:latin typeface="+mn-lt"/>
                          <a:ea typeface="+mn-ea"/>
                          <a:cs typeface="+mn-cs"/>
                        </a:rPr>
                        <a:t>1,745</a:t>
                      </a:r>
                      <a:endParaRPr lang="en-US" sz="2800" b="0" kern="1200" dirty="0">
                        <a:solidFill>
                          <a:schemeClr val="bg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46319">
                <a:tc>
                  <a:txBody>
                    <a:bodyPr/>
                    <a:lstStyle/>
                    <a:p>
                      <a:pPr algn="l"/>
                      <a:r>
                        <a:rPr lang="en-US" sz="2800" b="0" dirty="0" smtClean="0">
                          <a:solidFill>
                            <a:schemeClr val="bg1"/>
                          </a:solidFill>
                        </a:rPr>
                        <a:t>Textbook</a:t>
                      </a:r>
                      <a:r>
                        <a:rPr lang="en-US" sz="2800" b="0" baseline="0" dirty="0" smtClean="0">
                          <a:solidFill>
                            <a:schemeClr val="bg1"/>
                          </a:solidFill>
                        </a:rPr>
                        <a:t> Affordability Impact</a:t>
                      </a:r>
                      <a:endParaRPr lang="en-US" sz="2800" b="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2800" b="0" dirty="0" smtClean="0">
                          <a:solidFill>
                            <a:schemeClr val="bg1"/>
                          </a:solidFill>
                        </a:rPr>
                        <a:t>$179K saved</a:t>
                      </a:r>
                      <a:endParaRPr lang="en-US" sz="2800" b="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46319">
                <a:tc>
                  <a:txBody>
                    <a:bodyPr/>
                    <a:lstStyle/>
                    <a:p>
                      <a:pPr algn="l"/>
                      <a:r>
                        <a:rPr lang="en-US" sz="2800" b="0" dirty="0" smtClean="0">
                          <a:solidFill>
                            <a:schemeClr val="bg1"/>
                          </a:solidFill>
                        </a:rPr>
                        <a:t>Faculty</a:t>
                      </a:r>
                      <a:r>
                        <a:rPr lang="en-US" sz="2800" b="0" baseline="0" dirty="0" smtClean="0">
                          <a:solidFill>
                            <a:schemeClr val="bg1"/>
                          </a:solidFill>
                        </a:rPr>
                        <a:t> Participants</a:t>
                      </a:r>
                      <a:endParaRPr lang="en-US" sz="28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800" b="0" dirty="0" smtClean="0">
                          <a:solidFill>
                            <a:schemeClr val="bg1"/>
                          </a:solidFill>
                        </a:rPr>
                        <a:t>21</a:t>
                      </a:r>
                      <a:endParaRPr lang="en-US" sz="28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46319">
                <a:tc>
                  <a:txBody>
                    <a:bodyPr/>
                    <a:lstStyle/>
                    <a:p>
                      <a:pPr algn="l"/>
                      <a:r>
                        <a:rPr lang="en-US" sz="2800" b="0" dirty="0" smtClean="0">
                          <a:solidFill>
                            <a:schemeClr val="bg1"/>
                          </a:solidFill>
                        </a:rPr>
                        <a:t>Number</a:t>
                      </a:r>
                      <a:r>
                        <a:rPr lang="en-US" sz="2800" b="0" baseline="0" dirty="0" smtClean="0">
                          <a:solidFill>
                            <a:schemeClr val="bg1"/>
                          </a:solidFill>
                        </a:rPr>
                        <a:t> of classes using OER</a:t>
                      </a:r>
                      <a:endParaRPr lang="en-US" sz="28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800" b="0" dirty="0" smtClean="0">
                          <a:solidFill>
                            <a:schemeClr val="bg1"/>
                          </a:solidFill>
                        </a:rPr>
                        <a:t>30</a:t>
                      </a:r>
                      <a:r>
                        <a:rPr lang="en-US" sz="2800" b="0" baseline="0" dirty="0" smtClean="0">
                          <a:solidFill>
                            <a:schemeClr val="bg1"/>
                          </a:solidFill>
                        </a:rPr>
                        <a:t> unique / 41 total</a:t>
                      </a:r>
                      <a:endParaRPr lang="en-US" sz="2800" b="0" dirty="0" smtClean="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46319">
                <a:tc>
                  <a:txBody>
                    <a:bodyPr/>
                    <a:lstStyle/>
                    <a:p>
                      <a:pPr algn="l"/>
                      <a:r>
                        <a:rPr lang="en-US" sz="2800" b="0" dirty="0" smtClean="0">
                          <a:solidFill>
                            <a:schemeClr val="bg1"/>
                          </a:solidFill>
                        </a:rPr>
                        <a:t>Multi-section</a:t>
                      </a:r>
                      <a:r>
                        <a:rPr lang="en-US" sz="2800" b="0" baseline="0" dirty="0" smtClean="0">
                          <a:solidFill>
                            <a:schemeClr val="bg1"/>
                          </a:solidFill>
                        </a:rPr>
                        <a:t> OER adoptions</a:t>
                      </a:r>
                      <a:endParaRPr lang="en-US" sz="28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800" b="0" dirty="0" smtClean="0">
                          <a:solidFill>
                            <a:schemeClr val="bg1"/>
                          </a:solidFill>
                        </a:rPr>
                        <a:t>2</a:t>
                      </a:r>
                      <a:endParaRPr lang="en-US" sz="28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41637">
                <a:tc>
                  <a:txBody>
                    <a:bodyPr/>
                    <a:lstStyle/>
                    <a:p>
                      <a:pPr algn="l"/>
                      <a:r>
                        <a:rPr lang="en-US" sz="2800" b="0" dirty="0" smtClean="0">
                          <a:solidFill>
                            <a:schemeClr val="bg1"/>
                          </a:solidFill>
                        </a:rPr>
                        <a:t>Ave. Response</a:t>
                      </a:r>
                      <a:r>
                        <a:rPr lang="en-US" sz="2800" b="0" baseline="0" dirty="0" smtClean="0">
                          <a:solidFill>
                            <a:schemeClr val="bg1"/>
                          </a:solidFill>
                        </a:rPr>
                        <a:t> Rate for Student Surveys</a:t>
                      </a:r>
                      <a:endParaRPr lang="en-US" sz="28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800" b="0" dirty="0" smtClean="0">
                          <a:solidFill>
                            <a:schemeClr val="bg1"/>
                          </a:solidFill>
                        </a:rPr>
                        <a:t>Pre-Survey:   62%</a:t>
                      </a:r>
                    </a:p>
                    <a:p>
                      <a:r>
                        <a:rPr lang="en-US" sz="2800" b="0" dirty="0" smtClean="0">
                          <a:solidFill>
                            <a:schemeClr val="bg1"/>
                          </a:solidFill>
                        </a:rPr>
                        <a:t>Post-Survey: </a:t>
                      </a:r>
                      <a:r>
                        <a:rPr lang="en-US" sz="2800" b="0" baseline="0" dirty="0" smtClean="0">
                          <a:solidFill>
                            <a:schemeClr val="bg1"/>
                          </a:solidFill>
                        </a:rPr>
                        <a:t>71%</a:t>
                      </a:r>
                      <a:endParaRPr lang="en-US" sz="28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98544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826002"/>
            <a:ext cx="9144000" cy="870857"/>
          </a:xfrm>
        </p:spPr>
        <p:txBody>
          <a:bodyPr>
            <a:normAutofit/>
          </a:bodyPr>
          <a:lstStyle/>
          <a:p>
            <a:r>
              <a:rPr lang="en-US" dirty="0" smtClean="0">
                <a:solidFill>
                  <a:srgbClr val="FFC000"/>
                </a:solidFill>
              </a:rPr>
              <a:t>Baseline Recommendation</a:t>
            </a:r>
            <a:endParaRPr lang="en-US" dirty="0">
              <a:solidFill>
                <a:srgbClr val="FFC000"/>
              </a:solidFill>
            </a:endParaRPr>
          </a:p>
        </p:txBody>
      </p:sp>
      <p:sp>
        <p:nvSpPr>
          <p:cNvPr id="6" name="Content Placeholder 5"/>
          <p:cNvSpPr>
            <a:spLocks noGrp="1"/>
          </p:cNvSpPr>
          <p:nvPr>
            <p:ph idx="1"/>
          </p:nvPr>
        </p:nvSpPr>
        <p:spPr>
          <a:xfrm>
            <a:off x="457200" y="1948543"/>
            <a:ext cx="8229600" cy="3875314"/>
          </a:xfrm>
        </p:spPr>
        <p:txBody>
          <a:bodyPr>
            <a:normAutofit/>
          </a:bodyPr>
          <a:lstStyle/>
          <a:p>
            <a:pPr marL="0" indent="0">
              <a:buNone/>
            </a:pPr>
            <a:r>
              <a:rPr lang="en-US" sz="3600" dirty="0">
                <a:solidFill>
                  <a:schemeClr val="bg1"/>
                </a:solidFill>
              </a:rPr>
              <a:t>Has this initiative been sufficiently integrated into your operations</a:t>
            </a:r>
            <a:r>
              <a:rPr lang="en-US" sz="3600" dirty="0" smtClean="0">
                <a:solidFill>
                  <a:schemeClr val="bg1"/>
                </a:solidFill>
              </a:rPr>
              <a:t>?</a:t>
            </a:r>
          </a:p>
          <a:p>
            <a:pPr marL="0" indent="0">
              <a:buNone/>
            </a:pPr>
            <a:endParaRPr lang="en-US" sz="1800" dirty="0">
              <a:solidFill>
                <a:schemeClr val="bg1"/>
              </a:solidFill>
            </a:endParaRPr>
          </a:p>
          <a:p>
            <a:pPr marL="0" indent="0">
              <a:buNone/>
            </a:pPr>
            <a:r>
              <a:rPr lang="en-US" sz="3600" dirty="0" smtClean="0">
                <a:solidFill>
                  <a:schemeClr val="bg1"/>
                </a:solidFill>
              </a:rPr>
              <a:t>No… but….</a:t>
            </a:r>
            <a:endParaRPr lang="en-US" sz="3600" dirty="0"/>
          </a:p>
        </p:txBody>
      </p:sp>
    </p:spTree>
    <p:extLst>
      <p:ext uri="{BB962C8B-B14F-4D97-AF65-F5344CB8AC3E}">
        <p14:creationId xmlns:p14="http://schemas.microsoft.com/office/powerpoint/2010/main" val="1446914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925285"/>
            <a:ext cx="9144000" cy="870857"/>
          </a:xfrm>
        </p:spPr>
        <p:txBody>
          <a:bodyPr>
            <a:normAutofit/>
          </a:bodyPr>
          <a:lstStyle/>
          <a:p>
            <a:r>
              <a:rPr lang="en-US" dirty="0" smtClean="0">
                <a:solidFill>
                  <a:srgbClr val="FFC000"/>
                </a:solidFill>
              </a:rPr>
              <a:t>Looking Ahead - Recommendations</a:t>
            </a:r>
            <a:endParaRPr lang="en-US" dirty="0">
              <a:solidFill>
                <a:srgbClr val="FFC000"/>
              </a:solidFill>
            </a:endParaRPr>
          </a:p>
        </p:txBody>
      </p:sp>
      <p:sp>
        <p:nvSpPr>
          <p:cNvPr id="6" name="Content Placeholder 5"/>
          <p:cNvSpPr>
            <a:spLocks noGrp="1"/>
          </p:cNvSpPr>
          <p:nvPr>
            <p:ph idx="1"/>
          </p:nvPr>
        </p:nvSpPr>
        <p:spPr>
          <a:xfrm>
            <a:off x="457200" y="1948543"/>
            <a:ext cx="8229600" cy="3875314"/>
          </a:xfrm>
        </p:spPr>
        <p:txBody>
          <a:bodyPr>
            <a:normAutofit/>
          </a:bodyPr>
          <a:lstStyle/>
          <a:p>
            <a:pPr marL="0" indent="0">
              <a:spcBef>
                <a:spcPts val="1800"/>
              </a:spcBef>
              <a:buNone/>
            </a:pPr>
            <a:r>
              <a:rPr lang="en-US" sz="3600" dirty="0" smtClean="0">
                <a:solidFill>
                  <a:schemeClr val="bg1"/>
                </a:solidFill>
              </a:rPr>
              <a:t>Expanding program to all undergraduate classes</a:t>
            </a:r>
          </a:p>
          <a:p>
            <a:pPr marL="0" indent="0">
              <a:spcBef>
                <a:spcPts val="1800"/>
              </a:spcBef>
              <a:buNone/>
            </a:pPr>
            <a:r>
              <a:rPr lang="en-US" sz="3600" dirty="0" smtClean="0">
                <a:solidFill>
                  <a:schemeClr val="bg1"/>
                </a:solidFill>
              </a:rPr>
              <a:t>Support for faculty to create OERs</a:t>
            </a:r>
            <a:endParaRPr lang="en-US" sz="3600" dirty="0">
              <a:solidFill>
                <a:schemeClr val="bg1"/>
              </a:solidFill>
            </a:endParaRPr>
          </a:p>
        </p:txBody>
      </p:sp>
    </p:spTree>
    <p:extLst>
      <p:ext uri="{BB962C8B-B14F-4D97-AF65-F5344CB8AC3E}">
        <p14:creationId xmlns:p14="http://schemas.microsoft.com/office/powerpoint/2010/main" val="1140792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782066"/>
            <a:ext cx="9144000" cy="870857"/>
          </a:xfrm>
        </p:spPr>
        <p:txBody>
          <a:bodyPr>
            <a:normAutofit/>
          </a:bodyPr>
          <a:lstStyle/>
          <a:p>
            <a:r>
              <a:rPr lang="en-US" dirty="0">
                <a:solidFill>
                  <a:srgbClr val="FFC000"/>
                </a:solidFill>
              </a:rPr>
              <a:t>Foreseeable Roadblocks</a:t>
            </a:r>
          </a:p>
        </p:txBody>
      </p:sp>
      <p:sp>
        <p:nvSpPr>
          <p:cNvPr id="6" name="Content Placeholder 5"/>
          <p:cNvSpPr>
            <a:spLocks noGrp="1"/>
          </p:cNvSpPr>
          <p:nvPr>
            <p:ph idx="1"/>
          </p:nvPr>
        </p:nvSpPr>
        <p:spPr>
          <a:xfrm>
            <a:off x="319489" y="1751682"/>
            <a:ext cx="8571123" cy="4072175"/>
          </a:xfrm>
        </p:spPr>
        <p:txBody>
          <a:bodyPr>
            <a:normAutofit/>
          </a:bodyPr>
          <a:lstStyle/>
          <a:p>
            <a:pPr marL="0" indent="0">
              <a:spcBef>
                <a:spcPts val="1800"/>
              </a:spcBef>
              <a:buNone/>
            </a:pPr>
            <a:r>
              <a:rPr lang="en-US" dirty="0" smtClean="0">
                <a:solidFill>
                  <a:schemeClr val="bg1"/>
                </a:solidFill>
              </a:rPr>
              <a:t>Recruitment is necessary and time-consuming</a:t>
            </a:r>
          </a:p>
          <a:p>
            <a:pPr marL="0" indent="0">
              <a:spcBef>
                <a:spcPts val="1800"/>
              </a:spcBef>
              <a:buNone/>
            </a:pPr>
            <a:r>
              <a:rPr lang="en-US" dirty="0" smtClean="0">
                <a:solidFill>
                  <a:schemeClr val="bg1"/>
                </a:solidFill>
              </a:rPr>
              <a:t>Ongoing lack of faculty knowledge about OERs</a:t>
            </a:r>
          </a:p>
          <a:p>
            <a:pPr marL="0" indent="0">
              <a:spcBef>
                <a:spcPts val="1800"/>
              </a:spcBef>
              <a:buNone/>
            </a:pPr>
            <a:r>
              <a:rPr lang="en-US" dirty="0" smtClean="0">
                <a:solidFill>
                  <a:schemeClr val="bg1"/>
                </a:solidFill>
              </a:rPr>
              <a:t>Will this initiative be funded in future strategic plans?</a:t>
            </a:r>
          </a:p>
          <a:p>
            <a:pPr marL="0" indent="0">
              <a:spcBef>
                <a:spcPts val="1800"/>
              </a:spcBef>
              <a:buNone/>
            </a:pPr>
            <a:r>
              <a:rPr lang="en-US" dirty="0" smtClean="0">
                <a:solidFill>
                  <a:schemeClr val="bg1"/>
                </a:solidFill>
              </a:rPr>
              <a:t>OER adoption, use, and creation are not viewed as a significant part of promotion and tenure.</a:t>
            </a:r>
            <a:endParaRPr lang="en-US" dirty="0">
              <a:solidFill>
                <a:schemeClr val="bg1"/>
              </a:solidFill>
            </a:endParaRPr>
          </a:p>
        </p:txBody>
      </p:sp>
    </p:spTree>
    <p:extLst>
      <p:ext uri="{BB962C8B-B14F-4D97-AF65-F5344CB8AC3E}">
        <p14:creationId xmlns:p14="http://schemas.microsoft.com/office/powerpoint/2010/main" val="398972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925285"/>
            <a:ext cx="9144000" cy="870857"/>
          </a:xfrm>
        </p:spPr>
        <p:txBody>
          <a:bodyPr>
            <a:normAutofit/>
          </a:bodyPr>
          <a:lstStyle/>
          <a:p>
            <a:r>
              <a:rPr lang="en-US" dirty="0">
                <a:solidFill>
                  <a:srgbClr val="FFC000"/>
                </a:solidFill>
              </a:rPr>
              <a:t>New </a:t>
            </a:r>
            <a:r>
              <a:rPr lang="en-US" dirty="0" smtClean="0">
                <a:solidFill>
                  <a:srgbClr val="FFC000"/>
                </a:solidFill>
              </a:rPr>
              <a:t>Points </a:t>
            </a:r>
            <a:r>
              <a:rPr lang="en-US" dirty="0">
                <a:solidFill>
                  <a:srgbClr val="FFC000"/>
                </a:solidFill>
              </a:rPr>
              <a:t>of E</a:t>
            </a:r>
            <a:r>
              <a:rPr lang="en-US" dirty="0" smtClean="0">
                <a:solidFill>
                  <a:srgbClr val="FFC000"/>
                </a:solidFill>
              </a:rPr>
              <a:t>mphasis</a:t>
            </a:r>
            <a:endParaRPr lang="en-US" dirty="0">
              <a:solidFill>
                <a:srgbClr val="FFC000"/>
              </a:solidFill>
            </a:endParaRPr>
          </a:p>
        </p:txBody>
      </p:sp>
      <p:sp>
        <p:nvSpPr>
          <p:cNvPr id="6" name="Content Placeholder 5"/>
          <p:cNvSpPr>
            <a:spLocks noGrp="1"/>
          </p:cNvSpPr>
          <p:nvPr>
            <p:ph idx="1"/>
          </p:nvPr>
        </p:nvSpPr>
        <p:spPr>
          <a:xfrm>
            <a:off x="457200" y="1948543"/>
            <a:ext cx="8229600" cy="3875314"/>
          </a:xfrm>
        </p:spPr>
        <p:txBody>
          <a:bodyPr/>
          <a:lstStyle/>
          <a:p>
            <a:pPr marL="0" indent="0">
              <a:spcBef>
                <a:spcPts val="1800"/>
              </a:spcBef>
              <a:buNone/>
            </a:pPr>
            <a:r>
              <a:rPr lang="en-US" dirty="0" smtClean="0">
                <a:solidFill>
                  <a:schemeClr val="bg1"/>
                </a:solidFill>
              </a:rPr>
              <a:t>Strengthening the Teaching with OERs self-study course</a:t>
            </a:r>
          </a:p>
          <a:p>
            <a:pPr marL="0" indent="0">
              <a:spcBef>
                <a:spcPts val="1800"/>
              </a:spcBef>
              <a:buNone/>
            </a:pPr>
            <a:r>
              <a:rPr lang="en-US" dirty="0" smtClean="0">
                <a:solidFill>
                  <a:schemeClr val="bg1"/>
                </a:solidFill>
              </a:rPr>
              <a:t>Formalizing participation requirements &amp; procedures</a:t>
            </a:r>
          </a:p>
          <a:p>
            <a:pPr marL="0" indent="0">
              <a:spcBef>
                <a:spcPts val="1800"/>
              </a:spcBef>
              <a:buNone/>
            </a:pPr>
            <a:endParaRPr lang="en-US" dirty="0" smtClean="0">
              <a:solidFill>
                <a:schemeClr val="bg1"/>
              </a:solidFill>
            </a:endParaRPr>
          </a:p>
          <a:p>
            <a:pPr marL="0" indent="0">
              <a:spcBef>
                <a:spcPts val="1800"/>
              </a:spcBef>
              <a:buNone/>
            </a:pPr>
            <a:endParaRPr lang="en-US" dirty="0" smtClean="0">
              <a:solidFill>
                <a:schemeClr val="bg1"/>
              </a:solidFill>
            </a:endParaRPr>
          </a:p>
        </p:txBody>
      </p:sp>
    </p:spTree>
    <p:extLst>
      <p:ext uri="{BB962C8B-B14F-4D97-AF65-F5344CB8AC3E}">
        <p14:creationId xmlns:p14="http://schemas.microsoft.com/office/powerpoint/2010/main" val="2935291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925285"/>
            <a:ext cx="9144000" cy="870857"/>
          </a:xfrm>
        </p:spPr>
        <p:txBody>
          <a:bodyPr>
            <a:normAutofit/>
          </a:bodyPr>
          <a:lstStyle/>
          <a:p>
            <a:r>
              <a:rPr lang="en-US" dirty="0">
                <a:solidFill>
                  <a:srgbClr val="FFC000"/>
                </a:solidFill>
              </a:rPr>
              <a:t>Missed O</a:t>
            </a:r>
            <a:r>
              <a:rPr lang="en-US" dirty="0" smtClean="0">
                <a:solidFill>
                  <a:srgbClr val="FFC000"/>
                </a:solidFill>
              </a:rPr>
              <a:t>pportunities</a:t>
            </a:r>
            <a:endParaRPr lang="en-US" dirty="0">
              <a:solidFill>
                <a:srgbClr val="FFC000"/>
              </a:solidFill>
            </a:endParaRPr>
          </a:p>
        </p:txBody>
      </p:sp>
      <p:sp>
        <p:nvSpPr>
          <p:cNvPr id="6" name="Content Placeholder 5"/>
          <p:cNvSpPr>
            <a:spLocks noGrp="1"/>
          </p:cNvSpPr>
          <p:nvPr>
            <p:ph idx="1"/>
          </p:nvPr>
        </p:nvSpPr>
        <p:spPr>
          <a:xfrm>
            <a:off x="457200" y="1948543"/>
            <a:ext cx="8229600" cy="3875314"/>
          </a:xfrm>
        </p:spPr>
        <p:txBody>
          <a:bodyPr/>
          <a:lstStyle/>
          <a:p>
            <a:pPr marL="0" indent="0">
              <a:buNone/>
            </a:pPr>
            <a:r>
              <a:rPr lang="en-US" dirty="0" smtClean="0">
                <a:solidFill>
                  <a:schemeClr val="bg1"/>
                </a:solidFill>
              </a:rPr>
              <a:t>We are aware of textbook publisher reps who are interested in working towards providing textbook content via a course-fee model</a:t>
            </a:r>
            <a:endParaRPr lang="en-US" dirty="0">
              <a:solidFill>
                <a:schemeClr val="bg1"/>
              </a:solidFill>
            </a:endParaRPr>
          </a:p>
        </p:txBody>
      </p:sp>
    </p:spTree>
    <p:extLst>
      <p:ext uri="{BB962C8B-B14F-4D97-AF65-F5344CB8AC3E}">
        <p14:creationId xmlns:p14="http://schemas.microsoft.com/office/powerpoint/2010/main" val="66772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2468</TotalTime>
  <Words>539</Words>
  <Application>Microsoft Office PowerPoint</Application>
  <PresentationFormat>On-screen Show (4:3)</PresentationFormat>
  <Paragraphs>89</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Accomplishments  Since 2013-14 Report</vt:lpstr>
      <vt:lpstr>Benchmark Table</vt:lpstr>
      <vt:lpstr>Accomplishments Since Plan Inception</vt:lpstr>
      <vt:lpstr>Baseline Recommendation</vt:lpstr>
      <vt:lpstr>Looking Ahead - Recommendations</vt:lpstr>
      <vt:lpstr>Foreseeable Roadblocks</vt:lpstr>
      <vt:lpstr>New Points of Emphasis</vt:lpstr>
      <vt:lpstr>Missed Opportunities</vt:lpstr>
      <vt:lpstr>Questions?</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Wilson</dc:creator>
  <cp:lastModifiedBy>Windows User</cp:lastModifiedBy>
  <cp:revision>48</cp:revision>
  <cp:lastPrinted>2015-03-24T17:25:01Z</cp:lastPrinted>
  <dcterms:created xsi:type="dcterms:W3CDTF">2014-01-14T15:45:19Z</dcterms:created>
  <dcterms:modified xsi:type="dcterms:W3CDTF">2015-03-24T19:06:48Z</dcterms:modified>
</cp:coreProperties>
</file>