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68" r:id="rId2"/>
    <p:sldId id="257" r:id="rId3"/>
    <p:sldId id="258" r:id="rId4"/>
    <p:sldId id="261" r:id="rId5"/>
    <p:sldId id="266" r:id="rId6"/>
    <p:sldId id="262" r:id="rId7"/>
    <p:sldId id="263" r:id="rId8"/>
    <p:sldId id="264" r:id="rId9"/>
    <p:sldId id="265" r:id="rId10"/>
    <p:sldId id="270" r:id="rId11"/>
  </p:sldIdLst>
  <p:sldSz cx="9144000" cy="6858000" type="screen4x3"/>
  <p:notesSz cx="7010400" cy="92233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1" d="100"/>
          <a:sy n="91" d="100"/>
        </p:scale>
        <p:origin x="-2130" y="-4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277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2770"/>
          </a:xfrm>
          <a:prstGeom prst="rect">
            <a:avLst/>
          </a:prstGeom>
        </p:spPr>
        <p:txBody>
          <a:bodyPr vert="horz" lIns="91440" tIns="45720" rIns="91440" bIns="45720" rtlCol="0"/>
          <a:lstStyle>
            <a:lvl1pPr algn="r">
              <a:defRPr sz="1200"/>
            </a:lvl1pPr>
          </a:lstStyle>
          <a:p>
            <a:fld id="{EF6A5FF3-B8DD-474C-B89E-67A069EB72D3}" type="datetimeFigureOut">
              <a:rPr lang="en-US" smtClean="0"/>
              <a:t>3/31/2015</a:t>
            </a:fld>
            <a:endParaRPr lang="en-US"/>
          </a:p>
        </p:txBody>
      </p:sp>
      <p:sp>
        <p:nvSpPr>
          <p:cNvPr id="4" name="Slide Image Placeholder 3"/>
          <p:cNvSpPr>
            <a:spLocks noGrp="1" noRot="1" noChangeAspect="1"/>
          </p:cNvSpPr>
          <p:nvPr>
            <p:ph type="sldImg" idx="2"/>
          </p:nvPr>
        </p:nvSpPr>
        <p:spPr>
          <a:xfrm>
            <a:off x="1430338" y="1152525"/>
            <a:ext cx="4149725" cy="3113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38749"/>
            <a:ext cx="5608320" cy="363170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6"/>
            <a:ext cx="3037840" cy="462769"/>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60606"/>
            <a:ext cx="3037840" cy="462769"/>
          </a:xfrm>
          <a:prstGeom prst="rect">
            <a:avLst/>
          </a:prstGeom>
        </p:spPr>
        <p:txBody>
          <a:bodyPr vert="horz" lIns="91440" tIns="45720" rIns="91440" bIns="45720" rtlCol="0" anchor="b"/>
          <a:lstStyle>
            <a:lvl1pPr algn="r">
              <a:defRPr sz="1200"/>
            </a:lvl1pPr>
          </a:lstStyle>
          <a:p>
            <a:fld id="{259AC6B5-D01C-450A-9917-8A0929B7D610}" type="slidenum">
              <a:rPr lang="en-US" smtClean="0"/>
              <a:t>‹#›</a:t>
            </a:fld>
            <a:endParaRPr lang="en-US"/>
          </a:p>
        </p:txBody>
      </p:sp>
    </p:spTree>
    <p:extLst>
      <p:ext uri="{BB962C8B-B14F-4D97-AF65-F5344CB8AC3E}">
        <p14:creationId xmlns:p14="http://schemas.microsoft.com/office/powerpoint/2010/main" val="241653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60463" y="701675"/>
            <a:ext cx="4689475" cy="351790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Good</a:t>
            </a:r>
            <a:r>
              <a:rPr lang="en-US" baseline="0" dirty="0" smtClean="0"/>
              <a:t> morning – thanks</a:t>
            </a:r>
          </a:p>
          <a:p>
            <a:pPr>
              <a:spcBef>
                <a:spcPct val="0"/>
              </a:spcBef>
            </a:pPr>
            <a:endParaRPr lang="en-US" baseline="0" dirty="0" smtClean="0"/>
          </a:p>
          <a:p>
            <a:pPr>
              <a:spcBef>
                <a:spcPct val="0"/>
              </a:spcBef>
            </a:pPr>
            <a:r>
              <a:rPr lang="en-US" baseline="0" dirty="0" smtClean="0"/>
              <a:t>Getting close to lunch</a:t>
            </a:r>
          </a:p>
          <a:p>
            <a:pPr>
              <a:spcBef>
                <a:spcPct val="0"/>
              </a:spcBef>
            </a:pPr>
            <a:endParaRPr lang="en-US" baseline="0" dirty="0" smtClean="0"/>
          </a:p>
          <a:p>
            <a:pPr>
              <a:spcBef>
                <a:spcPct val="0"/>
              </a:spcBef>
            </a:pPr>
            <a:r>
              <a:rPr lang="en-US" baseline="0" dirty="0" smtClean="0"/>
              <a:t>New</a:t>
            </a:r>
          </a:p>
          <a:p>
            <a:pPr>
              <a:spcBef>
                <a:spcPct val="0"/>
              </a:spcBef>
            </a:pPr>
            <a:endParaRPr lang="en-US" baseline="0" dirty="0" smtClean="0"/>
          </a:p>
          <a:p>
            <a:pPr>
              <a:spcBef>
                <a:spcPct val="0"/>
              </a:spcBef>
            </a:pPr>
            <a:r>
              <a:rPr lang="en-US" baseline="0" dirty="0" smtClean="0"/>
              <a:t>Gathering and Using</a:t>
            </a: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a:t>
            </a:fld>
            <a:endParaRPr lang="en-US" dirty="0">
              <a:solidFill>
                <a:prstClr val="black"/>
              </a:solidFill>
              <a:cs typeface="Arial" charset="0"/>
            </a:endParaRPr>
          </a:p>
        </p:txBody>
      </p:sp>
    </p:spTree>
    <p:extLst>
      <p:ext uri="{BB962C8B-B14F-4D97-AF65-F5344CB8AC3E}">
        <p14:creationId xmlns:p14="http://schemas.microsoft.com/office/powerpoint/2010/main" val="11599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D4E8C2-898B-724E-95CC-EE818EFEC72D}" type="datetimeFigureOut">
              <a:rPr lang="en-US" smtClean="0"/>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3036592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D4E8C2-898B-724E-95CC-EE818EFEC72D}" type="datetimeFigureOut">
              <a:rPr lang="en-US" smtClean="0"/>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938538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D4E8C2-898B-724E-95CC-EE818EFEC72D}" type="datetimeFigureOut">
              <a:rPr lang="en-US" smtClean="0"/>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526810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D4E8C2-898B-724E-95CC-EE818EFEC72D}" type="datetimeFigureOut">
              <a:rPr lang="en-US" smtClean="0"/>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2357139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D4E8C2-898B-724E-95CC-EE818EFEC72D}" type="datetimeFigureOut">
              <a:rPr lang="en-US" smtClean="0"/>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2529526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D4E8C2-898B-724E-95CC-EE818EFEC72D}" type="datetimeFigureOut">
              <a:rPr lang="en-US" smtClean="0"/>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484889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D4E8C2-898B-724E-95CC-EE818EFEC72D}" type="datetimeFigureOut">
              <a:rPr lang="en-US" smtClean="0"/>
              <a:t>3/31/2015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2901584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D4E8C2-898B-724E-95CC-EE818EFEC72D}" type="datetimeFigureOut">
              <a:rPr lang="en-US" smtClean="0"/>
              <a:t>3/31/2015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3453387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D4E8C2-898B-724E-95CC-EE818EFEC72D}" type="datetimeFigureOut">
              <a:rPr lang="en-US" smtClean="0"/>
              <a:t>3/31/2015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1088461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4E8C2-898B-724E-95CC-EE818EFEC72D}" type="datetimeFigureOut">
              <a:rPr lang="en-US" smtClean="0"/>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3022799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4E8C2-898B-724E-95CC-EE818EFEC72D}" type="datetimeFigureOut">
              <a:rPr lang="en-US" smtClean="0"/>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81753-2F40-6C4A-AEB2-6E55034980A5}" type="slidenum">
              <a:rPr lang="en-US" smtClean="0"/>
              <a:t>‹#›</a:t>
            </a:fld>
            <a:endParaRPr lang="en-US"/>
          </a:p>
        </p:txBody>
      </p:sp>
    </p:spTree>
    <p:extLst>
      <p:ext uri="{BB962C8B-B14F-4D97-AF65-F5344CB8AC3E}">
        <p14:creationId xmlns:p14="http://schemas.microsoft.com/office/powerpoint/2010/main" val="133861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D4E8C2-898B-724E-95CC-EE818EFEC72D}" type="datetimeFigureOut">
              <a:rPr lang="en-US" smtClean="0"/>
              <a:t>3/31/2015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281753-2F40-6C4A-AEB2-6E55034980A5}" type="slidenum">
              <a:rPr lang="en-US" smtClean="0"/>
              <a:t>‹#›</a:t>
            </a:fld>
            <a:endParaRPr lang="en-US"/>
          </a:p>
        </p:txBody>
      </p:sp>
    </p:spTree>
    <p:extLst>
      <p:ext uri="{BB962C8B-B14F-4D97-AF65-F5344CB8AC3E}">
        <p14:creationId xmlns:p14="http://schemas.microsoft.com/office/powerpoint/2010/main" val="2659394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1" descr="campus1.jpg"/>
          <p:cNvPicPr>
            <a:picLocks noChangeAspect="1"/>
          </p:cNvPicPr>
          <p:nvPr/>
        </p:nvPicPr>
        <p:blipFill>
          <a:blip r:embed="rId3" cstate="print"/>
          <a:srcRect t="9454"/>
          <a:stretch>
            <a:fillRect/>
          </a:stretch>
        </p:blipFill>
        <p:spPr bwMode="auto">
          <a:xfrm>
            <a:off x="4572000" y="1"/>
            <a:ext cx="4572000" cy="2919341"/>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b="1788"/>
          <a:stretch>
            <a:fillRect/>
          </a:stretch>
        </p:blipFill>
        <p:spPr bwMode="auto">
          <a:xfrm>
            <a:off x="0" y="0"/>
            <a:ext cx="4495800" cy="6858000"/>
          </a:xfrm>
          <a:prstGeom prst="rect">
            <a:avLst/>
          </a:prstGeom>
          <a:noFill/>
          <a:ln w="9525">
            <a:noFill/>
            <a:miter lim="800000"/>
            <a:headEnd/>
            <a:tailEnd/>
          </a:ln>
          <a:effectLst/>
        </p:spPr>
      </p:pic>
      <p:cxnSp>
        <p:nvCxnSpPr>
          <p:cNvPr id="11" name="Straight Connector 10"/>
          <p:cNvCxnSpPr/>
          <p:nvPr/>
        </p:nvCxnSpPr>
        <p:spPr>
          <a:xfrm rot="5400000">
            <a:off x="1066800" y="3429000"/>
            <a:ext cx="6858000" cy="0"/>
          </a:xfrm>
          <a:prstGeom prst="line">
            <a:avLst/>
          </a:prstGeom>
          <a:ln w="1778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590800" y="2895601"/>
            <a:ext cx="6553200" cy="907197"/>
          </a:xfrm>
          <a:prstGeom prst="rect">
            <a:avLst/>
          </a:prstGeom>
          <a:solidFill>
            <a:srgbClr val="0F5BCB">
              <a:alpha val="96000"/>
            </a:srgbClr>
          </a:solidFill>
          <a:ln w="38100">
            <a:solidFill>
              <a:schemeClr val="tx2"/>
            </a:solidFill>
          </a:ln>
        </p:spPr>
        <p:txBody>
          <a:bodyPr wrap="square" lIns="0" tIns="91440" rIns="0" bIns="182880" rtlCol="0" anchor="ctr" anchorCtr="1">
            <a:noAutofit/>
          </a:bodyPr>
          <a:lstStyle/>
          <a:p>
            <a:pPr algn="ctr"/>
            <a:r>
              <a:rPr lang="en-US" sz="4800" i="1" spc="-90" dirty="0" smtClean="0">
                <a:solidFill>
                  <a:prstClr val="white"/>
                </a:solidFill>
                <a:latin typeface="FrankRuehl" panose="020E0503060101010101" pitchFamily="34" charset="-79"/>
                <a:cs typeface="FrankRuehl" panose="020E0503060101010101" pitchFamily="34" charset="-79"/>
              </a:rPr>
              <a:t>The </a:t>
            </a:r>
            <a:r>
              <a:rPr lang="en-US" sz="4800" i="1" spc="-250" dirty="0" smtClean="0">
                <a:solidFill>
                  <a:prstClr val="white"/>
                </a:solidFill>
                <a:latin typeface="FrankRuehl" panose="020E0503060101010101" pitchFamily="34" charset="-79"/>
                <a:cs typeface="FrankRuehl" panose="020E0503060101010101" pitchFamily="34" charset="-79"/>
              </a:rPr>
              <a:t>Pa</a:t>
            </a:r>
            <a:r>
              <a:rPr lang="en-US" sz="4800" i="1" spc="-90" dirty="0" smtClean="0">
                <a:solidFill>
                  <a:prstClr val="white"/>
                </a:solidFill>
                <a:latin typeface="FrankRuehl" panose="020E0503060101010101" pitchFamily="34" charset="-79"/>
                <a:cs typeface="FrankRuehl" panose="020E0503060101010101" pitchFamily="34" charset="-79"/>
              </a:rPr>
              <a:t>thway to </a:t>
            </a:r>
            <a:r>
              <a:rPr lang="en-US" sz="4800" i="1" spc="-400" dirty="0" smtClean="0">
                <a:solidFill>
                  <a:prstClr val="white"/>
                </a:solidFill>
                <a:latin typeface="FrankRuehl" panose="020E0503060101010101" pitchFamily="34" charset="-79"/>
                <a:cs typeface="FrankRuehl" panose="020E0503060101010101" pitchFamily="34" charset="-79"/>
              </a:rPr>
              <a:t>Su</a:t>
            </a:r>
            <a:r>
              <a:rPr lang="en-US" sz="4800" i="1" spc="-90" dirty="0" smtClean="0">
                <a:solidFill>
                  <a:prstClr val="white"/>
                </a:solidFill>
                <a:latin typeface="FrankRuehl" panose="020E0503060101010101" pitchFamily="34" charset="-79"/>
                <a:cs typeface="FrankRuehl" panose="020E0503060101010101" pitchFamily="34" charset="-79"/>
              </a:rPr>
              <a:t>ccess</a:t>
            </a:r>
            <a:endParaRPr lang="en-US" sz="4800" i="1" spc="-90" dirty="0">
              <a:solidFill>
                <a:prstClr val="white"/>
              </a:solidFill>
              <a:latin typeface="FrankRuehl" panose="020E0503060101010101" pitchFamily="34" charset="-79"/>
              <a:cs typeface="FrankRuehl" panose="020E0503060101010101" pitchFamily="34" charset="-79"/>
            </a:endParaRPr>
          </a:p>
        </p:txBody>
      </p:sp>
      <p:sp>
        <p:nvSpPr>
          <p:cNvPr id="10" name="TextBox 9"/>
          <p:cNvSpPr txBox="1"/>
          <p:nvPr/>
        </p:nvSpPr>
        <p:spPr>
          <a:xfrm>
            <a:off x="4572000" y="4572000"/>
            <a:ext cx="4572000" cy="1733808"/>
          </a:xfrm>
          <a:prstGeom prst="rect">
            <a:avLst/>
          </a:prstGeom>
          <a:noFill/>
        </p:spPr>
        <p:txBody>
          <a:bodyPr wrap="square" rtlCol="0">
            <a:spAutoFit/>
          </a:bodyPr>
          <a:lstStyle/>
          <a:p>
            <a:pPr algn="ctr">
              <a:lnSpc>
                <a:spcPts val="3200"/>
              </a:lnSpc>
            </a:pPr>
            <a:r>
              <a:rPr lang="en-US" sz="3200" b="1" dirty="0" smtClean="0">
                <a:solidFill>
                  <a:srgbClr val="00539C"/>
                </a:solidFill>
                <a:latin typeface="+mj-lt"/>
              </a:rPr>
              <a:t>Strengthen the Engagement of Alumni in the Life of the University</a:t>
            </a:r>
          </a:p>
          <a:p>
            <a:pPr algn="ctr">
              <a:lnSpc>
                <a:spcPts val="3200"/>
              </a:lnSpc>
            </a:pPr>
            <a:endParaRPr lang="en-US" sz="3200" dirty="0"/>
          </a:p>
        </p:txBody>
      </p:sp>
      <p:sp>
        <p:nvSpPr>
          <p:cNvPr id="12" name="TextBox 11"/>
          <p:cNvSpPr txBox="1"/>
          <p:nvPr/>
        </p:nvSpPr>
        <p:spPr>
          <a:xfrm>
            <a:off x="4648200" y="3962400"/>
            <a:ext cx="4495800" cy="516381"/>
          </a:xfrm>
          <a:prstGeom prst="rect">
            <a:avLst/>
          </a:prstGeom>
          <a:noFill/>
        </p:spPr>
        <p:txBody>
          <a:bodyPr wrap="square" rtlCol="0">
            <a:spAutoFit/>
          </a:bodyPr>
          <a:lstStyle/>
          <a:p>
            <a:pPr algn="ctr">
              <a:lnSpc>
                <a:spcPts val="3200"/>
              </a:lnSpc>
            </a:pPr>
            <a:r>
              <a:rPr lang="en-US" sz="3200" b="1" dirty="0" smtClean="0">
                <a:solidFill>
                  <a:srgbClr val="00539C"/>
                </a:solidFill>
                <a:latin typeface="+mj-lt"/>
              </a:rPr>
              <a:t>Goal 5 – Initiative </a:t>
            </a:r>
            <a:r>
              <a:rPr lang="en-US" sz="3200" b="1" dirty="0">
                <a:solidFill>
                  <a:srgbClr val="00539C"/>
                </a:solidFill>
                <a:latin typeface="+mj-lt"/>
              </a:rPr>
              <a:t>2</a:t>
            </a:r>
            <a:endParaRPr lang="en-US" sz="2400" dirty="0"/>
          </a:p>
        </p:txBody>
      </p:sp>
      <p:pic>
        <p:nvPicPr>
          <p:cNvPr id="2" name="Picture 1"/>
          <p:cNvPicPr>
            <a:picLocks noChangeAspect="1"/>
          </p:cNvPicPr>
          <p:nvPr/>
        </p:nvPicPr>
        <p:blipFill>
          <a:blip r:embed="rId5"/>
          <a:stretch>
            <a:fillRect/>
          </a:stretch>
        </p:blipFill>
        <p:spPr>
          <a:xfrm>
            <a:off x="6896100" y="6250723"/>
            <a:ext cx="1905000" cy="447675"/>
          </a:xfrm>
          <a:prstGeom prst="rect">
            <a:avLst/>
          </a:prstGeom>
        </p:spPr>
      </p:pic>
    </p:spTree>
    <p:extLst>
      <p:ext uri="{BB962C8B-B14F-4D97-AF65-F5344CB8AC3E}">
        <p14:creationId xmlns:p14="http://schemas.microsoft.com/office/powerpoint/2010/main" val="79811569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0" y="799161"/>
            <a:ext cx="9144000" cy="870857"/>
          </a:xfrm>
        </p:spPr>
        <p:txBody>
          <a:bodyPr>
            <a:normAutofit/>
          </a:bodyPr>
          <a:lstStyle/>
          <a:p>
            <a:r>
              <a:rPr lang="en-US" dirty="0" smtClean="0">
                <a:solidFill>
                  <a:srgbClr val="FFC000"/>
                </a:solidFill>
              </a:rPr>
              <a:t>Questions?</a:t>
            </a:r>
            <a:endParaRPr lang="en-US" dirty="0">
              <a:solidFill>
                <a:srgbClr val="FFC000"/>
              </a:solidFill>
            </a:endParaRPr>
          </a:p>
        </p:txBody>
      </p:sp>
      <p:sp>
        <p:nvSpPr>
          <p:cNvPr id="6" name="Content Placeholder 5"/>
          <p:cNvSpPr>
            <a:spLocks noGrp="1"/>
          </p:cNvSpPr>
          <p:nvPr>
            <p:ph idx="1"/>
          </p:nvPr>
        </p:nvSpPr>
        <p:spPr>
          <a:xfrm>
            <a:off x="457200" y="1948543"/>
            <a:ext cx="8229600" cy="3875314"/>
          </a:xfrm>
        </p:spPr>
        <p:txBody>
          <a:bodyPr/>
          <a:lstStyle/>
          <a:p>
            <a:pPr marL="0" indent="0" algn="ctr">
              <a:buNone/>
            </a:pPr>
            <a:r>
              <a:rPr lang="en-US" dirty="0" smtClean="0">
                <a:solidFill>
                  <a:schemeClr val="bg1"/>
                </a:solidFill>
              </a:rPr>
              <a:t>Strengthen </a:t>
            </a:r>
            <a:r>
              <a:rPr lang="en-US" dirty="0">
                <a:solidFill>
                  <a:schemeClr val="bg1"/>
                </a:solidFill>
              </a:rPr>
              <a:t>the Engagement of Alumni in the Life of the </a:t>
            </a:r>
            <a:r>
              <a:rPr lang="en-US" dirty="0" smtClean="0">
                <a:solidFill>
                  <a:schemeClr val="bg1"/>
                </a:solidFill>
              </a:rPr>
              <a:t>University</a:t>
            </a:r>
          </a:p>
          <a:p>
            <a:pPr marL="0" indent="0" algn="ctr">
              <a:buNone/>
            </a:pPr>
            <a:endParaRPr lang="en-US" sz="1800" dirty="0">
              <a:solidFill>
                <a:schemeClr val="bg1"/>
              </a:solidFill>
            </a:endParaRPr>
          </a:p>
          <a:p>
            <a:pPr marL="0" indent="0" algn="ctr">
              <a:buNone/>
            </a:pPr>
            <a:r>
              <a:rPr lang="en-US" sz="2600" dirty="0" smtClean="0">
                <a:solidFill>
                  <a:schemeClr val="bg1"/>
                </a:solidFill>
              </a:rPr>
              <a:t>Catherine Saunders</a:t>
            </a:r>
          </a:p>
          <a:p>
            <a:pPr marL="0" indent="0" algn="ctr">
              <a:buNone/>
            </a:pPr>
            <a:r>
              <a:rPr lang="en-US" sz="2600" dirty="0" smtClean="0">
                <a:solidFill>
                  <a:schemeClr val="bg1"/>
                </a:solidFill>
              </a:rPr>
              <a:t>csaunders@indstatefoundation.org</a:t>
            </a:r>
          </a:p>
          <a:p>
            <a:pPr marL="0" indent="0" algn="ctr">
              <a:buNone/>
            </a:pPr>
            <a:endParaRPr lang="en-US" sz="1400" dirty="0" smtClean="0">
              <a:solidFill>
                <a:schemeClr val="bg1"/>
              </a:solidFill>
            </a:endParaRPr>
          </a:p>
          <a:p>
            <a:pPr marL="0" indent="0" algn="ctr">
              <a:buNone/>
            </a:pPr>
            <a:r>
              <a:rPr lang="en-US" sz="2600" dirty="0" smtClean="0">
                <a:solidFill>
                  <a:schemeClr val="bg1"/>
                </a:solidFill>
              </a:rPr>
              <a:t>Rex Kendall</a:t>
            </a:r>
          </a:p>
          <a:p>
            <a:pPr marL="0" indent="0" algn="ctr">
              <a:buNone/>
            </a:pPr>
            <a:r>
              <a:rPr lang="en-US" sz="2600" dirty="0" smtClean="0">
                <a:solidFill>
                  <a:schemeClr val="bg1"/>
                </a:solidFill>
              </a:rPr>
              <a:t>rkendall@indstatefoundation.org</a:t>
            </a:r>
            <a:endParaRPr lang="en-US" sz="2600" dirty="0">
              <a:solidFill>
                <a:schemeClr val="bg1"/>
              </a:solidFill>
            </a:endParaRPr>
          </a:p>
        </p:txBody>
      </p:sp>
    </p:spTree>
    <p:extLst>
      <p:ext uri="{BB962C8B-B14F-4D97-AF65-F5344CB8AC3E}">
        <p14:creationId xmlns:p14="http://schemas.microsoft.com/office/powerpoint/2010/main" val="702902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3778"/>
            <a:ext cx="9144000" cy="7483364"/>
          </a:xfrm>
          <a:prstGeom prst="rect">
            <a:avLst/>
          </a:prstGeom>
        </p:spPr>
      </p:pic>
      <p:sp>
        <p:nvSpPr>
          <p:cNvPr id="5" name="Title 4"/>
          <p:cNvSpPr>
            <a:spLocks noGrp="1"/>
          </p:cNvSpPr>
          <p:nvPr>
            <p:ph type="title"/>
          </p:nvPr>
        </p:nvSpPr>
        <p:spPr>
          <a:xfrm>
            <a:off x="0" y="641131"/>
            <a:ext cx="9144000" cy="1072055"/>
          </a:xfrm>
        </p:spPr>
        <p:txBody>
          <a:bodyPr>
            <a:normAutofit fontScale="90000"/>
          </a:bodyPr>
          <a:lstStyle/>
          <a:p>
            <a:r>
              <a:rPr lang="en-US" dirty="0" smtClean="0">
                <a:solidFill>
                  <a:srgbClr val="FFC000"/>
                </a:solidFill>
              </a:rPr>
              <a:t>Accomplishments </a:t>
            </a:r>
            <a:br>
              <a:rPr lang="en-US" dirty="0" smtClean="0">
                <a:solidFill>
                  <a:srgbClr val="FFC000"/>
                </a:solidFill>
              </a:rPr>
            </a:br>
            <a:r>
              <a:rPr lang="en-US" dirty="0" smtClean="0">
                <a:solidFill>
                  <a:srgbClr val="FFC000"/>
                </a:solidFill>
              </a:rPr>
              <a:t>Since 2013-14 </a:t>
            </a:r>
            <a:r>
              <a:rPr lang="en-US" dirty="0">
                <a:solidFill>
                  <a:srgbClr val="FFC000"/>
                </a:solidFill>
              </a:rPr>
              <a:t>Report</a:t>
            </a:r>
          </a:p>
        </p:txBody>
      </p:sp>
      <p:sp>
        <p:nvSpPr>
          <p:cNvPr id="6" name="Content Placeholder 5"/>
          <p:cNvSpPr>
            <a:spLocks noGrp="1"/>
          </p:cNvSpPr>
          <p:nvPr>
            <p:ph idx="1"/>
          </p:nvPr>
        </p:nvSpPr>
        <p:spPr>
          <a:xfrm>
            <a:off x="168167" y="1948542"/>
            <a:ext cx="8891750" cy="4073885"/>
          </a:xfrm>
        </p:spPr>
        <p:txBody>
          <a:bodyPr>
            <a:normAutofit lnSpcReduction="10000"/>
          </a:bodyPr>
          <a:lstStyle/>
          <a:p>
            <a:r>
              <a:rPr lang="en-US" sz="2800" dirty="0" smtClean="0">
                <a:solidFill>
                  <a:schemeClr val="bg1"/>
                </a:solidFill>
              </a:rPr>
              <a:t>Continued increase of ISU License Plate sales</a:t>
            </a:r>
          </a:p>
          <a:p>
            <a:r>
              <a:rPr lang="en-US" sz="2800" smtClean="0">
                <a:solidFill>
                  <a:schemeClr val="bg1"/>
                </a:solidFill>
              </a:rPr>
              <a:t>Launch Blue </a:t>
            </a:r>
            <a:r>
              <a:rPr lang="en-US" sz="2800" dirty="0" smtClean="0">
                <a:solidFill>
                  <a:schemeClr val="bg1"/>
                </a:solidFill>
              </a:rPr>
              <a:t>Card Club (BCC) Membership</a:t>
            </a:r>
          </a:p>
          <a:p>
            <a:r>
              <a:rPr lang="en-US" sz="2800" dirty="0" smtClean="0">
                <a:solidFill>
                  <a:schemeClr val="bg1"/>
                </a:solidFill>
              </a:rPr>
              <a:t>Launched efforts to introduce current students (undergraduate and graduate) to Alumni Association</a:t>
            </a:r>
          </a:p>
          <a:p>
            <a:r>
              <a:rPr lang="en-US" sz="2800" dirty="0" smtClean="0">
                <a:solidFill>
                  <a:schemeClr val="bg1"/>
                </a:solidFill>
              </a:rPr>
              <a:t>Collaborated on the development and distribution of STATE Magazine</a:t>
            </a:r>
          </a:p>
          <a:p>
            <a:r>
              <a:rPr lang="en-US" sz="2800" dirty="0" smtClean="0">
                <a:solidFill>
                  <a:schemeClr val="bg1"/>
                </a:solidFill>
              </a:rPr>
              <a:t>Increased scholarship and programmatic support provided to the University from the Foundation –  </a:t>
            </a:r>
            <a:br>
              <a:rPr lang="en-US" sz="2800" dirty="0" smtClean="0">
                <a:solidFill>
                  <a:schemeClr val="bg1"/>
                </a:solidFill>
              </a:rPr>
            </a:br>
            <a:r>
              <a:rPr lang="en-US" sz="2800" dirty="0" smtClean="0">
                <a:solidFill>
                  <a:schemeClr val="bg1"/>
                </a:solidFill>
              </a:rPr>
              <a:t>FY14 $1.2M vs. FY13  </a:t>
            </a:r>
            <a:r>
              <a:rPr lang="en-US" sz="2800" dirty="0">
                <a:solidFill>
                  <a:schemeClr val="bg1"/>
                </a:solidFill>
              </a:rPr>
              <a:t>$</a:t>
            </a:r>
            <a:r>
              <a:rPr lang="en-US" sz="2800" dirty="0" smtClean="0">
                <a:solidFill>
                  <a:schemeClr val="bg1"/>
                </a:solidFill>
              </a:rPr>
              <a:t>945K</a:t>
            </a:r>
          </a:p>
          <a:p>
            <a:endParaRPr lang="en-US" dirty="0">
              <a:solidFill>
                <a:schemeClr val="bg1"/>
              </a:solidFill>
            </a:endParaRPr>
          </a:p>
        </p:txBody>
      </p:sp>
    </p:spTree>
    <p:extLst>
      <p:ext uri="{BB962C8B-B14F-4D97-AF65-F5344CB8AC3E}">
        <p14:creationId xmlns:p14="http://schemas.microsoft.com/office/powerpoint/2010/main" val="2030073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94290"/>
            <a:ext cx="9144000" cy="7619999"/>
          </a:xfrm>
          <a:prstGeom prst="rect">
            <a:avLst/>
          </a:prstGeom>
        </p:spPr>
      </p:pic>
      <p:sp>
        <p:nvSpPr>
          <p:cNvPr id="5" name="Title 4"/>
          <p:cNvSpPr>
            <a:spLocks noGrp="1"/>
          </p:cNvSpPr>
          <p:nvPr>
            <p:ph type="title"/>
          </p:nvPr>
        </p:nvSpPr>
        <p:spPr>
          <a:xfrm>
            <a:off x="0" y="368475"/>
            <a:ext cx="9144000" cy="870857"/>
          </a:xfrm>
        </p:spPr>
        <p:txBody>
          <a:bodyPr>
            <a:normAutofit/>
          </a:bodyPr>
          <a:lstStyle/>
          <a:p>
            <a:r>
              <a:rPr lang="en-US" sz="4000" dirty="0">
                <a:solidFill>
                  <a:srgbClr val="FFC000"/>
                </a:solidFill>
              </a:rPr>
              <a:t>Benchmark Table</a:t>
            </a:r>
          </a:p>
        </p:txBody>
      </p:sp>
      <p:pic>
        <p:nvPicPr>
          <p:cNvPr id="6"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87972" y="1145628"/>
            <a:ext cx="7020910" cy="4947254"/>
          </a:xfrm>
        </p:spPr>
      </p:pic>
    </p:spTree>
    <p:extLst>
      <p:ext uri="{BB962C8B-B14F-4D97-AF65-F5344CB8AC3E}">
        <p14:creationId xmlns:p14="http://schemas.microsoft.com/office/powerpoint/2010/main" val="1016052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99393"/>
            <a:ext cx="9144000" cy="7735614"/>
          </a:xfrm>
          <a:prstGeom prst="rect">
            <a:avLst/>
          </a:prstGeom>
        </p:spPr>
      </p:pic>
      <p:sp>
        <p:nvSpPr>
          <p:cNvPr id="5" name="Title 4"/>
          <p:cNvSpPr>
            <a:spLocks noGrp="1"/>
          </p:cNvSpPr>
          <p:nvPr>
            <p:ph type="title"/>
          </p:nvPr>
        </p:nvSpPr>
        <p:spPr>
          <a:xfrm>
            <a:off x="0" y="419100"/>
            <a:ext cx="9144000" cy="596462"/>
          </a:xfrm>
        </p:spPr>
        <p:txBody>
          <a:bodyPr>
            <a:noAutofit/>
          </a:bodyPr>
          <a:lstStyle/>
          <a:p>
            <a:r>
              <a:rPr lang="en-US" sz="3600" dirty="0" smtClean="0">
                <a:solidFill>
                  <a:srgbClr val="FFC000"/>
                </a:solidFill>
              </a:rPr>
              <a:t>Accomplishments Since Plan Inception</a:t>
            </a:r>
            <a:endParaRPr lang="en-US" sz="3600" dirty="0">
              <a:solidFill>
                <a:srgbClr val="FFC000"/>
              </a:solidFill>
            </a:endParaRPr>
          </a:p>
        </p:txBody>
      </p:sp>
      <p:sp>
        <p:nvSpPr>
          <p:cNvPr id="6" name="Content Placeholder 5"/>
          <p:cNvSpPr>
            <a:spLocks noGrp="1"/>
          </p:cNvSpPr>
          <p:nvPr>
            <p:ph idx="1"/>
          </p:nvPr>
        </p:nvSpPr>
        <p:spPr>
          <a:xfrm>
            <a:off x="84083" y="914401"/>
            <a:ext cx="8986346" cy="5381296"/>
          </a:xfrm>
        </p:spPr>
        <p:txBody>
          <a:bodyPr>
            <a:noAutofit/>
          </a:bodyPr>
          <a:lstStyle/>
          <a:p>
            <a:pPr marL="231775" indent="-231775"/>
            <a:r>
              <a:rPr lang="en-US" sz="2100" dirty="0" smtClean="0">
                <a:solidFill>
                  <a:schemeClr val="bg1"/>
                </a:solidFill>
              </a:rPr>
              <a:t>Continue to connect and re-connect with alumni by implementing programs in collaboration with: Athletic Events, College specific events, Homecoming, Class Reunions, Regional Events and Alumni hosted events</a:t>
            </a:r>
          </a:p>
          <a:p>
            <a:pPr marL="231775" indent="-231775"/>
            <a:r>
              <a:rPr lang="en-US" sz="2100" dirty="0" smtClean="0">
                <a:solidFill>
                  <a:schemeClr val="bg1"/>
                </a:solidFill>
              </a:rPr>
              <a:t>Continue to improve and develop regular communications with Alumni via </a:t>
            </a:r>
            <a:r>
              <a:rPr lang="en-US" sz="2100" dirty="0" err="1" smtClean="0">
                <a:solidFill>
                  <a:schemeClr val="bg1"/>
                </a:solidFill>
              </a:rPr>
              <a:t>TreE</a:t>
            </a:r>
            <a:r>
              <a:rPr lang="en-US" sz="2100" dirty="0" smtClean="0">
                <a:solidFill>
                  <a:schemeClr val="bg1"/>
                </a:solidFill>
              </a:rPr>
              <a:t>-Mail, reintroduction of hard copy print STATE Magazine, and special communications directed specifically for alumni (hard copy and electronic)</a:t>
            </a:r>
          </a:p>
          <a:p>
            <a:pPr marL="231775" indent="-231775"/>
            <a:r>
              <a:rPr lang="en-US" sz="2100" dirty="0" smtClean="0">
                <a:solidFill>
                  <a:schemeClr val="bg1"/>
                </a:solidFill>
              </a:rPr>
              <a:t>Focus on increasing ISU License Plate sales</a:t>
            </a:r>
          </a:p>
          <a:p>
            <a:pPr marL="231775" indent="-231775"/>
            <a:r>
              <a:rPr lang="en-US" sz="2100" dirty="0" smtClean="0">
                <a:solidFill>
                  <a:schemeClr val="bg1"/>
                </a:solidFill>
              </a:rPr>
              <a:t>Continue to develop and sustain Alumni Clubs in various locations in Indiana and beyond</a:t>
            </a:r>
          </a:p>
          <a:p>
            <a:pPr marL="231775" indent="-231775"/>
            <a:r>
              <a:rPr lang="en-US" sz="2100" dirty="0" smtClean="0">
                <a:solidFill>
                  <a:schemeClr val="bg1"/>
                </a:solidFill>
              </a:rPr>
              <a:t>Launch Blue Card Club membership program to generate revenue for Alumni Association</a:t>
            </a:r>
          </a:p>
          <a:p>
            <a:pPr marL="231775" indent="-231775"/>
            <a:r>
              <a:rPr lang="en-US" sz="2100" dirty="0" smtClean="0">
                <a:solidFill>
                  <a:schemeClr val="bg1"/>
                </a:solidFill>
              </a:rPr>
              <a:t>Continue to establish working relationships with University colleagues, offices, departments and Colleges</a:t>
            </a:r>
          </a:p>
          <a:p>
            <a:pPr marL="231775" indent="-231775"/>
            <a:r>
              <a:rPr lang="en-US" sz="2100" dirty="0" smtClean="0">
                <a:solidFill>
                  <a:schemeClr val="bg1"/>
                </a:solidFill>
              </a:rPr>
              <a:t>Continue to involve community partners in the development of pre-game events and other community programs</a:t>
            </a:r>
            <a:endParaRPr lang="en-US" sz="2100" dirty="0">
              <a:solidFill>
                <a:schemeClr val="bg1"/>
              </a:solidFill>
            </a:endParaRPr>
          </a:p>
        </p:txBody>
      </p:sp>
    </p:spTree>
    <p:extLst>
      <p:ext uri="{BB962C8B-B14F-4D97-AF65-F5344CB8AC3E}">
        <p14:creationId xmlns:p14="http://schemas.microsoft.com/office/powerpoint/2010/main" val="2985446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36331"/>
            <a:ext cx="9144000" cy="7620000"/>
          </a:xfrm>
          <a:prstGeom prst="rect">
            <a:avLst/>
          </a:prstGeom>
        </p:spPr>
      </p:pic>
      <p:sp>
        <p:nvSpPr>
          <p:cNvPr id="5" name="Title 4"/>
          <p:cNvSpPr>
            <a:spLocks noGrp="1"/>
          </p:cNvSpPr>
          <p:nvPr>
            <p:ph type="title"/>
          </p:nvPr>
        </p:nvSpPr>
        <p:spPr>
          <a:xfrm>
            <a:off x="0" y="536028"/>
            <a:ext cx="9144000" cy="976335"/>
          </a:xfrm>
        </p:spPr>
        <p:txBody>
          <a:bodyPr>
            <a:noAutofit/>
          </a:bodyPr>
          <a:lstStyle/>
          <a:p>
            <a:r>
              <a:rPr lang="en-US" sz="3200" dirty="0" smtClean="0">
                <a:solidFill>
                  <a:srgbClr val="FFC000"/>
                </a:solidFill>
              </a:rPr>
              <a:t>Baseline Recommendation</a:t>
            </a:r>
            <a:r>
              <a:rPr lang="en-US" sz="2800" dirty="0" smtClean="0">
                <a:solidFill>
                  <a:srgbClr val="FFC000"/>
                </a:solidFill>
              </a:rPr>
              <a:t/>
            </a:r>
            <a:br>
              <a:rPr lang="en-US" sz="2800" dirty="0" smtClean="0">
                <a:solidFill>
                  <a:srgbClr val="FFC000"/>
                </a:solidFill>
              </a:rPr>
            </a:br>
            <a:r>
              <a:rPr lang="en-US" sz="2400" i="1" dirty="0">
                <a:solidFill>
                  <a:srgbClr val="FFC000"/>
                </a:solidFill>
              </a:rPr>
              <a:t>Has this initiative been sufficiently integrated into your operations? </a:t>
            </a:r>
          </a:p>
        </p:txBody>
      </p:sp>
      <p:sp>
        <p:nvSpPr>
          <p:cNvPr id="6" name="Content Placeholder 5"/>
          <p:cNvSpPr>
            <a:spLocks noGrp="1"/>
          </p:cNvSpPr>
          <p:nvPr>
            <p:ph idx="1"/>
          </p:nvPr>
        </p:nvSpPr>
        <p:spPr>
          <a:xfrm>
            <a:off x="115614" y="1629103"/>
            <a:ext cx="8849710" cy="4508938"/>
          </a:xfrm>
        </p:spPr>
        <p:txBody>
          <a:bodyPr>
            <a:noAutofit/>
          </a:bodyPr>
          <a:lstStyle/>
          <a:p>
            <a:r>
              <a:rPr lang="en-US" sz="2800" dirty="0" smtClean="0">
                <a:solidFill>
                  <a:schemeClr val="bg1"/>
                </a:solidFill>
              </a:rPr>
              <a:t>Yes…. While benchmark goals are not the only thing we do, the benchmarks are part of the daily operation of the alumni staff responsibilities.  Opportunities to increase license plate sales, sell BCC membership, involve students and engage alumni in events – including regional events – are routine work practices</a:t>
            </a:r>
            <a:endParaRPr lang="en-US" sz="2800" dirty="0"/>
          </a:p>
          <a:p>
            <a:r>
              <a:rPr lang="en-US" sz="2800" dirty="0" smtClean="0">
                <a:solidFill>
                  <a:schemeClr val="bg1"/>
                </a:solidFill>
              </a:rPr>
              <a:t>More importantly, the on-going relationship building with University Colleagues </a:t>
            </a:r>
            <a:r>
              <a:rPr lang="en-US" sz="2800" dirty="0">
                <a:solidFill>
                  <a:schemeClr val="bg1"/>
                </a:solidFill>
              </a:rPr>
              <a:t> </a:t>
            </a:r>
            <a:r>
              <a:rPr lang="en-US" sz="2800" dirty="0" smtClean="0">
                <a:solidFill>
                  <a:schemeClr val="bg1"/>
                </a:solidFill>
              </a:rPr>
              <a:t>and partners continues to be an integrated function of daily operations; within the over-all Foundation and Alumni functions</a:t>
            </a:r>
          </a:p>
        </p:txBody>
      </p:sp>
    </p:spTree>
    <p:extLst>
      <p:ext uri="{BB962C8B-B14F-4D97-AF65-F5344CB8AC3E}">
        <p14:creationId xmlns:p14="http://schemas.microsoft.com/office/powerpoint/2010/main" val="1446914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94289"/>
            <a:ext cx="9144000" cy="7525406"/>
          </a:xfrm>
          <a:prstGeom prst="rect">
            <a:avLst/>
          </a:prstGeom>
        </p:spPr>
      </p:pic>
      <p:sp>
        <p:nvSpPr>
          <p:cNvPr id="5" name="Title 4"/>
          <p:cNvSpPr>
            <a:spLocks noGrp="1"/>
          </p:cNvSpPr>
          <p:nvPr>
            <p:ph type="title"/>
          </p:nvPr>
        </p:nvSpPr>
        <p:spPr>
          <a:xfrm>
            <a:off x="0" y="473341"/>
            <a:ext cx="9144000" cy="870857"/>
          </a:xfrm>
        </p:spPr>
        <p:txBody>
          <a:bodyPr>
            <a:normAutofit/>
          </a:bodyPr>
          <a:lstStyle/>
          <a:p>
            <a:r>
              <a:rPr lang="en-US" dirty="0" smtClean="0">
                <a:solidFill>
                  <a:srgbClr val="FFC000"/>
                </a:solidFill>
              </a:rPr>
              <a:t>Looking Ahead - Recommendations</a:t>
            </a:r>
            <a:endParaRPr lang="en-US" dirty="0">
              <a:solidFill>
                <a:srgbClr val="FFC000"/>
              </a:solidFill>
            </a:endParaRPr>
          </a:p>
        </p:txBody>
      </p:sp>
      <p:sp>
        <p:nvSpPr>
          <p:cNvPr id="6" name="Content Placeholder 5"/>
          <p:cNvSpPr>
            <a:spLocks noGrp="1"/>
          </p:cNvSpPr>
          <p:nvPr>
            <p:ph idx="1"/>
          </p:nvPr>
        </p:nvSpPr>
        <p:spPr>
          <a:xfrm>
            <a:off x="131379" y="1449301"/>
            <a:ext cx="8881242" cy="4678230"/>
          </a:xfrm>
        </p:spPr>
        <p:txBody>
          <a:bodyPr>
            <a:noAutofit/>
          </a:bodyPr>
          <a:lstStyle/>
          <a:p>
            <a:r>
              <a:rPr lang="en-US" sz="2900" dirty="0" smtClean="0">
                <a:solidFill>
                  <a:schemeClr val="bg1"/>
                </a:solidFill>
              </a:rPr>
              <a:t>Goal 5, Initiative 2 </a:t>
            </a:r>
            <a:r>
              <a:rPr lang="en-US" sz="2900" dirty="0">
                <a:solidFill>
                  <a:schemeClr val="bg1"/>
                </a:solidFill>
              </a:rPr>
              <a:t>should be inclusive of the entire operational structure of the ISU Foundation.  The alumni office is an important component of the ISU Foundation, but does not represent an inclusive opportunity to generate revenue or strengthen the engagement of alumni in the life of the </a:t>
            </a:r>
            <a:r>
              <a:rPr lang="en-US" sz="2900" dirty="0" smtClean="0">
                <a:solidFill>
                  <a:schemeClr val="bg1"/>
                </a:solidFill>
              </a:rPr>
              <a:t>University.  In </a:t>
            </a:r>
            <a:r>
              <a:rPr lang="en-US" sz="2900" dirty="0">
                <a:solidFill>
                  <a:schemeClr val="bg1"/>
                </a:solidFill>
              </a:rPr>
              <a:t>an effort to “Diversify Revenue – Philanthropy, Contracts and Grants”, an inclusive involvement from the ISU Foundation must be incorporated in </a:t>
            </a:r>
            <a:r>
              <a:rPr lang="en-US" sz="2900" dirty="0" smtClean="0">
                <a:solidFill>
                  <a:schemeClr val="bg1"/>
                </a:solidFill>
              </a:rPr>
              <a:t>Goal 5, Initiative 2</a:t>
            </a:r>
          </a:p>
        </p:txBody>
      </p:sp>
    </p:spTree>
    <p:extLst>
      <p:ext uri="{BB962C8B-B14F-4D97-AF65-F5344CB8AC3E}">
        <p14:creationId xmlns:p14="http://schemas.microsoft.com/office/powerpoint/2010/main" val="1140792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0" y="809671"/>
            <a:ext cx="9144000" cy="870857"/>
          </a:xfrm>
        </p:spPr>
        <p:txBody>
          <a:bodyPr>
            <a:normAutofit/>
          </a:bodyPr>
          <a:lstStyle/>
          <a:p>
            <a:r>
              <a:rPr lang="en-US" dirty="0">
                <a:solidFill>
                  <a:srgbClr val="FFC000"/>
                </a:solidFill>
              </a:rPr>
              <a:t>Foreseeable Roadblocks</a:t>
            </a:r>
          </a:p>
        </p:txBody>
      </p:sp>
      <p:sp>
        <p:nvSpPr>
          <p:cNvPr id="6" name="Content Placeholder 5"/>
          <p:cNvSpPr>
            <a:spLocks noGrp="1"/>
          </p:cNvSpPr>
          <p:nvPr>
            <p:ph idx="1"/>
          </p:nvPr>
        </p:nvSpPr>
        <p:spPr>
          <a:xfrm>
            <a:off x="457200" y="2017986"/>
            <a:ext cx="8229600" cy="3627195"/>
          </a:xfrm>
        </p:spPr>
        <p:txBody>
          <a:bodyPr>
            <a:normAutofit/>
          </a:bodyPr>
          <a:lstStyle/>
          <a:p>
            <a:r>
              <a:rPr lang="en-US" dirty="0" smtClean="0">
                <a:solidFill>
                  <a:schemeClr val="bg1"/>
                </a:solidFill>
              </a:rPr>
              <a:t>Limited resources </a:t>
            </a:r>
          </a:p>
          <a:p>
            <a:r>
              <a:rPr lang="en-US" dirty="0" smtClean="0">
                <a:solidFill>
                  <a:schemeClr val="bg1"/>
                </a:solidFill>
              </a:rPr>
              <a:t>Need for additional staff</a:t>
            </a:r>
          </a:p>
          <a:p>
            <a:r>
              <a:rPr lang="en-US" dirty="0" smtClean="0">
                <a:solidFill>
                  <a:schemeClr val="bg1"/>
                </a:solidFill>
              </a:rPr>
              <a:t>Lack of Support Staff</a:t>
            </a:r>
          </a:p>
        </p:txBody>
      </p:sp>
    </p:spTree>
    <p:extLst>
      <p:ext uri="{BB962C8B-B14F-4D97-AF65-F5344CB8AC3E}">
        <p14:creationId xmlns:p14="http://schemas.microsoft.com/office/powerpoint/2010/main" val="3989723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2248"/>
            <a:ext cx="9144000" cy="7493875"/>
          </a:xfrm>
          <a:prstGeom prst="rect">
            <a:avLst/>
          </a:prstGeom>
        </p:spPr>
      </p:pic>
      <p:sp>
        <p:nvSpPr>
          <p:cNvPr id="5" name="Title 4"/>
          <p:cNvSpPr>
            <a:spLocks noGrp="1"/>
          </p:cNvSpPr>
          <p:nvPr>
            <p:ph type="title"/>
          </p:nvPr>
        </p:nvSpPr>
        <p:spPr>
          <a:xfrm>
            <a:off x="0" y="420789"/>
            <a:ext cx="9144000" cy="870856"/>
          </a:xfrm>
        </p:spPr>
        <p:txBody>
          <a:bodyPr>
            <a:normAutofit/>
          </a:bodyPr>
          <a:lstStyle/>
          <a:p>
            <a:r>
              <a:rPr lang="en-US" sz="4200" dirty="0">
                <a:solidFill>
                  <a:srgbClr val="FFC000"/>
                </a:solidFill>
              </a:rPr>
              <a:t>New </a:t>
            </a:r>
            <a:r>
              <a:rPr lang="en-US" sz="4200" dirty="0" smtClean="0">
                <a:solidFill>
                  <a:srgbClr val="FFC000"/>
                </a:solidFill>
              </a:rPr>
              <a:t>Points </a:t>
            </a:r>
            <a:r>
              <a:rPr lang="en-US" sz="4200" dirty="0">
                <a:solidFill>
                  <a:srgbClr val="FFC000"/>
                </a:solidFill>
              </a:rPr>
              <a:t>of </a:t>
            </a:r>
            <a:r>
              <a:rPr lang="en-US" sz="4200" dirty="0" smtClean="0">
                <a:solidFill>
                  <a:srgbClr val="FFC000"/>
                </a:solidFill>
              </a:rPr>
              <a:t>Emphasis</a:t>
            </a:r>
            <a:endParaRPr lang="en-US" sz="4200" dirty="0">
              <a:solidFill>
                <a:srgbClr val="FFC000"/>
              </a:solidFill>
            </a:endParaRPr>
          </a:p>
        </p:txBody>
      </p:sp>
      <p:sp>
        <p:nvSpPr>
          <p:cNvPr id="6" name="Content Placeholder 5"/>
          <p:cNvSpPr>
            <a:spLocks noGrp="1"/>
          </p:cNvSpPr>
          <p:nvPr>
            <p:ph idx="1"/>
          </p:nvPr>
        </p:nvSpPr>
        <p:spPr>
          <a:xfrm>
            <a:off x="157655" y="1291645"/>
            <a:ext cx="8881242" cy="4950371"/>
          </a:xfrm>
        </p:spPr>
        <p:txBody>
          <a:bodyPr>
            <a:noAutofit/>
          </a:bodyPr>
          <a:lstStyle/>
          <a:p>
            <a:r>
              <a:rPr lang="en-US" sz="2700" dirty="0" smtClean="0">
                <a:solidFill>
                  <a:schemeClr val="bg1"/>
                </a:solidFill>
              </a:rPr>
              <a:t>Change the name of the initiative to reflect inclusion of the ISU Foundation</a:t>
            </a:r>
          </a:p>
          <a:p>
            <a:r>
              <a:rPr lang="en-US" sz="2700" dirty="0" smtClean="0">
                <a:solidFill>
                  <a:schemeClr val="bg1"/>
                </a:solidFill>
              </a:rPr>
              <a:t>Finalize the 5 year Strategic Plan of the ISU Foundation</a:t>
            </a:r>
          </a:p>
          <a:p>
            <a:r>
              <a:rPr lang="en-US" sz="2700" dirty="0" smtClean="0">
                <a:solidFill>
                  <a:schemeClr val="bg1"/>
                </a:solidFill>
              </a:rPr>
              <a:t>Recruiting and retaining staff</a:t>
            </a:r>
          </a:p>
          <a:p>
            <a:r>
              <a:rPr lang="en-US" sz="2700" dirty="0" smtClean="0">
                <a:solidFill>
                  <a:schemeClr val="bg1"/>
                </a:solidFill>
              </a:rPr>
              <a:t>By including the Foundation, and not just the alumni association, we will </a:t>
            </a:r>
            <a:r>
              <a:rPr lang="en-US" sz="2700" dirty="0">
                <a:solidFill>
                  <a:schemeClr val="bg1"/>
                </a:solidFill>
              </a:rPr>
              <a:t>i</a:t>
            </a:r>
            <a:r>
              <a:rPr lang="en-US" sz="2700" dirty="0" smtClean="0">
                <a:solidFill>
                  <a:schemeClr val="bg1"/>
                </a:solidFill>
              </a:rPr>
              <a:t>ncrease measureable resources that benefit the University</a:t>
            </a:r>
          </a:p>
          <a:p>
            <a:r>
              <a:rPr lang="en-US" sz="2700" dirty="0" smtClean="0">
                <a:solidFill>
                  <a:schemeClr val="bg1"/>
                </a:solidFill>
              </a:rPr>
              <a:t>Continue collaboration with University colleagues</a:t>
            </a:r>
          </a:p>
          <a:p>
            <a:r>
              <a:rPr lang="en-US" sz="2700" dirty="0" smtClean="0">
                <a:solidFill>
                  <a:schemeClr val="bg1"/>
                </a:solidFill>
              </a:rPr>
              <a:t>Continue and expand opportunities to engage regional alumni with current students (undergraduate and graduate)</a:t>
            </a:r>
          </a:p>
        </p:txBody>
      </p:sp>
    </p:spTree>
    <p:extLst>
      <p:ext uri="{BB962C8B-B14F-4D97-AF65-F5344CB8AC3E}">
        <p14:creationId xmlns:p14="http://schemas.microsoft.com/office/powerpoint/2010/main" val="2935291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0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p:cNvSpPr>
            <a:spLocks noGrp="1"/>
          </p:cNvSpPr>
          <p:nvPr>
            <p:ph type="title"/>
          </p:nvPr>
        </p:nvSpPr>
        <p:spPr>
          <a:xfrm>
            <a:off x="0" y="736099"/>
            <a:ext cx="9144000" cy="870857"/>
          </a:xfrm>
        </p:spPr>
        <p:txBody>
          <a:bodyPr>
            <a:normAutofit/>
          </a:bodyPr>
          <a:lstStyle/>
          <a:p>
            <a:r>
              <a:rPr lang="en-US" dirty="0">
                <a:solidFill>
                  <a:srgbClr val="FFC000"/>
                </a:solidFill>
              </a:rPr>
              <a:t>Missed </a:t>
            </a:r>
            <a:r>
              <a:rPr lang="en-US" dirty="0" smtClean="0">
                <a:solidFill>
                  <a:srgbClr val="FFC000"/>
                </a:solidFill>
              </a:rPr>
              <a:t>Opportunities</a:t>
            </a:r>
            <a:endParaRPr lang="en-US" dirty="0">
              <a:solidFill>
                <a:srgbClr val="FFC000"/>
              </a:solidFill>
            </a:endParaRPr>
          </a:p>
        </p:txBody>
      </p:sp>
      <p:sp>
        <p:nvSpPr>
          <p:cNvPr id="6" name="Content Placeholder 5"/>
          <p:cNvSpPr>
            <a:spLocks noGrp="1"/>
          </p:cNvSpPr>
          <p:nvPr>
            <p:ph idx="1"/>
          </p:nvPr>
        </p:nvSpPr>
        <p:spPr>
          <a:xfrm>
            <a:off x="189187" y="1692166"/>
            <a:ext cx="8765628" cy="4120055"/>
          </a:xfrm>
        </p:spPr>
        <p:txBody>
          <a:bodyPr>
            <a:normAutofit fontScale="85000" lnSpcReduction="10000"/>
          </a:bodyPr>
          <a:lstStyle/>
          <a:p>
            <a:r>
              <a:rPr lang="en-US" dirty="0" smtClean="0">
                <a:solidFill>
                  <a:schemeClr val="bg1"/>
                </a:solidFill>
              </a:rPr>
              <a:t>Previous definition was limited to Alumni Association only.  Opportunities to measure engagement and total resources provided to the University, by the Foundation as whole, must be included in future strategic planning goals</a:t>
            </a:r>
          </a:p>
          <a:p>
            <a:r>
              <a:rPr lang="en-US" dirty="0" smtClean="0">
                <a:solidFill>
                  <a:schemeClr val="bg1"/>
                </a:solidFill>
              </a:rPr>
              <a:t>Improve communications between faculty/staff colleagues and ISU Foundation staff, not just alumni staff,  when alumni/donors/friends participate in class projects, presentations, campus visits, etc…</a:t>
            </a:r>
            <a:endParaRPr lang="en-US" dirty="0">
              <a:solidFill>
                <a:schemeClr val="bg1"/>
              </a:solidFill>
            </a:endParaRPr>
          </a:p>
          <a:p>
            <a:r>
              <a:rPr lang="en-US" dirty="0" smtClean="0">
                <a:solidFill>
                  <a:schemeClr val="bg1"/>
                </a:solidFill>
              </a:rPr>
              <a:t>Development and implementation of ISU Foundation Strategic Plan will benefit the University</a:t>
            </a:r>
          </a:p>
        </p:txBody>
      </p:sp>
    </p:spTree>
    <p:extLst>
      <p:ext uri="{BB962C8B-B14F-4D97-AF65-F5344CB8AC3E}">
        <p14:creationId xmlns:p14="http://schemas.microsoft.com/office/powerpoint/2010/main" val="667721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2257</TotalTime>
  <Words>572</Words>
  <Application>Microsoft Office PowerPoint</Application>
  <PresentationFormat>On-screen Show (4:3)</PresentationFormat>
  <Paragraphs>54</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Accomplishments  Since 2013-14 Report</vt:lpstr>
      <vt:lpstr>Benchmark Table</vt:lpstr>
      <vt:lpstr>Accomplishments Since Plan Inception</vt:lpstr>
      <vt:lpstr>Baseline Recommendation Has this initiative been sufficiently integrated into your operations? </vt:lpstr>
      <vt:lpstr>Looking Ahead - Recommendations</vt:lpstr>
      <vt:lpstr>Foreseeable Roadblocks</vt:lpstr>
      <vt:lpstr>New Points of Emphasis</vt:lpstr>
      <vt:lpstr>Missed Opportunities</vt:lpstr>
      <vt:lpstr>Questions?</vt:lpstr>
    </vt:vector>
  </TitlesOfParts>
  <Company>Indiana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Ted Wilson</dc:creator>
  <cp:lastModifiedBy>Windows User</cp:lastModifiedBy>
  <cp:revision>50</cp:revision>
  <cp:lastPrinted>2015-03-23T14:02:54Z</cp:lastPrinted>
  <dcterms:created xsi:type="dcterms:W3CDTF">2014-01-14T15:45:19Z</dcterms:created>
  <dcterms:modified xsi:type="dcterms:W3CDTF">2015-03-31T14:09:23Z</dcterms:modified>
</cp:coreProperties>
</file>