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63" r:id="rId4"/>
    <p:sldId id="461" r:id="rId5"/>
    <p:sldId id="409" r:id="rId6"/>
    <p:sldId id="462"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0102" autoAdjust="0"/>
  </p:normalViewPr>
  <p:slideViewPr>
    <p:cSldViewPr>
      <p:cViewPr varScale="1">
        <p:scale>
          <a:sx n="50" d="100"/>
          <a:sy n="50" d="100"/>
        </p:scale>
        <p:origin x="-1686"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11/2/2011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11/2/2011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Grant and contract revenues</a:t>
            </a:r>
            <a:r>
              <a:rPr lang="en-US" baseline="0" dirty="0" smtClean="0"/>
              <a:t> hold the potential to positively affect everything we do at ISU. I would like to give you a few examples to prove this point. Consider Dr. Eric </a:t>
            </a:r>
            <a:r>
              <a:rPr lang="en-US" baseline="0" dirty="0" err="1" smtClean="0"/>
              <a:t>Glendening’s</a:t>
            </a:r>
            <a:r>
              <a:rPr lang="en-US" baseline="0" dirty="0" smtClean="0"/>
              <a:t> $1.5 million award from the National Science Foundation which provided funds to renovate 7 science laboratories. This single grant award will improve the lab experiences for thousands of ISU students. Consider Dr. Kurt Fowler’s generous support from Arts Illiana for the </a:t>
            </a:r>
            <a:r>
              <a:rPr lang="en-US" i="1" baseline="0" dirty="0" smtClean="0"/>
              <a:t>44</a:t>
            </a:r>
            <a:r>
              <a:rPr lang="en-US" i="1" baseline="30000" dirty="0" smtClean="0"/>
              <a:t>th</a:t>
            </a:r>
            <a:r>
              <a:rPr lang="en-US" baseline="0" dirty="0" smtClean="0"/>
              <a:t> Contemporary Music Festival. Think about the health education and promotion programming of the West Central Indiana Area Health Education Center, headed by Louise Anderson, and funded through Indiana University and the state of Indiana. This center provides professional development and health career promotion to hundreds of people in the Wabash Valley. Dr. Affan </a:t>
            </a:r>
            <a:r>
              <a:rPr lang="en-US" baseline="0" dirty="0" err="1" smtClean="0"/>
              <a:t>Badar’s</a:t>
            </a:r>
            <a:r>
              <a:rPr lang="en-US" baseline="0" dirty="0" smtClean="0"/>
              <a:t> $460K grant from NSF will provide scholarships to 54 students in Computer and Mechanical Engineering Technology. In the Bayh College of Education, Dr. Lisa Cutter heads up a team who, with grant support from the Indiana Commission for Higher Education, provide professional development for teachers in the areas of literacy and reading. These are only a few examples of the 114 awards made to Indiana State this past year. External funding makes a difference. </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Despite these efforts, progress toward the overarching goal of increasing grant revenues by 50% has been slow. Funding in 2011 totaled $10.2 million,</a:t>
            </a:r>
            <a:r>
              <a:rPr lang="en-US" baseline="0" dirty="0" smtClean="0"/>
              <a:t> down from $13.7 million in 2010. </a:t>
            </a:r>
            <a:r>
              <a:rPr lang="en-US" dirty="0" smtClean="0"/>
              <a:t>This is due to several factors including increased teaching loads due to record enrollments, anticipated and real reductions in federal grant appropriations, and reduced funding from foundation sources due to the economic slowdown. Fiscal year 2011 also saw the end of grants from the American Recovery and Reinvestment Act (ARRA), commonly known as the stimulus bill. It should be noted that indirect cost recovery</a:t>
            </a:r>
            <a:r>
              <a:rPr lang="en-US" baseline="0" dirty="0" smtClean="0"/>
              <a:t> was up slightly over the previous year.  </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spcBef>
                <a:spcPct val="0"/>
              </a:spcBef>
              <a:buFont typeface="Arial" pitchFamily="34" charset="0"/>
              <a:buNone/>
            </a:pPr>
            <a:r>
              <a:rPr lang="en-US" dirty="0" smtClean="0"/>
              <a:t>Intentions</a:t>
            </a:r>
            <a:r>
              <a:rPr lang="en-US" baseline="0" dirty="0" smtClean="0"/>
              <a:t> with this initiative:</a:t>
            </a:r>
          </a:p>
          <a:p>
            <a:pPr marL="0" indent="0">
              <a:spcBef>
                <a:spcPct val="0"/>
              </a:spcBef>
              <a:buFont typeface="Arial" pitchFamily="34" charset="0"/>
              <a:buNone/>
            </a:pPr>
            <a:endParaRPr lang="en-US" dirty="0" smtClean="0"/>
          </a:p>
          <a:p>
            <a:pPr marL="171450" indent="-171450">
              <a:spcBef>
                <a:spcPct val="0"/>
              </a:spcBef>
              <a:buFont typeface="Arial" pitchFamily="34" charset="0"/>
              <a:buChar char="•"/>
            </a:pPr>
            <a:r>
              <a:rPr lang="en-US" dirty="0" smtClean="0"/>
              <a:t>Reward major grant recipients</a:t>
            </a:r>
          </a:p>
          <a:p>
            <a:pPr>
              <a:spcBef>
                <a:spcPct val="0"/>
              </a:spcBef>
            </a:pPr>
            <a:r>
              <a:rPr lang="en-US" dirty="0" smtClean="0"/>
              <a:t>• Support departmental and college-level grant efforts</a:t>
            </a:r>
          </a:p>
          <a:p>
            <a:pPr>
              <a:spcBef>
                <a:spcPct val="0"/>
              </a:spcBef>
            </a:pPr>
            <a:r>
              <a:rPr lang="en-US" dirty="0" smtClean="0"/>
              <a:t>• Develop new collaborations and models to address societal needs</a:t>
            </a:r>
          </a:p>
          <a:p>
            <a:pPr>
              <a:spcBef>
                <a:spcPct val="0"/>
              </a:spcBef>
            </a:pPr>
            <a:r>
              <a:rPr lang="en-US" dirty="0" smtClean="0"/>
              <a:t>• Increase the competitiveness of ISU grant proposals</a:t>
            </a:r>
          </a:p>
          <a:p>
            <a:pPr>
              <a:spcBef>
                <a:spcPct val="0"/>
              </a:spcBef>
            </a:pPr>
            <a:r>
              <a:rPr lang="en-US" dirty="0" smtClean="0"/>
              <a:t>• Increase grants and contracts awarded to ISU</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Increased teaching loads, anticipated</a:t>
            </a:r>
            <a:r>
              <a:rPr lang="en-US" baseline="0" dirty="0" smtClean="0"/>
              <a:t> and real reductions in federal grant appropriations, and reduced foundation funding due to the faltering economy will make growing grants difficult in the short-term future. However, investing in faculty and student scholarship is a crucial part of ISU’s growth. The Office of Sponsored </a:t>
            </a:r>
            <a:r>
              <a:rPr lang="en-US" baseline="0" smtClean="0"/>
              <a:t>Programs is committed </a:t>
            </a:r>
            <a:r>
              <a:rPr lang="en-US" baseline="0" dirty="0" smtClean="0"/>
              <a:t>to working with faculty as well as department and college leaders to make ISU grant seekers competitive and successful. </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11/2/2011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11/2/2011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918841"/>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Enhance Contract and Grant Activity</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5 – Initiative 1</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3962400" y="1066800"/>
            <a:ext cx="50292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Introduction &amp; Purpose</a:t>
            </a:r>
            <a:endParaRPr lang="en-US" sz="2400" dirty="0"/>
          </a:p>
        </p:txBody>
      </p:sp>
      <p:sp>
        <p:nvSpPr>
          <p:cNvPr id="17" name="TextBox 16"/>
          <p:cNvSpPr txBox="1"/>
          <p:nvPr/>
        </p:nvSpPr>
        <p:spPr>
          <a:xfrm>
            <a:off x="4038600" y="2286000"/>
            <a:ext cx="5029200" cy="913070"/>
          </a:xfrm>
          <a:prstGeom prst="rect">
            <a:avLst/>
          </a:prstGeom>
          <a:noFill/>
        </p:spPr>
        <p:txBody>
          <a:bodyPr wrap="square" rtlCol="0">
            <a:spAutoFit/>
          </a:bodyPr>
          <a:lstStyle/>
          <a:p>
            <a:pPr algn="ctr">
              <a:lnSpc>
                <a:spcPts val="3200"/>
              </a:lnSpc>
            </a:pPr>
            <a:r>
              <a:rPr lang="en-US" sz="2400" dirty="0" smtClean="0"/>
              <a:t>Grants hold the potential to positively affect everything we do at ISU.</a:t>
            </a:r>
            <a:endParaRPr lang="en-US" sz="2400" dirty="0"/>
          </a:p>
        </p:txBody>
      </p:sp>
      <p:pic>
        <p:nvPicPr>
          <p:cNvPr id="1027" name="Picture 3" descr="L:\Academic Affairs\Office of Sponsored Programs\shared\Newsletters\2010June\704137007_206442777_criminology_class_023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52600"/>
            <a:ext cx="3733800" cy="30552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43984" y="3962400"/>
            <a:ext cx="4000809" cy="2660538"/>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7" name="TextBox 6"/>
          <p:cNvSpPr txBox="1"/>
          <p:nvPr/>
        </p:nvSpPr>
        <p:spPr>
          <a:xfrm>
            <a:off x="381000" y="1600200"/>
            <a:ext cx="8305800" cy="4196020"/>
          </a:xfrm>
          <a:prstGeom prst="rect">
            <a:avLst/>
          </a:prstGeom>
          <a:noFill/>
        </p:spPr>
        <p:txBody>
          <a:bodyPr wrap="square" rtlCol="0">
            <a:spAutoFit/>
          </a:bodyPr>
          <a:lstStyle/>
          <a:p>
            <a:pPr>
              <a:lnSpc>
                <a:spcPts val="3200"/>
              </a:lnSpc>
            </a:pPr>
            <a:r>
              <a:rPr lang="en-US" sz="3200" b="1" dirty="0" smtClean="0">
                <a:solidFill>
                  <a:srgbClr val="00539C"/>
                </a:solidFill>
                <a:latin typeface="+mj-lt"/>
              </a:rPr>
              <a:t>2011 Awards by Activity Type:</a:t>
            </a:r>
          </a:p>
          <a:p>
            <a:pPr>
              <a:lnSpc>
                <a:spcPts val="3200"/>
              </a:lnSpc>
            </a:pPr>
            <a:endParaRPr lang="en-US" sz="3200" b="1" dirty="0" smtClean="0">
              <a:solidFill>
                <a:srgbClr val="00539C"/>
              </a:solidFill>
              <a:latin typeface="+mj-lt"/>
            </a:endParaRPr>
          </a:p>
          <a:p>
            <a:pPr marL="1371600" lvl="2" indent="-457200">
              <a:lnSpc>
                <a:spcPts val="3200"/>
              </a:lnSpc>
              <a:buFont typeface="Wingdings" pitchFamily="2" charset="2"/>
              <a:buChar char="ü"/>
            </a:pPr>
            <a:r>
              <a:rPr lang="en-US" sz="3200" b="1" dirty="0" smtClean="0">
                <a:solidFill>
                  <a:srgbClr val="00539C"/>
                </a:solidFill>
                <a:latin typeface="+mj-lt"/>
              </a:rPr>
              <a:t>43</a:t>
            </a:r>
            <a:r>
              <a:rPr lang="en-US" sz="3200" b="1" dirty="0">
                <a:solidFill>
                  <a:srgbClr val="00539C"/>
                </a:solidFill>
                <a:latin typeface="+mj-lt"/>
              </a:rPr>
              <a:t>% </a:t>
            </a:r>
            <a:r>
              <a:rPr lang="en-US" sz="3200" b="1" dirty="0" smtClean="0">
                <a:solidFill>
                  <a:srgbClr val="00539C"/>
                </a:solidFill>
                <a:latin typeface="+mj-lt"/>
              </a:rPr>
              <a:t>Public Service  </a:t>
            </a:r>
            <a:endParaRPr lang="en-US" sz="3200" b="1" dirty="0">
              <a:solidFill>
                <a:srgbClr val="00539C"/>
              </a:solidFill>
              <a:latin typeface="+mj-lt"/>
            </a:endParaRPr>
          </a:p>
          <a:p>
            <a:pPr marL="1371600" lvl="2" indent="-457200">
              <a:lnSpc>
                <a:spcPts val="3200"/>
              </a:lnSpc>
              <a:buFont typeface="Wingdings" pitchFamily="2" charset="2"/>
              <a:buChar char="ü"/>
            </a:pPr>
            <a:r>
              <a:rPr lang="en-US" sz="3200" b="1" dirty="0">
                <a:solidFill>
                  <a:srgbClr val="00539C"/>
                </a:solidFill>
                <a:latin typeface="+mj-lt"/>
              </a:rPr>
              <a:t>32% </a:t>
            </a:r>
            <a:r>
              <a:rPr lang="en-US" sz="3200" b="1" dirty="0" smtClean="0">
                <a:solidFill>
                  <a:srgbClr val="00539C"/>
                </a:solidFill>
                <a:latin typeface="+mj-lt"/>
              </a:rPr>
              <a:t>Research</a:t>
            </a:r>
            <a:r>
              <a:rPr lang="en-US" sz="3200" b="1" dirty="0">
                <a:solidFill>
                  <a:srgbClr val="00539C"/>
                </a:solidFill>
                <a:latin typeface="+mj-lt"/>
              </a:rPr>
              <a:t>, </a:t>
            </a:r>
            <a:endParaRPr lang="en-US" sz="3200" b="1" dirty="0" smtClean="0">
              <a:solidFill>
                <a:srgbClr val="00539C"/>
              </a:solidFill>
              <a:latin typeface="+mj-lt"/>
            </a:endParaRPr>
          </a:p>
          <a:p>
            <a:pPr marL="1371600" lvl="2" indent="-457200">
              <a:lnSpc>
                <a:spcPts val="3200"/>
              </a:lnSpc>
              <a:buFont typeface="Wingdings" pitchFamily="2" charset="2"/>
              <a:buChar char="ü"/>
            </a:pPr>
            <a:r>
              <a:rPr lang="en-US" sz="3200" b="1" dirty="0" smtClean="0">
                <a:solidFill>
                  <a:srgbClr val="00539C"/>
                </a:solidFill>
                <a:latin typeface="+mj-lt"/>
              </a:rPr>
              <a:t>13</a:t>
            </a:r>
            <a:r>
              <a:rPr lang="en-US" sz="3200" b="1" dirty="0">
                <a:solidFill>
                  <a:srgbClr val="00539C"/>
                </a:solidFill>
                <a:latin typeface="+mj-lt"/>
              </a:rPr>
              <a:t>% </a:t>
            </a:r>
            <a:r>
              <a:rPr lang="en-US" sz="3200" b="1" dirty="0" smtClean="0">
                <a:solidFill>
                  <a:srgbClr val="00539C"/>
                </a:solidFill>
                <a:latin typeface="+mj-lt"/>
              </a:rPr>
              <a:t>Academic Support </a:t>
            </a:r>
          </a:p>
          <a:p>
            <a:pPr marL="1371600" lvl="2" indent="-457200">
              <a:lnSpc>
                <a:spcPts val="3200"/>
              </a:lnSpc>
              <a:buFont typeface="Wingdings" pitchFamily="2" charset="2"/>
              <a:buChar char="ü"/>
            </a:pPr>
            <a:r>
              <a:rPr lang="en-US" sz="3200" b="1" dirty="0" smtClean="0">
                <a:solidFill>
                  <a:srgbClr val="00539C"/>
                </a:solidFill>
                <a:latin typeface="+mj-lt"/>
              </a:rPr>
              <a:t>8</a:t>
            </a:r>
            <a:r>
              <a:rPr lang="en-US" sz="3200" b="1" dirty="0">
                <a:solidFill>
                  <a:srgbClr val="00539C"/>
                </a:solidFill>
                <a:latin typeface="+mj-lt"/>
              </a:rPr>
              <a:t>% </a:t>
            </a:r>
            <a:r>
              <a:rPr lang="en-US" sz="3200" b="1" dirty="0" smtClean="0">
                <a:solidFill>
                  <a:srgbClr val="00539C"/>
                </a:solidFill>
                <a:latin typeface="+mj-lt"/>
              </a:rPr>
              <a:t>instruction </a:t>
            </a:r>
          </a:p>
          <a:p>
            <a:pPr marL="1371600" lvl="2" indent="-457200">
              <a:lnSpc>
                <a:spcPts val="3200"/>
              </a:lnSpc>
              <a:buFont typeface="Wingdings" pitchFamily="2" charset="2"/>
              <a:buChar char="ü"/>
            </a:pPr>
            <a:r>
              <a:rPr lang="en-US" sz="3200" b="1" dirty="0" smtClean="0">
                <a:solidFill>
                  <a:srgbClr val="00539C"/>
                </a:solidFill>
                <a:latin typeface="+mj-lt"/>
              </a:rPr>
              <a:t>4</a:t>
            </a:r>
            <a:r>
              <a:rPr lang="en-US" sz="3200" b="1" dirty="0">
                <a:solidFill>
                  <a:srgbClr val="00539C"/>
                </a:solidFill>
                <a:latin typeface="+mj-lt"/>
              </a:rPr>
              <a:t>% </a:t>
            </a:r>
            <a:r>
              <a:rPr lang="en-US" sz="3200" b="1" dirty="0" smtClean="0">
                <a:solidFill>
                  <a:srgbClr val="00539C"/>
                </a:solidFill>
                <a:latin typeface="+mj-lt"/>
              </a:rPr>
              <a:t>institutional </a:t>
            </a:r>
            <a:r>
              <a:rPr lang="en-US" sz="3200" b="1" dirty="0">
                <a:solidFill>
                  <a:srgbClr val="00539C"/>
                </a:solidFill>
                <a:latin typeface="+mj-lt"/>
              </a:rPr>
              <a:t>support</a:t>
            </a:r>
          </a:p>
          <a:p>
            <a:pPr>
              <a:lnSpc>
                <a:spcPts val="3200"/>
              </a:lnSpc>
            </a:pPr>
            <a:endParaRPr lang="en-US" sz="3200" b="1" dirty="0">
              <a:solidFill>
                <a:srgbClr val="00539C"/>
              </a:solidFill>
              <a:latin typeface="+mj-lt"/>
            </a:endParaRPr>
          </a:p>
          <a:p>
            <a:pPr>
              <a:lnSpc>
                <a:spcPts val="3200"/>
              </a:lnSpc>
            </a:pPr>
            <a:r>
              <a:rPr lang="en-US" sz="3200" b="1" dirty="0" smtClean="0">
                <a:solidFill>
                  <a:srgbClr val="00539C"/>
                </a:solidFill>
                <a:latin typeface="+mj-lt"/>
              </a:rPr>
              <a:t>65% included Community Engagement activities</a:t>
            </a:r>
            <a:endParaRPr lang="en-US" sz="3200" b="1" dirty="0">
              <a:solidFill>
                <a:srgbClr val="00539C"/>
              </a:solidFill>
              <a:latin typeface="+mj-lt"/>
            </a:endParaRPr>
          </a:p>
          <a:p>
            <a:pPr>
              <a:lnSpc>
                <a:spcPts val="3200"/>
              </a:lnSpc>
            </a:pPr>
            <a:r>
              <a:rPr lang="en-US" sz="3200" b="1" dirty="0" smtClean="0">
                <a:solidFill>
                  <a:srgbClr val="00539C"/>
                </a:solidFill>
                <a:latin typeface="+mj-lt"/>
              </a:rPr>
              <a:t>67% included Experiential Learning </a:t>
            </a:r>
            <a:endParaRPr lang="en-US" sz="3200" b="1" dirty="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sp>
        <p:nvSpPr>
          <p:cNvPr id="7" name="TextBox 6"/>
          <p:cNvSpPr txBox="1"/>
          <p:nvPr/>
        </p:nvSpPr>
        <p:spPr>
          <a:xfrm>
            <a:off x="381000" y="1828800"/>
            <a:ext cx="8305800" cy="481350"/>
          </a:xfrm>
          <a:prstGeom prst="rect">
            <a:avLst/>
          </a:prstGeom>
          <a:noFill/>
        </p:spPr>
        <p:txBody>
          <a:bodyPr wrap="square" rtlCol="0">
            <a:spAutoFit/>
          </a:bodyPr>
          <a:lstStyle/>
          <a:p>
            <a:pPr>
              <a:lnSpc>
                <a:spcPts val="3200"/>
              </a:lnSpc>
            </a:pPr>
            <a:endParaRPr lang="en-US" sz="2400" dirty="0"/>
          </a:p>
        </p:txBody>
      </p:sp>
      <p:graphicFrame>
        <p:nvGraphicFramePr>
          <p:cNvPr id="10" name="Table 9"/>
          <p:cNvGraphicFramePr>
            <a:graphicFrameLocks noGrp="1"/>
          </p:cNvGraphicFramePr>
          <p:nvPr>
            <p:extLst>
              <p:ext uri="{D42A27DB-BD31-4B8C-83A1-F6EECF244321}">
                <p14:modId xmlns:p14="http://schemas.microsoft.com/office/powerpoint/2010/main" val="3999615969"/>
              </p:ext>
            </p:extLst>
          </p:nvPr>
        </p:nvGraphicFramePr>
        <p:xfrm>
          <a:off x="381000" y="1886595"/>
          <a:ext cx="8534400" cy="4137463"/>
        </p:xfrm>
        <a:graphic>
          <a:graphicData uri="http://schemas.openxmlformats.org/drawingml/2006/table">
            <a:tbl>
              <a:tblPr/>
              <a:tblGrid>
                <a:gridCol w="2743200"/>
                <a:gridCol w="1272989"/>
                <a:gridCol w="1171387"/>
                <a:gridCol w="1160370"/>
                <a:gridCol w="1093227"/>
                <a:gridCol w="1093227"/>
              </a:tblGrid>
              <a:tr h="476469">
                <a:tc>
                  <a:txBody>
                    <a:bodyPr/>
                    <a:lstStyle/>
                    <a:p>
                      <a:pPr marL="0" algn="ctr" defTabSz="914400" rtl="0" eaLnBrk="1" fontAlgn="ctr" latinLnBrk="0" hangingPunct="1"/>
                      <a:r>
                        <a:rPr lang="en-US" sz="1400" b="1" i="0" u="none" strike="noStrike" kern="1200" dirty="0">
                          <a:solidFill>
                            <a:srgbClr val="000000"/>
                          </a:solidFill>
                          <a:latin typeface="Calibri"/>
                          <a:ea typeface="+mn-ea"/>
                          <a:cs typeface="+mn-cs"/>
                        </a:rPr>
                        <a:t>Goal #</a:t>
                      </a:r>
                      <a:r>
                        <a:rPr lang="en-US" sz="1400" b="1" i="0" u="none" strike="noStrike" kern="1200" dirty="0" smtClean="0">
                          <a:solidFill>
                            <a:srgbClr val="000000"/>
                          </a:solidFill>
                          <a:latin typeface="Calibri"/>
                          <a:ea typeface="+mn-ea"/>
                          <a:cs typeface="+mn-cs"/>
                        </a:rPr>
                        <a:t>5, Initiative 1</a:t>
                      </a:r>
                      <a:endParaRPr lang="en-US" sz="1400" b="1" i="0" u="none" strike="noStrike" kern="1200" dirty="0">
                        <a:solidFill>
                          <a:srgbClr val="000000"/>
                        </a:solidFill>
                        <a:latin typeface="Calibri"/>
                        <a:ea typeface="+mn-ea"/>
                        <a:cs typeface="+mn-cs"/>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ctr" latinLnBrk="0" hangingPunct="1"/>
                      <a:r>
                        <a:rPr lang="en-US" sz="1400" b="1" i="0" u="none" strike="noStrike" kern="1200" dirty="0">
                          <a:solidFill>
                            <a:srgbClr val="000000"/>
                          </a:solidFill>
                          <a:latin typeface="Calibri"/>
                          <a:ea typeface="+mn-ea"/>
                          <a:cs typeface="+mn-cs"/>
                        </a:rPr>
                        <a:t>2008</a:t>
                      </a: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ctr" latinLnBrk="0" hangingPunct="1"/>
                      <a:r>
                        <a:rPr lang="en-US" sz="1400" b="1" i="0" u="none" strike="noStrike" kern="1200" dirty="0" smtClean="0">
                          <a:solidFill>
                            <a:srgbClr val="000000"/>
                          </a:solidFill>
                          <a:latin typeface="Calibri"/>
                          <a:ea typeface="+mn-ea"/>
                          <a:cs typeface="+mn-cs"/>
                        </a:rPr>
                        <a:t>2011</a:t>
                      </a:r>
                      <a:endParaRPr lang="en-US" sz="1400" b="1" i="0" u="none" strike="noStrike" kern="1200" dirty="0">
                        <a:solidFill>
                          <a:srgbClr val="000000"/>
                        </a:solidFill>
                        <a:latin typeface="Calibri"/>
                        <a:ea typeface="+mn-ea"/>
                        <a:cs typeface="+mn-cs"/>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ctr" latinLnBrk="0" hangingPunct="1"/>
                      <a:r>
                        <a:rPr lang="en-US" sz="1400" b="1" i="0" u="none" strike="noStrike" kern="1200" dirty="0" smtClean="0">
                          <a:solidFill>
                            <a:srgbClr val="000000"/>
                          </a:solidFill>
                          <a:latin typeface="Calibri"/>
                          <a:ea typeface="+mn-ea"/>
                          <a:cs typeface="+mn-cs"/>
                        </a:rPr>
                        <a:t>2012</a:t>
                      </a:r>
                      <a:endParaRPr lang="en-US" sz="1400" b="1" i="0" u="none" strike="noStrike" kern="1200" dirty="0">
                        <a:solidFill>
                          <a:srgbClr val="000000"/>
                        </a:solidFill>
                        <a:latin typeface="Calibri"/>
                        <a:ea typeface="+mn-ea"/>
                        <a:cs typeface="+mn-cs"/>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ctr" latinLnBrk="0" hangingPunct="1"/>
                      <a:r>
                        <a:rPr lang="en-US" sz="1400" b="1" i="0" u="none" strike="noStrike" kern="1200" dirty="0" smtClean="0">
                          <a:solidFill>
                            <a:srgbClr val="000000"/>
                          </a:solidFill>
                          <a:latin typeface="Calibri"/>
                          <a:ea typeface="+mn-ea"/>
                          <a:cs typeface="+mn-cs"/>
                        </a:rPr>
                        <a:t>2013</a:t>
                      </a:r>
                      <a:endParaRPr lang="en-US" sz="1400" b="1" i="0" u="none" strike="noStrike" kern="1200" dirty="0">
                        <a:solidFill>
                          <a:srgbClr val="000000"/>
                        </a:solidFill>
                        <a:latin typeface="Calibri"/>
                        <a:ea typeface="+mn-ea"/>
                        <a:cs typeface="+mn-cs"/>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ctr" latinLnBrk="0" hangingPunct="1"/>
                      <a:r>
                        <a:rPr lang="en-US" sz="1400" b="1" i="0" u="none" strike="noStrike" kern="1200" dirty="0" smtClean="0">
                          <a:solidFill>
                            <a:srgbClr val="000000"/>
                          </a:solidFill>
                          <a:latin typeface="Calibri"/>
                          <a:ea typeface="+mn-ea"/>
                          <a:cs typeface="+mn-cs"/>
                        </a:rPr>
                        <a:t>2014</a:t>
                      </a:r>
                      <a:endParaRPr lang="en-US" sz="1400" b="1" i="0" u="none" strike="noStrike" kern="1200" dirty="0">
                        <a:solidFill>
                          <a:srgbClr val="000000"/>
                        </a:solidFill>
                        <a:latin typeface="Calibri"/>
                        <a:ea typeface="+mn-ea"/>
                        <a:cs typeface="+mn-cs"/>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476469">
                <a:tc>
                  <a:txBody>
                    <a:bodyPr/>
                    <a:lstStyle/>
                    <a:p>
                      <a:pPr marL="109538" indent="0" algn="l" fontAlgn="ctr"/>
                      <a:endParaRPr lang="en-US" sz="1400" b="1" i="0" u="none" strike="noStrike" dirty="0" smtClean="0">
                        <a:solidFill>
                          <a:srgbClr val="000000"/>
                        </a:solidFill>
                        <a:latin typeface="Calibri"/>
                      </a:endParaRPr>
                    </a:p>
                    <a:p>
                      <a:pPr marL="109538" indent="0" algn="l" fontAlgn="ctr"/>
                      <a:r>
                        <a:rPr lang="en-US" sz="1400" b="1" i="0" u="none" strike="noStrike" dirty="0" smtClean="0">
                          <a:solidFill>
                            <a:srgbClr val="000000"/>
                          </a:solidFill>
                          <a:latin typeface="Calibri"/>
                        </a:rPr>
                        <a:t>Grants and Contracts</a:t>
                      </a:r>
                      <a:r>
                        <a:rPr lang="en-US" sz="1400" b="1" i="0" u="none" strike="noStrike" baseline="0" dirty="0" smtClean="0">
                          <a:solidFill>
                            <a:srgbClr val="000000"/>
                          </a:solidFill>
                          <a:latin typeface="Calibri"/>
                        </a:rPr>
                        <a:t> Awards – </a:t>
                      </a:r>
                    </a:p>
                    <a:p>
                      <a:pPr marL="109538" indent="0" algn="l" fontAlgn="ctr"/>
                      <a:r>
                        <a:rPr lang="en-US" sz="1400" b="1" i="0" u="none" strike="noStrike" baseline="0" dirty="0" smtClean="0">
                          <a:solidFill>
                            <a:srgbClr val="000000"/>
                          </a:solidFill>
                          <a:latin typeface="Calibri"/>
                        </a:rPr>
                        <a:t>Per OSP</a:t>
                      </a:r>
                    </a:p>
                    <a:p>
                      <a:pPr marL="109538" indent="0" algn="l" fontAlgn="ctr"/>
                      <a:endParaRPr lang="en-US" sz="1400" b="1"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$9,868,158</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$10,248,265</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mn-lt"/>
                        </a:rPr>
                        <a:t>$12,297,918</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$14,757,502</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$17,709,002</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7262">
                <a:tc>
                  <a:txBody>
                    <a:bodyPr/>
                    <a:lstStyle/>
                    <a:p>
                      <a:pPr marL="109538" lvl="0" indent="0" algn="l" fontAlgn="ctr"/>
                      <a:r>
                        <a:rPr lang="en-US" sz="1400" b="1" i="0" u="none" strike="noStrike" dirty="0" smtClean="0">
                          <a:solidFill>
                            <a:srgbClr val="000000"/>
                          </a:solidFill>
                          <a:latin typeface="Calibri"/>
                        </a:rPr>
                        <a:t>Indirect Costs Received</a:t>
                      </a:r>
                      <a:r>
                        <a:rPr lang="en-US" sz="1400" b="1" i="0" u="none" strike="noStrike" baseline="0" dirty="0" smtClean="0">
                          <a:solidFill>
                            <a:srgbClr val="000000"/>
                          </a:solidFill>
                          <a:latin typeface="Calibri"/>
                        </a:rPr>
                        <a:t> – Per OSP</a:t>
                      </a:r>
                      <a:endParaRPr lang="en-US" sz="1400" b="1"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      $541,561 </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$651,207</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$700,000</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$800,000</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latin typeface="Calibri"/>
                        </a:rPr>
                        <a:t>$900,000</a:t>
                      </a:r>
                      <a:endParaRPr lang="en-US" sz="1400" b="0" i="0" u="none" strike="noStrike" dirty="0">
                        <a:solidFill>
                          <a:srgbClr val="000000"/>
                        </a:solidFill>
                        <a:latin typeface="Calibri"/>
                      </a:endParaRPr>
                    </a:p>
                  </a:txBody>
                  <a:tcPr marL="6673" marR="6673" marT="6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050">
                <a:tc>
                  <a:txBody>
                    <a:bodyPr/>
                    <a:lstStyle/>
                    <a:p>
                      <a:pPr marL="109728" lvl="0" algn="l" fontAlgn="ctr"/>
                      <a:endParaRPr lang="en-US" sz="1400" b="1" i="0" u="none" strike="noStrike" kern="1200" dirty="0" smtClean="0">
                        <a:solidFill>
                          <a:srgbClr val="000000"/>
                        </a:solidFill>
                        <a:latin typeface="Calibri"/>
                        <a:ea typeface="+mn-ea"/>
                        <a:cs typeface="+mn-cs"/>
                      </a:endParaRPr>
                    </a:p>
                    <a:p>
                      <a:pPr marL="109728" lvl="0" algn="l" fontAlgn="ctr"/>
                      <a:r>
                        <a:rPr lang="en-US" sz="1400" b="1" i="0" u="none" strike="noStrike" kern="1200" dirty="0" smtClean="0">
                          <a:solidFill>
                            <a:srgbClr val="000000"/>
                          </a:solidFill>
                          <a:latin typeface="Calibri"/>
                          <a:ea typeface="+mn-ea"/>
                          <a:cs typeface="+mn-cs"/>
                        </a:rPr>
                        <a:t>Number of Proposals Submitted</a:t>
                      </a:r>
                    </a:p>
                    <a:p>
                      <a:pPr marL="109728" lvl="0" algn="l" fontAlgn="ctr"/>
                      <a:endParaRPr lang="en-US" sz="1400" b="1"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175</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172</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200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220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245</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676">
                <a:tc>
                  <a:txBody>
                    <a:bodyPr/>
                    <a:lstStyle/>
                    <a:p>
                      <a:pPr marL="109728" lvl="0" algn="l" fontAlgn="ctr"/>
                      <a:endParaRPr lang="en-US" sz="1400" b="1" i="0" u="none" strike="noStrike" kern="1200" dirty="0" smtClean="0">
                        <a:solidFill>
                          <a:srgbClr val="000000"/>
                        </a:solidFill>
                        <a:latin typeface="Calibri"/>
                        <a:ea typeface="+mn-ea"/>
                        <a:cs typeface="+mn-cs"/>
                      </a:endParaRPr>
                    </a:p>
                    <a:p>
                      <a:pPr marL="109728" lvl="0" algn="l" fontAlgn="ctr"/>
                      <a:r>
                        <a:rPr lang="en-US" sz="1400" b="1" i="0" u="none" strike="noStrike" kern="1200" dirty="0" smtClean="0">
                          <a:solidFill>
                            <a:srgbClr val="000000"/>
                          </a:solidFill>
                          <a:latin typeface="Calibri"/>
                          <a:ea typeface="+mn-ea"/>
                          <a:cs typeface="+mn-cs"/>
                        </a:rPr>
                        <a:t>Number of awards</a:t>
                      </a:r>
                    </a:p>
                    <a:p>
                      <a:pPr marL="109728" lvl="0" algn="l" fontAlgn="ctr"/>
                      <a:endParaRPr lang="en-US" sz="1400" b="1"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135</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114</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130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150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160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676">
                <a:tc>
                  <a:txBody>
                    <a:bodyPr/>
                    <a:lstStyle/>
                    <a:p>
                      <a:pPr marL="109728" lvl="0" algn="l" fontAlgn="ctr"/>
                      <a:endParaRPr lang="en-US" sz="1400" b="1" i="0" u="none" strike="noStrike" kern="1200" dirty="0" smtClean="0">
                        <a:solidFill>
                          <a:srgbClr val="000000"/>
                        </a:solidFill>
                        <a:latin typeface="Calibri"/>
                        <a:ea typeface="+mn-ea"/>
                        <a:cs typeface="+mn-cs"/>
                      </a:endParaRPr>
                    </a:p>
                    <a:p>
                      <a:pPr marL="109728" lvl="0" algn="l" fontAlgn="ctr"/>
                      <a:r>
                        <a:rPr lang="en-US" sz="1400" b="1" i="0" u="none" strike="noStrike" kern="1200" dirty="0" smtClean="0">
                          <a:solidFill>
                            <a:srgbClr val="000000"/>
                          </a:solidFill>
                          <a:latin typeface="Calibri"/>
                          <a:ea typeface="+mn-ea"/>
                          <a:cs typeface="+mn-cs"/>
                        </a:rPr>
                        <a:t>Grant /Compliance Workshops</a:t>
                      </a:r>
                    </a:p>
                    <a:p>
                      <a:pPr marL="109728" lvl="0" algn="l" fontAlgn="ctr"/>
                      <a:r>
                        <a:rPr lang="en-US" sz="1400" b="1" i="0" u="none" strike="noStrike" kern="1200" dirty="0" smtClean="0">
                          <a:solidFill>
                            <a:srgbClr val="000000"/>
                          </a:solidFill>
                          <a:latin typeface="Calibri"/>
                          <a:ea typeface="+mn-ea"/>
                          <a:cs typeface="+mn-cs"/>
                        </a:rPr>
                        <a:t>(#</a:t>
                      </a:r>
                      <a:r>
                        <a:rPr lang="en-US" sz="1400" b="1" i="0" u="none" strike="noStrike" kern="1200" baseline="0" dirty="0" smtClean="0">
                          <a:solidFill>
                            <a:srgbClr val="000000"/>
                          </a:solidFill>
                          <a:latin typeface="Calibri"/>
                          <a:ea typeface="+mn-ea"/>
                          <a:cs typeface="+mn-cs"/>
                        </a:rPr>
                        <a:t> of ISU attendees)</a:t>
                      </a:r>
                    </a:p>
                    <a:p>
                      <a:pPr marL="109728" lvl="0" algn="l" fontAlgn="ctr"/>
                      <a:endParaRPr lang="en-US" sz="1400" b="1"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390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369</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400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425</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kern="1200" dirty="0" smtClean="0">
                          <a:solidFill>
                            <a:srgbClr val="000000"/>
                          </a:solidFill>
                          <a:latin typeface="Calibri"/>
                          <a:ea typeface="+mn-ea"/>
                          <a:cs typeface="+mn-cs"/>
                        </a:rPr>
                        <a:t>450</a:t>
                      </a:r>
                      <a:endParaRPr lang="en-US" sz="1400" b="0" i="0" u="none" strike="noStrike" kern="1200" dirty="0">
                        <a:solidFill>
                          <a:srgbClr val="000000"/>
                        </a:solidFill>
                        <a:latin typeface="Calibri"/>
                        <a:ea typeface="+mn-ea"/>
                        <a:cs typeface="+mn-cs"/>
                      </a:endParaRPr>
                    </a:p>
                  </a:txBody>
                  <a:tcPr marL="6673" marR="6673" marT="66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7" name="TextBox 6"/>
          <p:cNvSpPr txBox="1"/>
          <p:nvPr/>
        </p:nvSpPr>
        <p:spPr>
          <a:xfrm>
            <a:off x="381000" y="1828800"/>
            <a:ext cx="8305800" cy="3811300"/>
          </a:xfrm>
          <a:prstGeom prst="rect">
            <a:avLst/>
          </a:prstGeom>
          <a:noFill/>
        </p:spPr>
        <p:txBody>
          <a:bodyPr wrap="square" rtlCol="0">
            <a:spAutoFit/>
          </a:bodyPr>
          <a:lstStyle/>
          <a:p>
            <a:pPr marL="457200" indent="-457200">
              <a:lnSpc>
                <a:spcPts val="3200"/>
              </a:lnSpc>
              <a:spcBef>
                <a:spcPts val="1200"/>
              </a:spcBef>
              <a:spcAft>
                <a:spcPts val="400"/>
              </a:spcAft>
              <a:buFont typeface="Arial" pitchFamily="34" charset="0"/>
              <a:buChar char="•"/>
            </a:pPr>
            <a:r>
              <a:rPr lang="en-US" sz="3200" b="1" dirty="0">
                <a:solidFill>
                  <a:srgbClr val="00539C"/>
                </a:solidFill>
                <a:latin typeface="+mj-lt"/>
              </a:rPr>
              <a:t>Funding for grant </a:t>
            </a:r>
            <a:r>
              <a:rPr lang="en-US" sz="3200" b="1" dirty="0" smtClean="0">
                <a:solidFill>
                  <a:srgbClr val="00539C"/>
                </a:solidFill>
                <a:latin typeface="+mj-lt"/>
              </a:rPr>
              <a:t>meetings/workshops</a:t>
            </a:r>
            <a:endParaRPr lang="en-US" sz="3200" b="1" dirty="0">
              <a:solidFill>
                <a:srgbClr val="00539C"/>
              </a:solidFill>
              <a:latin typeface="+mj-lt"/>
            </a:endParaRPr>
          </a:p>
          <a:p>
            <a:pPr marL="457200" indent="-457200">
              <a:lnSpc>
                <a:spcPts val="3200"/>
              </a:lnSpc>
              <a:spcBef>
                <a:spcPts val="1200"/>
              </a:spcBef>
              <a:spcAft>
                <a:spcPts val="400"/>
              </a:spcAft>
              <a:buFont typeface="Arial" pitchFamily="34" charset="0"/>
              <a:buChar char="•"/>
            </a:pPr>
            <a:r>
              <a:rPr lang="en-US" sz="3200" b="1" dirty="0" smtClean="0">
                <a:solidFill>
                  <a:srgbClr val="00539C"/>
                </a:solidFill>
                <a:latin typeface="+mj-lt"/>
              </a:rPr>
              <a:t>Support for </a:t>
            </a:r>
            <a:r>
              <a:rPr lang="en-US" sz="3200" b="1" dirty="0">
                <a:solidFill>
                  <a:srgbClr val="00539C"/>
                </a:solidFill>
                <a:latin typeface="+mj-lt"/>
              </a:rPr>
              <a:t>external reviewers (grants &gt; $100K)</a:t>
            </a:r>
          </a:p>
          <a:p>
            <a:pPr marL="457200" indent="-457200">
              <a:lnSpc>
                <a:spcPts val="3200"/>
              </a:lnSpc>
              <a:spcBef>
                <a:spcPts val="1200"/>
              </a:spcBef>
              <a:spcAft>
                <a:spcPts val="600"/>
              </a:spcAft>
              <a:buFont typeface="Arial" pitchFamily="34" charset="0"/>
              <a:buChar char="•"/>
            </a:pPr>
            <a:r>
              <a:rPr lang="en-US" sz="3200" b="1" dirty="0" smtClean="0">
                <a:solidFill>
                  <a:srgbClr val="00539C"/>
                </a:solidFill>
                <a:latin typeface="+mj-lt"/>
              </a:rPr>
              <a:t>Stipend </a:t>
            </a:r>
            <a:r>
              <a:rPr lang="en-US" sz="3200" b="1" dirty="0">
                <a:solidFill>
                  <a:srgbClr val="00539C"/>
                </a:solidFill>
                <a:latin typeface="+mj-lt"/>
              </a:rPr>
              <a:t>of $500/</a:t>
            </a:r>
            <a:r>
              <a:rPr lang="en-US" sz="3200" b="1" dirty="0" err="1">
                <a:solidFill>
                  <a:srgbClr val="00539C"/>
                </a:solidFill>
                <a:latin typeface="+mj-lt"/>
              </a:rPr>
              <a:t>yr</a:t>
            </a:r>
            <a:r>
              <a:rPr lang="en-US" sz="3200" b="1" dirty="0">
                <a:solidFill>
                  <a:srgbClr val="00539C"/>
                </a:solidFill>
                <a:latin typeface="+mj-lt"/>
              </a:rPr>
              <a:t> for </a:t>
            </a:r>
            <a:r>
              <a:rPr lang="en-US" sz="3200" b="1" dirty="0" smtClean="0">
                <a:solidFill>
                  <a:srgbClr val="00539C"/>
                </a:solidFill>
                <a:latin typeface="+mj-lt"/>
              </a:rPr>
              <a:t>grants </a:t>
            </a:r>
            <a:r>
              <a:rPr lang="en-US" sz="3200" b="1" dirty="0">
                <a:solidFill>
                  <a:srgbClr val="00539C"/>
                </a:solidFill>
                <a:latin typeface="+mj-lt"/>
              </a:rPr>
              <a:t>&gt; $</a:t>
            </a:r>
            <a:r>
              <a:rPr lang="en-US" sz="3200" b="1" dirty="0" smtClean="0">
                <a:solidFill>
                  <a:srgbClr val="00539C"/>
                </a:solidFill>
                <a:latin typeface="+mj-lt"/>
              </a:rPr>
              <a:t>25K</a:t>
            </a:r>
            <a:endParaRPr lang="en-US" sz="3200" b="1" dirty="0">
              <a:solidFill>
                <a:srgbClr val="00539C"/>
              </a:solidFill>
              <a:latin typeface="+mj-lt"/>
            </a:endParaRPr>
          </a:p>
          <a:p>
            <a:pPr marL="457200" indent="-457200">
              <a:lnSpc>
                <a:spcPts val="3200"/>
              </a:lnSpc>
              <a:spcBef>
                <a:spcPts val="1200"/>
              </a:spcBef>
              <a:spcAft>
                <a:spcPts val="400"/>
              </a:spcAft>
              <a:buFont typeface="Arial" pitchFamily="34" charset="0"/>
              <a:buChar char="•"/>
            </a:pPr>
            <a:r>
              <a:rPr lang="en-US" sz="3200" b="1" dirty="0" smtClean="0">
                <a:solidFill>
                  <a:srgbClr val="00539C"/>
                </a:solidFill>
                <a:latin typeface="+mj-lt"/>
              </a:rPr>
              <a:t>Resources </a:t>
            </a:r>
            <a:r>
              <a:rPr lang="en-US" sz="3200" b="1" dirty="0">
                <a:solidFill>
                  <a:srgbClr val="00539C"/>
                </a:solidFill>
                <a:latin typeface="+mj-lt"/>
              </a:rPr>
              <a:t>for colleges </a:t>
            </a:r>
            <a:r>
              <a:rPr lang="en-US" sz="3200" b="1" dirty="0" smtClean="0">
                <a:solidFill>
                  <a:srgbClr val="00539C"/>
                </a:solidFill>
                <a:latin typeface="+mj-lt"/>
              </a:rPr>
              <a:t>grant planning</a:t>
            </a:r>
            <a:endParaRPr lang="en-US" sz="3200" b="1" dirty="0">
              <a:solidFill>
                <a:srgbClr val="00539C"/>
              </a:solidFill>
              <a:latin typeface="+mj-lt"/>
            </a:endParaRPr>
          </a:p>
          <a:p>
            <a:pPr marL="457200" indent="-457200">
              <a:lnSpc>
                <a:spcPts val="3200"/>
              </a:lnSpc>
              <a:spcBef>
                <a:spcPts val="1200"/>
              </a:spcBef>
              <a:spcAft>
                <a:spcPts val="400"/>
              </a:spcAft>
              <a:buFont typeface="Arial" pitchFamily="34" charset="0"/>
              <a:buChar char="•"/>
            </a:pPr>
            <a:r>
              <a:rPr lang="en-US" sz="3200" b="1" dirty="0" smtClean="0">
                <a:solidFill>
                  <a:srgbClr val="00539C"/>
                </a:solidFill>
                <a:latin typeface="+mj-lt"/>
              </a:rPr>
              <a:t>Develop </a:t>
            </a:r>
            <a:r>
              <a:rPr lang="en-US" sz="3200" b="1" dirty="0">
                <a:solidFill>
                  <a:srgbClr val="00539C"/>
                </a:solidFill>
                <a:latin typeface="+mj-lt"/>
              </a:rPr>
              <a:t>culture – visibility, awareness, increased support</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8153400" cy="4196020"/>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p>
          <a:p>
            <a:pPr>
              <a:lnSpc>
                <a:spcPts val="3200"/>
              </a:lnSpc>
            </a:pPr>
            <a:endParaRPr lang="en-US" sz="3200" b="1" dirty="0">
              <a:solidFill>
                <a:srgbClr val="00539C"/>
              </a:solidFill>
              <a:latin typeface="+mj-lt"/>
            </a:endParaRPr>
          </a:p>
          <a:p>
            <a:pPr>
              <a:lnSpc>
                <a:spcPts val="3200"/>
              </a:lnSpc>
            </a:pPr>
            <a:r>
              <a:rPr lang="en-US" sz="3200" b="1" dirty="0" smtClean="0">
                <a:solidFill>
                  <a:srgbClr val="00539C"/>
                </a:solidFill>
                <a:latin typeface="+mj-lt"/>
              </a:rPr>
              <a:t>	Faculty contact with program officers</a:t>
            </a:r>
          </a:p>
          <a:p>
            <a:pPr>
              <a:lnSpc>
                <a:spcPts val="3200"/>
              </a:lnSpc>
            </a:pPr>
            <a:endParaRPr lang="en-US" sz="3200" b="1" dirty="0">
              <a:solidFill>
                <a:srgbClr val="00539C"/>
              </a:solidFill>
              <a:latin typeface="+mj-lt"/>
            </a:endParaRPr>
          </a:p>
          <a:p>
            <a:pPr>
              <a:lnSpc>
                <a:spcPts val="3200"/>
              </a:lnSpc>
            </a:pPr>
            <a:r>
              <a:rPr lang="en-US" sz="3200" b="1" dirty="0" smtClean="0">
                <a:solidFill>
                  <a:srgbClr val="00539C"/>
                </a:solidFill>
                <a:latin typeface="+mj-lt"/>
              </a:rPr>
              <a:t>	Explore new approaches to encouraging 	grant writing</a:t>
            </a:r>
          </a:p>
          <a:p>
            <a:pPr>
              <a:lnSpc>
                <a:spcPts val="3200"/>
              </a:lnSpc>
            </a:pPr>
            <a:endParaRPr lang="en-US" sz="3200" b="1" dirty="0" smtClean="0">
              <a:solidFill>
                <a:srgbClr val="00539C"/>
              </a:solidFill>
              <a:latin typeface="+mj-lt"/>
            </a:endParaRPr>
          </a:p>
          <a:p>
            <a:pPr>
              <a:lnSpc>
                <a:spcPts val="3200"/>
              </a:lnSpc>
            </a:pPr>
            <a:r>
              <a:rPr lang="en-US" sz="2400" dirty="0" smtClean="0"/>
              <a:t>	</a:t>
            </a:r>
            <a:r>
              <a:rPr lang="en-US" sz="3200" b="1" dirty="0">
                <a:solidFill>
                  <a:srgbClr val="00539C"/>
                </a:solidFill>
                <a:latin typeface="+mj-lt"/>
              </a:rPr>
              <a:t>New </a:t>
            </a:r>
            <a:r>
              <a:rPr lang="en-US" sz="3200" b="1" dirty="0" smtClean="0">
                <a:solidFill>
                  <a:srgbClr val="00539C"/>
                </a:solidFill>
                <a:latin typeface="+mj-lt"/>
              </a:rPr>
              <a:t>metrics- increasing # of 	proposals submitted and # of faculty 	involved, tracking OSP activities</a:t>
            </a:r>
            <a:endParaRPr lang="en-US" sz="3200" b="1" dirty="0">
              <a:solidFill>
                <a:srgbClr val="00539C"/>
              </a:solidFill>
              <a:latin typeface="+mj-lt"/>
            </a:endParaRPr>
          </a:p>
        </p:txBody>
      </p:sp>
      <p:sp>
        <p:nvSpPr>
          <p:cNvPr id="2" name="Up Arrow 1"/>
          <p:cNvSpPr/>
          <p:nvPr/>
        </p:nvSpPr>
        <p:spPr>
          <a:xfrm>
            <a:off x="838200" y="1905000"/>
            <a:ext cx="4572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6792</TotalTime>
  <Words>663</Words>
  <Application>Microsoft Office PowerPoint</Application>
  <PresentationFormat>On-screen Show (4:3)</PresentationFormat>
  <Paragraphs>92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Indiana State University</cp:lastModifiedBy>
  <cp:revision>437</cp:revision>
  <dcterms:created xsi:type="dcterms:W3CDTF">2008-09-03T09:34:29Z</dcterms:created>
  <dcterms:modified xsi:type="dcterms:W3CDTF">2011-11-02T13:20:16Z</dcterms:modified>
</cp:coreProperties>
</file>