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68" r:id="rId2"/>
    <p:sldId id="257" r:id="rId3"/>
    <p:sldId id="258" r:id="rId4"/>
    <p:sldId id="271" r:id="rId5"/>
    <p:sldId id="275" r:id="rId6"/>
    <p:sldId id="266" r:id="rId7"/>
    <p:sldId id="262" r:id="rId8"/>
    <p:sldId id="263" r:id="rId9"/>
    <p:sldId id="276" r:id="rId10"/>
    <p:sldId id="274" r:id="rId11"/>
    <p:sldId id="273" r:id="rId12"/>
    <p:sldId id="272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Already</a:t>
            </a:r>
            <a:r>
              <a:rPr lang="en-US" baseline="0" dirty="0" smtClean="0"/>
              <a:t> in FY 15, grant dollars received total $8,156,940 as of the end of February. Proposals are up from this </a:t>
            </a:r>
            <a:r>
              <a:rPr lang="en-US" baseline="0" smtClean="0"/>
              <a:t>time last year by about 11 proposals.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18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FY 14 explanation:</a:t>
            </a:r>
          </a:p>
          <a:p>
            <a:r>
              <a:rPr lang="en-US" dirty="0" smtClean="0"/>
              <a:t>Myers and </a:t>
            </a:r>
            <a:r>
              <a:rPr lang="en-US" dirty="0" err="1" smtClean="0"/>
              <a:t>Steding</a:t>
            </a:r>
            <a:r>
              <a:rPr lang="en-US" dirty="0" smtClean="0"/>
              <a:t> submitted $397,687 to NIH, R15</a:t>
            </a:r>
            <a:r>
              <a:rPr lang="en-US" baseline="0" dirty="0" smtClean="0"/>
              <a:t> in Feb 2015.</a:t>
            </a:r>
          </a:p>
          <a:p>
            <a:r>
              <a:rPr lang="en-US" baseline="0" dirty="0" err="1" smtClean="0"/>
              <a:t>Weng</a:t>
            </a:r>
            <a:r>
              <a:rPr lang="en-US" baseline="0" dirty="0" smtClean="0"/>
              <a:t> submitted $664,456 and $414,800 to NASA in Nov 2014 and Feb 2015.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13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Instructure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recommendtions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06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http://www.wmich.edu/research/compliance/exportcontrol/</a:t>
            </a:r>
            <a:r>
              <a:rPr lang="en-US" dirty="0" err="1" smtClean="0"/>
              <a:t>casestudies.html</a:t>
            </a:r>
            <a:r>
              <a:rPr lang="en-US" dirty="0" smtClean="0"/>
              <a:t>  add the story from Peter Takes Four year</a:t>
            </a:r>
            <a:r>
              <a:rPr lang="en-US" baseline="0" dirty="0" smtClean="0"/>
              <a:t> old company with 8 million in net revenue 40 million dollar fine negotiated to 6 million DEA and 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44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http://www.wmich.edu/research/compliance/exportcontrol/casestudies.html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44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http://www.wmich.edu/research/compliance/exportcontrol/casestudies.html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44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http://www.wmich.edu/research/compliance/exportcontrol/</a:t>
            </a:r>
            <a:r>
              <a:rPr lang="en-US" dirty="0" err="1" smtClean="0"/>
              <a:t>casestudies.html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</a:rPr>
              <a:t>Without additional staffing, grant related workshops and support will fall.</a:t>
            </a:r>
            <a:endParaRPr lang="en-US" sz="105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44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http://www.wmich.edu/research/compliance/exportcontrol/casestudies.html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4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0100" y="4752975"/>
            <a:ext cx="4495800" cy="130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Enhance Grant and Contract Activity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16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5 – Initiative 1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5383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499" y="1704975"/>
            <a:ext cx="8753475" cy="4118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Changing Regulation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Uniform Guidance, effective Dec 26, 2014</a:t>
            </a:r>
          </a:p>
          <a:p>
            <a:pPr marL="0" indent="0">
              <a:buNone/>
            </a:pPr>
            <a:endParaRPr lang="en-US" sz="1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“The single biggest regulatory change in the last 50 years of research administration.”  Eight circulars combined into one. Changes to purchasing systems, cost </a:t>
            </a:r>
            <a:r>
              <a:rPr lang="en-US" sz="2800" dirty="0" err="1" smtClean="0">
                <a:solidFill>
                  <a:schemeClr val="bg1"/>
                </a:solidFill>
              </a:rPr>
              <a:t>allowability</a:t>
            </a:r>
            <a:r>
              <a:rPr lang="en-US" sz="2800" dirty="0" smtClean="0">
                <a:solidFill>
                  <a:schemeClr val="bg1"/>
                </a:solidFill>
              </a:rPr>
              <a:t>, accounting practices, etc.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</a:rPr>
              <a:t>NCURA </a:t>
            </a:r>
            <a:r>
              <a:rPr lang="en-US" sz="2000" dirty="0" smtClean="0">
                <a:solidFill>
                  <a:schemeClr val="bg1"/>
                </a:solidFill>
              </a:rPr>
              <a:t>webcast: Uniform Guidance- Key Issues for Universities, 2014 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7288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096250" cy="3875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Constantly Changing Regulation </a:t>
            </a:r>
          </a:p>
          <a:p>
            <a:pPr marL="0" indent="0">
              <a:buNone/>
            </a:pPr>
            <a:endParaRPr lang="en-US" sz="1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Changes in late 2012 to federal conflict of interest regulation (45 CFR Parts 50 and 94) create a tremendous administrative burden.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44310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7175" y="1800225"/>
            <a:ext cx="8639175" cy="4023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Human Subjects Regulation Changes Coming</a:t>
            </a:r>
          </a:p>
          <a:p>
            <a:pPr marL="0" indent="0">
              <a:buNone/>
            </a:pPr>
            <a:endParaRPr lang="en-US" sz="13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Nearly four years after publishing an advance notice of proposed rule making (ANPRM) revising the Common Rule, HHS officials have submitted a notice of proposed rule making (NPRM) to the Office of Management and Budget (OMB) for </a:t>
            </a:r>
            <a:r>
              <a:rPr lang="en-US" dirty="0" smtClean="0">
                <a:solidFill>
                  <a:schemeClr val="bg1"/>
                </a:solidFill>
              </a:rPr>
              <a:t>review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en-US" sz="1900" i="1" dirty="0" smtClean="0">
                <a:solidFill>
                  <a:schemeClr val="bg1"/>
                </a:solidFill>
              </a:rPr>
              <a:t>From the Report on Research Compliance, 3/15/2015</a:t>
            </a:r>
            <a:endParaRPr lang="en-US" sz="19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7288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New </a:t>
            </a:r>
            <a:r>
              <a:rPr lang="en-US" dirty="0" smtClean="0">
                <a:solidFill>
                  <a:srgbClr val="FFC000"/>
                </a:solidFill>
              </a:rPr>
              <a:t>Points </a:t>
            </a:r>
            <a:r>
              <a:rPr lang="en-US" dirty="0">
                <a:solidFill>
                  <a:srgbClr val="FFC000"/>
                </a:solidFill>
              </a:rPr>
              <a:t>of </a:t>
            </a:r>
            <a:r>
              <a:rPr lang="en-US" dirty="0" smtClean="0">
                <a:solidFill>
                  <a:srgbClr val="FFC000"/>
                </a:solidFill>
              </a:rPr>
              <a:t>Emphasis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8125" y="1781175"/>
            <a:ext cx="8629650" cy="4042682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>
                <a:solidFill>
                  <a:schemeClr val="bg1"/>
                </a:solidFill>
              </a:rPr>
              <a:t>Support for faculty research</a:t>
            </a:r>
          </a:p>
          <a:p>
            <a:pPr lvl="2"/>
            <a:r>
              <a:rPr lang="en-US" sz="3200" dirty="0" smtClean="0">
                <a:solidFill>
                  <a:schemeClr val="bg1"/>
                </a:solidFill>
              </a:rPr>
              <a:t>To bring in dollars  we need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strong grants seeking infrastructure</a:t>
            </a:r>
            <a:endParaRPr lang="en-US" sz="3200" dirty="0">
              <a:solidFill>
                <a:schemeClr val="bg1"/>
              </a:solidFill>
            </a:endParaRPr>
          </a:p>
          <a:p>
            <a:pPr lvl="3"/>
            <a:r>
              <a:rPr lang="en-US" sz="3200" dirty="0" smtClean="0">
                <a:solidFill>
                  <a:schemeClr val="bg1"/>
                </a:solidFill>
              </a:rPr>
              <a:t>Narrative development </a:t>
            </a:r>
          </a:p>
          <a:p>
            <a:pPr lvl="3"/>
            <a:r>
              <a:rPr lang="en-US" sz="3200" dirty="0" smtClean="0">
                <a:solidFill>
                  <a:schemeClr val="bg1"/>
                </a:solidFill>
              </a:rPr>
              <a:t>Internal grants</a:t>
            </a:r>
          </a:p>
          <a:p>
            <a:pPr lvl="3"/>
            <a:r>
              <a:rPr lang="en-US" sz="3200" dirty="0" smtClean="0">
                <a:solidFill>
                  <a:schemeClr val="bg1"/>
                </a:solidFill>
              </a:rPr>
              <a:t>Compliance</a:t>
            </a: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82410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Missed </a:t>
            </a:r>
            <a:r>
              <a:rPr lang="en-US" dirty="0" smtClean="0">
                <a:solidFill>
                  <a:srgbClr val="FFC000"/>
                </a:solidFill>
              </a:rPr>
              <a:t>Opportunities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948543"/>
            <a:ext cx="866775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OSP loss of expertise and staff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addition to replacing two individuals, need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 1 to 2 </a:t>
            </a: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ompliance Experts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Contract and Grants Specialist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Questions?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581400"/>
          </a:xfrm>
        </p:spPr>
        <p:txBody>
          <a:bodyPr>
            <a:normAutofit/>
          </a:bodyPr>
          <a:lstStyle/>
          <a:p>
            <a:pPr marL="0" indent="0" algn="ctr">
              <a:lnSpc>
                <a:spcPts val="3200"/>
              </a:lnSpc>
              <a:buNone/>
            </a:pPr>
            <a:r>
              <a:rPr lang="en-US" sz="4800" b="1" dirty="0">
                <a:solidFill>
                  <a:schemeClr val="bg1"/>
                </a:solidFill>
              </a:rPr>
              <a:t>Enhance </a:t>
            </a:r>
            <a:r>
              <a:rPr lang="en-US" sz="4800" b="1" dirty="0" smtClean="0">
                <a:solidFill>
                  <a:schemeClr val="bg1"/>
                </a:solidFill>
              </a:rPr>
              <a:t>Grant and Contract</a:t>
            </a:r>
            <a:endParaRPr lang="en-US" sz="4800" b="1" dirty="0">
              <a:solidFill>
                <a:schemeClr val="bg1"/>
              </a:solidFill>
            </a:endParaRPr>
          </a:p>
          <a:p>
            <a:pPr marL="0" indent="0" algn="ctr">
              <a:lnSpc>
                <a:spcPts val="3200"/>
              </a:lnSpc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  Activity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Dr. Lynn Maurer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Dr. Dawn Underwood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Lynn.Maurer@indstate.edu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25285"/>
            <a:ext cx="9144000" cy="12178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Accomplishments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Since 2013-14 </a:t>
            </a:r>
            <a:r>
              <a:rPr lang="en-US" dirty="0">
                <a:solidFill>
                  <a:srgbClr val="FFC000"/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2924" y="2466109"/>
            <a:ext cx="8143875" cy="335774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Grant awards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COMPETE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Collaborate - Speed Networking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3478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Benchmark 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387275"/>
              </p:ext>
            </p:extLst>
          </p:nvPr>
        </p:nvGraphicFramePr>
        <p:xfrm>
          <a:off x="219074" y="1605639"/>
          <a:ext cx="8648700" cy="4080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770"/>
                <a:gridCol w="1331186"/>
                <a:gridCol w="1331186"/>
                <a:gridCol w="1331186"/>
                <a:gridCol w="1331186"/>
                <a:gridCol w="1331186"/>
              </a:tblGrid>
              <a:tr h="538911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FY10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FY14</a:t>
                      </a:r>
                    </a:p>
                  </a:txBody>
                  <a:tcPr marL="68580" marR="68580" marT="0" marB="0" anchor="ctr"/>
                </a:tc>
              </a:tr>
              <a:tr h="538911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 Awards*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$13,709,472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$10,240,545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$5,829,454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$9,042,372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$8,175,315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8911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In-kind Awards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$62,251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$7,720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$166,017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$176,394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$9,760,625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8911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Awards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$13,771,723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$10,248,265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$5,995,471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$9,218,766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$17,935,940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8911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$638,939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$651,207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$439,352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$468,455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$502,081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9739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247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Times New Roman"/>
                        </a:rPr>
                        <a:t>213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Times New Roman"/>
                        </a:rPr>
                        <a:t>172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Times New Roman"/>
                        </a:rPr>
                        <a:t>154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Times New Roman"/>
                        </a:rPr>
                        <a:t>149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Times New Roman"/>
                        </a:rPr>
                        <a:t>150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247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Times New Roman"/>
                        </a:rPr>
                        <a:t>143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Times New Roman"/>
                        </a:rPr>
                        <a:t>114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Times New Roman"/>
                        </a:rPr>
                        <a:t>103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Times New Roman"/>
                        </a:rPr>
                        <a:t>99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Times New Roman"/>
                        </a:rPr>
                        <a:t>116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186975"/>
              </p:ext>
            </p:extLst>
          </p:nvPr>
        </p:nvGraphicFramePr>
        <p:xfrm>
          <a:off x="352423" y="1694729"/>
          <a:ext cx="8382001" cy="3867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4202"/>
                <a:gridCol w="1914525"/>
                <a:gridCol w="1724025"/>
                <a:gridCol w="1619249"/>
              </a:tblGrid>
              <a:tr h="55386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FY15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53860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# COMPETE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3860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COMPETE Awards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 + 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3846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Submitted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$1,476,943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$0</a:t>
                      </a:r>
                    </a:p>
                  </a:txBody>
                  <a:tcPr marL="68580" marR="68580" marT="0" marB="0" anchor="ctr"/>
                </a:tc>
              </a:tr>
              <a:tr h="683846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Planned Submissions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$900,000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$600,000+?</a:t>
                      </a:r>
                    </a:p>
                  </a:txBody>
                  <a:tcPr marL="68580" marR="68580" marT="0" marB="0" anchor="ctr"/>
                </a:tc>
              </a:tr>
              <a:tr h="8386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Collaborate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/Speed Networking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requested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$4,000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0" y="551729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Accomplishments Since Plan Inception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06210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0975" y="1714500"/>
            <a:ext cx="8839200" cy="410935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2014-</a:t>
            </a:r>
            <a:r>
              <a:rPr lang="en-US" dirty="0" smtClean="0">
                <a:solidFill>
                  <a:schemeClr val="bg1"/>
                </a:solidFill>
              </a:rPr>
              <a:t>15: </a:t>
            </a:r>
            <a:r>
              <a:rPr lang="en-US" dirty="0" smtClean="0">
                <a:solidFill>
                  <a:schemeClr val="bg1"/>
                </a:solidFill>
              </a:rPr>
              <a:t>$120,000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$50,000 COMPETE Awards Fall 2014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$50,000 COMPETE </a:t>
            </a:r>
            <a:r>
              <a:rPr lang="en-US" dirty="0" smtClean="0">
                <a:solidFill>
                  <a:schemeClr val="bg1"/>
                </a:solidFill>
              </a:rPr>
              <a:t>Awards Spring 2015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Reviewer stipends – $8,000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$10,000 Competition Space grant software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COLLABORATE: $10,250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Expenses </a:t>
            </a:r>
            <a:r>
              <a:rPr lang="en-US" dirty="0">
                <a:solidFill>
                  <a:schemeClr val="bg1"/>
                </a:solidFill>
              </a:rPr>
              <a:t>as of report date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Expenditures:  	COMPETE Half spent.  COLLABORATE $1,250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Encumbered </a:t>
            </a:r>
            <a:r>
              <a:rPr lang="en-US" dirty="0" smtClean="0">
                <a:solidFill>
                  <a:schemeClr val="bg1"/>
                </a:solidFill>
              </a:rPr>
              <a:t>costs:  Beginning </a:t>
            </a:r>
            <a:r>
              <a:rPr lang="en-US" dirty="0">
                <a:solidFill>
                  <a:schemeClr val="bg1"/>
                </a:solidFill>
              </a:rPr>
              <a:t>COMPETE award period 2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Anticipated </a:t>
            </a:r>
            <a:r>
              <a:rPr lang="en-US" dirty="0">
                <a:solidFill>
                  <a:schemeClr val="bg1"/>
                </a:solidFill>
              </a:rPr>
              <a:t>remainder June 30, </a:t>
            </a:r>
            <a:r>
              <a:rPr lang="en-US" dirty="0" smtClean="0">
                <a:solidFill>
                  <a:schemeClr val="bg1"/>
                </a:solidFill>
              </a:rPr>
              <a:t>2015 </a:t>
            </a:r>
            <a:r>
              <a:rPr lang="en-US" smtClean="0">
                <a:solidFill>
                  <a:schemeClr val="bg1"/>
                </a:solidFill>
              </a:rPr>
              <a:t>–  </a:t>
            </a:r>
            <a:r>
              <a:rPr lang="en-US" smtClean="0">
                <a:solidFill>
                  <a:schemeClr val="bg1"/>
                </a:solidFill>
              </a:rPr>
              <a:t>$9,500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7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2528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Baseline Recommendation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1475" y="2019299"/>
            <a:ext cx="8591550" cy="380455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Continue the COMPETE program as Baseline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Create strong grants seeking infrastructure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Discontinue the Collaborate Awards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Sponsor </a:t>
            </a:r>
            <a:r>
              <a:rPr lang="en-US" dirty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etworking events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39560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Looking Ahead - Recommendations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0025" y="1781175"/>
            <a:ext cx="8763000" cy="40426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Meet increased mandatory federal regulations with compliance, integrity, and regulatory expertise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New programs in Health &amp; Human Services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Industry sponsored research requires infrastructure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Staff to develop grants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Put new software in practice Summer 2015</a:t>
            </a: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20510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9075" y="1771650"/>
            <a:ext cx="8782050" cy="405220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Regulatory Mandates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Export control, financial conflicts of interest, OMB Circular changes, purchasing, travel, Biosafety, animal research labs, IACUC, HIPPA and human subjects	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Compliance positions range from 2-5 at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Grand Valley State U., Morehead State U., Eastern Kentucky, Illinois State University, Northeastern Illinois U., Southern Illinois University, Miami University,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Ball State University (5)</a:t>
            </a: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1573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14325" y="1948543"/>
            <a:ext cx="8601075" cy="38753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UP overheads will reduce URC &amp; UAEC grants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enough staff to focus on grant development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3458</TotalTime>
  <Words>632</Words>
  <Application>Microsoft Office PowerPoint</Application>
  <PresentationFormat>On-screen Show (4:3)</PresentationFormat>
  <Paragraphs>161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Accomplishments  Since 2013-14 Report</vt:lpstr>
      <vt:lpstr>Benchmark Table</vt:lpstr>
      <vt:lpstr>Accomplishments Since Plan Inception</vt:lpstr>
      <vt:lpstr>Budget Summary</vt:lpstr>
      <vt:lpstr>Baseline Recommendation</vt:lpstr>
      <vt:lpstr>Looking Ahead - Recommendations</vt:lpstr>
      <vt:lpstr>Foreseeable Roadblocks</vt:lpstr>
      <vt:lpstr>Foreseeable Roadblocks</vt:lpstr>
      <vt:lpstr>Foreseeable Roadblocks</vt:lpstr>
      <vt:lpstr>Foreseeable Roadblocks</vt:lpstr>
      <vt:lpstr>Foreseeable Roadblocks</vt:lpstr>
      <vt:lpstr>New Points of Emphasis</vt:lpstr>
      <vt:lpstr>Missed Opportunities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55</cp:revision>
  <dcterms:created xsi:type="dcterms:W3CDTF">2014-01-14T15:45:19Z</dcterms:created>
  <dcterms:modified xsi:type="dcterms:W3CDTF">2015-03-31T14:10:07Z</dcterms:modified>
</cp:coreProperties>
</file>