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414" r:id="rId2"/>
    <p:sldId id="473" r:id="rId3"/>
    <p:sldId id="415" r:id="rId4"/>
    <p:sldId id="480" r:id="rId5"/>
    <p:sldId id="478" r:id="rId6"/>
    <p:sldId id="474" r:id="rId7"/>
    <p:sldId id="481" r:id="rId8"/>
    <p:sldId id="482" r:id="rId9"/>
    <p:sldId id="483" r:id="rId10"/>
    <p:sldId id="476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F5BCB"/>
    <a:srgbClr val="1065E2"/>
    <a:srgbClr val="DFAA27"/>
    <a:srgbClr val="A2D668"/>
    <a:srgbClr val="3366FF"/>
    <a:srgbClr val="0033CC"/>
    <a:srgbClr val="223A58"/>
    <a:srgbClr val="271A88"/>
    <a:srgbClr val="221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8752" autoAdjust="0"/>
  </p:normalViewPr>
  <p:slideViewPr>
    <p:cSldViewPr>
      <p:cViewPr>
        <p:scale>
          <a:sx n="80" d="100"/>
          <a:sy n="80" d="100"/>
        </p:scale>
        <p:origin x="-1908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1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26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3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12192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13716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11500" spc="-600" dirty="0"/>
          </a:p>
        </p:txBody>
      </p:sp>
      <p:pic>
        <p:nvPicPr>
          <p:cNvPr id="13" name="Picture 12" descr="marchonlogo.jpg"/>
          <p:cNvPicPr>
            <a:picLocks noChangeAspect="1"/>
          </p:cNvPicPr>
          <p:nvPr/>
        </p:nvPicPr>
        <p:blipFill>
          <a:blip r:embed="rId3" cstate="print"/>
          <a:srcRect r="4615" b="13463"/>
          <a:stretch>
            <a:fillRect/>
          </a:stretch>
        </p:blipFill>
        <p:spPr>
          <a:xfrm>
            <a:off x="4419600" y="4876801"/>
            <a:ext cx="4724400" cy="141691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200" y="3276601"/>
            <a:ext cx="449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Diversify Revenue: Philanthropy, Contracts and Grants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Expand and diversify revenue sources to enhance the University’s ability to fulfill its teaching, research,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 and service mission.</a:t>
            </a:r>
            <a:endParaRPr lang="en-US" sz="2400" dirty="0"/>
          </a:p>
        </p:txBody>
      </p:sp>
      <p:pic>
        <p:nvPicPr>
          <p:cNvPr id="14" name="Picture 13" descr="tuttle.jpg"/>
          <p:cNvPicPr>
            <a:picLocks noChangeAspect="1"/>
          </p:cNvPicPr>
          <p:nvPr/>
        </p:nvPicPr>
        <p:blipFill>
          <a:blip r:embed="rId4" cstate="print"/>
          <a:srcRect l="5769" r="13462"/>
          <a:stretch>
            <a:fillRect/>
          </a:stretch>
        </p:blipFill>
        <p:spPr>
          <a:xfrm>
            <a:off x="4648200" y="990600"/>
            <a:ext cx="4267200" cy="35133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2192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Questions:</a:t>
            </a:r>
          </a:p>
          <a:p>
            <a:pPr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 marL="514350" indent="-514350">
              <a:lnSpc>
                <a:spcPts val="3200"/>
              </a:lnSpc>
              <a:buAutoNum type="arabicPeriod"/>
            </a:pPr>
            <a:r>
              <a:rPr lang="en-US" sz="2800" dirty="0" smtClean="0">
                <a:latin typeface="+mj-lt"/>
              </a:rPr>
              <a:t>What are your recommendations for a university-wide process to create a cohesive strategic direction and commitment for grants and contracts?</a:t>
            </a:r>
          </a:p>
          <a:p>
            <a:pPr marL="514350" indent="-514350">
              <a:lnSpc>
                <a:spcPts val="3200"/>
              </a:lnSpc>
              <a:buAutoNum type="arabicPeriod"/>
            </a:pPr>
            <a:endParaRPr lang="en-US" sz="2800" dirty="0" smtClean="0">
              <a:latin typeface="+mj-lt"/>
            </a:endParaRPr>
          </a:p>
          <a:p>
            <a:pPr marL="514350" indent="-514350">
              <a:lnSpc>
                <a:spcPts val="3200"/>
              </a:lnSpc>
              <a:buAutoNum type="arabicPeriod"/>
            </a:pPr>
            <a:r>
              <a:rPr lang="en-US" sz="2800" dirty="0" smtClean="0">
                <a:latin typeface="+mj-lt"/>
              </a:rPr>
              <a:t>What are some strategies that you recommend to expand the awareness and success of the       </a:t>
            </a:r>
            <a:r>
              <a:rPr lang="en-US" sz="2800" b="1" cap="small" dirty="0" smtClean="0">
                <a:solidFill>
                  <a:srgbClr val="0000CC"/>
                </a:solidFill>
                <a:latin typeface="Garamond" pitchFamily="18" charset="0"/>
              </a:rPr>
              <a:t>MARCH ON</a:t>
            </a:r>
            <a:r>
              <a:rPr lang="en-US" sz="2800" b="1" i="1" cap="small" dirty="0" smtClean="0">
                <a:solidFill>
                  <a:srgbClr val="0000CC"/>
                </a:solidFill>
                <a:latin typeface="Garamond" pitchFamily="18" charset="0"/>
              </a:rPr>
              <a:t>!</a:t>
            </a:r>
            <a:r>
              <a:rPr lang="en-US" sz="2800" cap="small" dirty="0" smtClean="0">
                <a:solidFill>
                  <a:srgbClr val="0000CC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latin typeface="+mj-lt"/>
              </a:rPr>
              <a:t>campaign on campus?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12192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13716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Five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1642590"/>
            <a:ext cx="4495800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Diversify Revenue: Philanthropy, Contracts and Grants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35052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 Chairs:		</a:t>
            </a:r>
            <a:r>
              <a:rPr lang="en-US" sz="2800" dirty="0" smtClean="0"/>
              <a:t>Ed Kinley, Gene Crume</a:t>
            </a:r>
          </a:p>
          <a:p>
            <a:r>
              <a:rPr lang="en-US" sz="2800" b="1" dirty="0" smtClean="0"/>
              <a:t>Audit Chair:		</a:t>
            </a:r>
            <a:r>
              <a:rPr lang="en-US" sz="2800" dirty="0" smtClean="0"/>
              <a:t>Brad Sims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639247"/>
          <a:ext cx="7696199" cy="1789753"/>
        </p:xfrm>
        <a:graphic>
          <a:graphicData uri="http://schemas.openxmlformats.org/drawingml/2006/table">
            <a:tbl>
              <a:tblPr/>
              <a:tblGrid>
                <a:gridCol w="3682844"/>
                <a:gridCol w="1362517"/>
                <a:gridCol w="1325419"/>
                <a:gridCol w="1325419"/>
              </a:tblGrid>
              <a:tr h="47646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Goal #5 Benchmarks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2010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2014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Grants and Contracts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Awards – Per OSP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$9,868,158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$13,771,723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$18,387,926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Indirect Awards from grants and contracts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Per OSP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$541,561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$638,939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$994,010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76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1" y="1600200"/>
          <a:ext cx="7696199" cy="2739243"/>
        </p:xfrm>
        <a:graphic>
          <a:graphicData uri="http://schemas.openxmlformats.org/drawingml/2006/table">
            <a:tbl>
              <a:tblPr/>
              <a:tblGrid>
                <a:gridCol w="3682844"/>
                <a:gridCol w="1362517"/>
                <a:gridCol w="1325419"/>
                <a:gridCol w="1325419"/>
              </a:tblGrid>
              <a:tr h="684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Goal #5 Benchmarks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913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Gross Tuition and Fees (from financial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stmts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$68,086,839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$74,362,928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$91,113,237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32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Funds transferred from ISU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Foundation in support of ISU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$8,474,455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$10,530,193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$15,417,256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86"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Non-institutional revenue for athletics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$2,914,094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$2,870,005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MVC Average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45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MVC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Average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$3,429,283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$3,360,724*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TBD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4295001"/>
            <a:ext cx="1163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+mj-lt"/>
              </a:rPr>
              <a:t>* Lags one year</a:t>
            </a:r>
            <a:endParaRPr lang="en-US" sz="1200" b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57337"/>
          <a:ext cx="7696199" cy="2333663"/>
        </p:xfrm>
        <a:graphic>
          <a:graphicData uri="http://schemas.openxmlformats.org/drawingml/2006/table">
            <a:tbl>
              <a:tblPr/>
              <a:tblGrid>
                <a:gridCol w="3682844"/>
                <a:gridCol w="1362517"/>
                <a:gridCol w="1325419"/>
                <a:gridCol w="1325419"/>
              </a:tblGrid>
              <a:tr h="476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Goal #5 Benchmarks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number of Donors to ISU Foundation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9,138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9,776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11,883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Number of Engaged Alumni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see model below – Unduplicated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Base started in 2010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703"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Capital Campaign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28,784,433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$59,100,446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85,000,000*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Goal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for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December 31, 2011</a:t>
                      </a: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alumni engagmen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5029200"/>
            <a:ext cx="7543800" cy="15595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3716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749300" lvl="1" indent="-292100"/>
            <a:r>
              <a:rPr lang="en-US" sz="2800" dirty="0" smtClean="0">
                <a:solidFill>
                  <a:srgbClr val="000000"/>
                </a:solidFill>
              </a:rPr>
              <a:t>1.		Enhance grant and contract activity</a:t>
            </a:r>
          </a:p>
          <a:p>
            <a:pPr marL="749300" lvl="1" indent="-292100"/>
            <a:endParaRPr lang="en-US" sz="2800" dirty="0" smtClean="0">
              <a:solidFill>
                <a:srgbClr val="000000"/>
              </a:solidFill>
            </a:endParaRPr>
          </a:p>
          <a:p>
            <a:pPr marL="971550" lvl="2" indent="-514350">
              <a:buAutoNum type="arabicPeriod" startAt="2"/>
            </a:pPr>
            <a:r>
              <a:rPr lang="en-US" sz="2800" dirty="0" smtClean="0">
                <a:solidFill>
                  <a:srgbClr val="000000"/>
                </a:solidFill>
              </a:rPr>
              <a:t>Strengthen the engagement of alumni in the life of</a:t>
            </a:r>
          </a:p>
          <a:p>
            <a:pPr marL="971550" lvl="2" indent="-514350"/>
            <a:r>
              <a:rPr lang="en-US" sz="2800" dirty="0" smtClean="0">
                <a:solidFill>
                  <a:srgbClr val="000000"/>
                </a:solidFill>
              </a:rPr>
              <a:t>	the University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990600"/>
            <a:ext cx="8915400" cy="94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	Enhance Grant and Contract </a:t>
            </a:r>
          </a:p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                        Activity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8839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Team Members</a:t>
            </a:r>
            <a:r>
              <a:rPr lang="en-US" dirty="0" smtClean="0"/>
              <a:t>: 	Mark Green (Chair)</a:t>
            </a:r>
          </a:p>
          <a:p>
            <a:pPr lvl="0">
              <a:tabLst>
                <a:tab pos="344488" algn="l"/>
                <a:tab pos="4462463" algn="l"/>
              </a:tabLst>
            </a:pPr>
            <a:r>
              <a:rPr lang="en-US" dirty="0" smtClean="0"/>
              <a:t>	                             Jeff Edwards</a:t>
            </a:r>
            <a:br>
              <a:rPr lang="en-US" dirty="0" smtClean="0"/>
            </a:br>
            <a:r>
              <a:rPr lang="en-US" dirty="0" smtClean="0"/>
              <a:t>                                   Jay </a:t>
            </a:r>
            <a:r>
              <a:rPr lang="en-US" dirty="0" err="1" smtClean="0"/>
              <a:t>Gatrell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                           Dawn Underwood</a:t>
            </a:r>
          </a:p>
          <a:p>
            <a:pPr lvl="0">
              <a:tabLst>
                <a:tab pos="344488" algn="l"/>
                <a:tab pos="4462463" algn="l"/>
              </a:tabLst>
            </a:pPr>
            <a:r>
              <a:rPr lang="en-US" dirty="0" smtClean="0"/>
              <a:t>	                            Kelly Wilkinson</a:t>
            </a:r>
          </a:p>
          <a:p>
            <a:pPr lvl="0"/>
            <a:endParaRPr lang="en-US" sz="1700" dirty="0" smtClean="0"/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Programs put into place this past year to support and provide incentive to faculty, staff and departments to secure grants and contracts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Consulting support; training/workshops; incentive awards for funded proposals; planning activities for each college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Revenue goals – FY 2010 will be $8 million and  2014 goal is $18 million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/>
              <a:t>Need for a cohesive, institutional-wide strategy</a:t>
            </a:r>
          </a:p>
          <a:p>
            <a:pPr lvl="0"/>
            <a:r>
              <a:rPr lang="en-US" sz="1700" dirty="0" smtClean="0"/>
              <a:t>		</a:t>
            </a:r>
          </a:p>
          <a:p>
            <a:pPr lvl="0"/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990600"/>
            <a:ext cx="8915400" cy="94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2:	Strengthen the Engagement of Alumni in the Life of the University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88392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Team Members</a:t>
            </a:r>
            <a:r>
              <a:rPr lang="en-US" dirty="0" smtClean="0"/>
              <a:t>: 	Chris Hancock (Chair)</a:t>
            </a:r>
          </a:p>
          <a:p>
            <a:pPr lvl="0"/>
            <a:r>
              <a:rPr lang="en-US" dirty="0" smtClean="0"/>
              <a:t>	                  Alumni Board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Engagement defined as any three of the following</a:t>
            </a:r>
          </a:p>
          <a:p>
            <a:pPr marL="749300" lvl="1" indent="-457200"/>
            <a:r>
              <a:rPr lang="en-US" sz="2200" dirty="0" smtClean="0">
                <a:solidFill>
                  <a:srgbClr val="000000"/>
                </a:solidFill>
              </a:rPr>
              <a:t>			</a:t>
            </a:r>
            <a:r>
              <a:rPr lang="en-US" sz="2200" i="1" dirty="0" smtClean="0">
                <a:solidFill>
                  <a:srgbClr val="0000CC"/>
                </a:solidFill>
              </a:rPr>
              <a:t>Donor; Volunteer; Membership; Social network; Event 			attendance; License plate; Affinity program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Implementation of numerous programs and processes – new alumni membership program; new donor/alumni database; growth in alumni clubs; expanded partnerships with academic units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International alumni club – Bangkok, Thailand</a:t>
            </a:r>
            <a:endParaRPr lang="en-US" sz="2200" dirty="0" smtClean="0"/>
          </a:p>
          <a:p>
            <a:pPr lvl="0"/>
            <a:endParaRPr lang="en-US" dirty="0" smtClean="0"/>
          </a:p>
          <a:p>
            <a:pPr lvl="0"/>
            <a:r>
              <a:rPr lang="en-US" sz="1700" dirty="0" smtClean="0"/>
              <a:t>		</a:t>
            </a:r>
          </a:p>
          <a:p>
            <a:pPr lvl="0"/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990600"/>
            <a:ext cx="8915400" cy="94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2:	Strengthen the Engagement of Alumni in the Life of the University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88392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9300" lvl="1" indent="-457200">
              <a:buFont typeface="Arial" pitchFamily="34" charset="0"/>
              <a:buChar char="•"/>
            </a:pPr>
            <a:endParaRPr lang="en-US" sz="2400" b="1" cap="small" dirty="0" smtClean="0">
              <a:solidFill>
                <a:srgbClr val="0000CC"/>
              </a:solidFill>
              <a:latin typeface="Garamond" pitchFamily="18" charset="0"/>
            </a:endParaRP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400" b="1" cap="small" dirty="0" smtClean="0">
                <a:solidFill>
                  <a:srgbClr val="0000CC"/>
                </a:solidFill>
                <a:latin typeface="Garamond" pitchFamily="18" charset="0"/>
              </a:rPr>
              <a:t>MARCH ON</a:t>
            </a:r>
            <a:r>
              <a:rPr lang="en-US" sz="2400" b="1" i="1" cap="small" dirty="0" smtClean="0">
                <a:solidFill>
                  <a:srgbClr val="0000CC"/>
                </a:solidFill>
                <a:latin typeface="Garamond" pitchFamily="18" charset="0"/>
              </a:rPr>
              <a:t>!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smtClean="0"/>
              <a:t>campaign is going well and currently at $74.9 million of the $85 million goal</a:t>
            </a:r>
          </a:p>
          <a:p>
            <a:pPr marL="749300" lvl="1" indent="-457200">
              <a:buFont typeface="Arial" pitchFamily="34" charset="0"/>
              <a:buChar char="•"/>
            </a:pPr>
            <a:r>
              <a:rPr lang="en-US" sz="2400" dirty="0" smtClean="0"/>
              <a:t>Execution and follow through are the focus in order to accomplish this initiative</a:t>
            </a:r>
          </a:p>
          <a:p>
            <a:pPr lvl="0"/>
            <a:endParaRPr lang="en-US" dirty="0" smtClean="0"/>
          </a:p>
          <a:p>
            <a:pPr lvl="0"/>
            <a:r>
              <a:rPr lang="en-US" sz="1700" dirty="0" smtClean="0"/>
              <a:t>		</a:t>
            </a:r>
          </a:p>
          <a:p>
            <a:pPr lvl="0"/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5057</TotalTime>
  <Words>336</Words>
  <Application>Microsoft Office PowerPoint</Application>
  <PresentationFormat>On-screen Show (4:3)</PresentationFormat>
  <Paragraphs>121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5 Stakeholders Conference Presentation</dc:title>
  <dc:creator>user</dc:creator>
  <cp:keywords>2011 conference, Diversify Revenue: Philanthropy, Contracts and Grants</cp:keywords>
  <cp:lastModifiedBy>Ray Buechler</cp:lastModifiedBy>
  <cp:revision>382</cp:revision>
  <dcterms:created xsi:type="dcterms:W3CDTF">2008-09-03T09:34:29Z</dcterms:created>
  <dcterms:modified xsi:type="dcterms:W3CDTF">2011-04-04T15:48:32Z</dcterms:modified>
</cp:coreProperties>
</file>