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459" r:id="rId2"/>
    <p:sldId id="414" r:id="rId3"/>
    <p:sldId id="473" r:id="rId4"/>
    <p:sldId id="415" r:id="rId5"/>
    <p:sldId id="476" r:id="rId6"/>
    <p:sldId id="478" r:id="rId7"/>
    <p:sldId id="479" r:id="rId8"/>
    <p:sldId id="480" r:id="rId9"/>
    <p:sldId id="481" r:id="rId10"/>
    <p:sldId id="482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5E2"/>
    <a:srgbClr val="0F5BCB"/>
    <a:srgbClr val="DFAA27"/>
    <a:srgbClr val="A2D668"/>
    <a:srgbClr val="3366FF"/>
    <a:srgbClr val="0000CC"/>
    <a:srgbClr val="0033CC"/>
    <a:srgbClr val="223A58"/>
    <a:srgbClr val="271A88"/>
    <a:srgbClr val="221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8752" autoAdjust="0"/>
  </p:normalViewPr>
  <p:slideViewPr>
    <p:cSldViewPr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3/24/2011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3/24/2011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00312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2010 Stakeholders Conference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April 27, 2010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45720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47244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pic>
        <p:nvPicPr>
          <p:cNvPr id="13" name="Picture 12" descr="marchonlogo.jpg"/>
          <p:cNvPicPr>
            <a:picLocks noChangeAspect="1"/>
          </p:cNvPicPr>
          <p:nvPr/>
        </p:nvPicPr>
        <p:blipFill>
          <a:blip r:embed="rId3" cstate="print"/>
          <a:srcRect r="4615" b="13463"/>
          <a:stretch>
            <a:fillRect/>
          </a:stretch>
        </p:blipFill>
        <p:spPr>
          <a:xfrm>
            <a:off x="0" y="5623780"/>
            <a:ext cx="2590800" cy="7770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67200" y="1295400"/>
            <a:ext cx="4495800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Expand and diversify revenue sources to enhance the University’s ability to fulfill its teaching, research,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 and service mission.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1295400"/>
            <a:ext cx="287395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76200">
                    <a:schemeClr val="accent6">
                      <a:lumMod val="20000"/>
                      <a:lumOff val="80000"/>
                      <a:alpha val="75000"/>
                    </a:schemeClr>
                  </a:glow>
                  <a:outerShdw blurRad="50800" dist="38100" dir="2700000" sx="101000" sy="101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  <a:t>Questions?</a:t>
            </a:r>
          </a:p>
          <a:p>
            <a:endParaRPr lang="en-US" sz="4000" dirty="0" smtClean="0">
              <a:ln>
                <a:solidFill>
                  <a:schemeClr val="tx1">
                    <a:alpha val="33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76200">
                  <a:schemeClr val="accent6">
                    <a:lumMod val="20000"/>
                    <a:lumOff val="80000"/>
                    <a:alpha val="75000"/>
                  </a:schemeClr>
                </a:glow>
                <a:outerShdw blurRad="50800" dist="38100" dir="2700000" sx="101000" sy="101000" algn="tl" rotWithShape="0">
                  <a:srgbClr val="000000">
                    <a:alpha val="43000"/>
                  </a:srgbClr>
                </a:outerShdw>
              </a:effectLst>
              <a:latin typeface="Comic Sans MS"/>
            </a:endParaRPr>
          </a:p>
          <a:p>
            <a:r>
              <a:rPr lang="en-US" sz="4000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76200">
                    <a:schemeClr val="accent6">
                      <a:lumMod val="20000"/>
                      <a:lumOff val="80000"/>
                      <a:alpha val="75000"/>
                    </a:schemeClr>
                  </a:glow>
                  <a:outerShdw blurRad="50800" dist="38100" dir="2700000" sx="101000" sy="101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  <a:t>Comments?</a:t>
            </a:r>
          </a:p>
          <a:p>
            <a:endParaRPr lang="en-US" sz="4000" dirty="0" smtClean="0">
              <a:ln>
                <a:solidFill>
                  <a:schemeClr val="tx1">
                    <a:alpha val="33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76200">
                  <a:schemeClr val="accent6">
                    <a:lumMod val="20000"/>
                    <a:lumOff val="80000"/>
                    <a:alpha val="75000"/>
                  </a:schemeClr>
                </a:glow>
                <a:outerShdw blurRad="50800" dist="38100" dir="2700000" sx="101000" sy="101000" algn="tl" rotWithShape="0">
                  <a:srgbClr val="000000">
                    <a:alpha val="43000"/>
                  </a:srgbClr>
                </a:outerShdw>
              </a:effectLst>
              <a:latin typeface="Comic Sans MS"/>
            </a:endParaRPr>
          </a:p>
          <a:p>
            <a:r>
              <a:rPr lang="en-US" sz="4000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76200">
                    <a:schemeClr val="accent6">
                      <a:lumMod val="20000"/>
                      <a:lumOff val="80000"/>
                      <a:alpha val="75000"/>
                    </a:schemeClr>
                  </a:glow>
                  <a:outerShdw blurRad="50800" dist="38100" dir="2700000" sx="101000" sy="101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  <a:t>Thoughts?</a:t>
            </a:r>
            <a:endParaRPr lang="en-US" sz="4000" dirty="0">
              <a:ln>
                <a:solidFill>
                  <a:schemeClr val="tx1">
                    <a:alpha val="33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76200">
                  <a:schemeClr val="accent6">
                    <a:lumMod val="20000"/>
                    <a:lumOff val="80000"/>
                    <a:alpha val="75000"/>
                  </a:schemeClr>
                </a:glow>
                <a:outerShdw blurRad="50800" dist="38100" dir="2700000" sx="101000" sy="101000" algn="tl" rotWithShape="0">
                  <a:srgbClr val="000000">
                    <a:alpha val="43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pic>
        <p:nvPicPr>
          <p:cNvPr id="13" name="Picture 12" descr="marchonlogo.jpg"/>
          <p:cNvPicPr>
            <a:picLocks noChangeAspect="1"/>
          </p:cNvPicPr>
          <p:nvPr/>
        </p:nvPicPr>
        <p:blipFill>
          <a:blip r:embed="rId3" cstate="print"/>
          <a:srcRect r="4615" b="13463"/>
          <a:stretch>
            <a:fillRect/>
          </a:stretch>
        </p:blipFill>
        <p:spPr>
          <a:xfrm>
            <a:off x="4419600" y="4876801"/>
            <a:ext cx="4724400" cy="14169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200" y="3276601"/>
            <a:ext cx="449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Expand and diversify revenue sources to enhance the University’s ability to fulfill its teaching, research,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 and service mission.</a:t>
            </a:r>
            <a:endParaRPr lang="en-US" sz="2400" dirty="0"/>
          </a:p>
        </p:txBody>
      </p:sp>
      <p:pic>
        <p:nvPicPr>
          <p:cNvPr id="14" name="Picture 13" descr="tuttle.jpg"/>
          <p:cNvPicPr>
            <a:picLocks noChangeAspect="1"/>
          </p:cNvPicPr>
          <p:nvPr/>
        </p:nvPicPr>
        <p:blipFill>
          <a:blip r:embed="rId4" cstate="print"/>
          <a:srcRect l="5769" r="13462"/>
          <a:stretch>
            <a:fillRect/>
          </a:stretch>
        </p:blipFill>
        <p:spPr>
          <a:xfrm>
            <a:off x="4648200" y="990600"/>
            <a:ext cx="4267200" cy="35133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1642590"/>
            <a:ext cx="4495800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3200400"/>
            <a:ext cx="79248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Five Team: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	Goal Chairs:			</a:t>
            </a:r>
            <a:r>
              <a:rPr lang="en-US" sz="2400" dirty="0" smtClean="0"/>
              <a:t>Gene </a:t>
            </a:r>
            <a:r>
              <a:rPr lang="en-US" sz="2400" dirty="0" err="1" smtClean="0"/>
              <a:t>Crume</a:t>
            </a:r>
            <a:r>
              <a:rPr lang="en-US" sz="2400" dirty="0" smtClean="0"/>
              <a:t>; Ed </a:t>
            </a:r>
            <a:r>
              <a:rPr lang="en-US" sz="2400" dirty="0" err="1" smtClean="0"/>
              <a:t>Kinley</a:t>
            </a:r>
            <a:endParaRPr lang="en-US" sz="2400" dirty="0" smtClean="0"/>
          </a:p>
          <a:p>
            <a:pPr marL="1188720"/>
            <a:r>
              <a:rPr lang="en-US" sz="2400" b="1" dirty="0" smtClean="0"/>
              <a:t>Initiative 1 Chair:		</a:t>
            </a:r>
            <a:r>
              <a:rPr lang="en-US" sz="2400" dirty="0" smtClean="0"/>
              <a:t>Mark Green</a:t>
            </a:r>
          </a:p>
          <a:p>
            <a:pPr marL="1188720"/>
            <a:r>
              <a:rPr lang="en-US" sz="2400" b="1" dirty="0" smtClean="0"/>
              <a:t>Initiative 2 Chair:		</a:t>
            </a:r>
            <a:r>
              <a:rPr lang="en-US" sz="2400" dirty="0" smtClean="0"/>
              <a:t>Chris Hancock</a:t>
            </a:r>
          </a:p>
          <a:p>
            <a:pPr marL="1188720"/>
            <a:r>
              <a:rPr lang="en-US" sz="2400" b="1" dirty="0" smtClean="0"/>
              <a:t>Initiative 3 Chair:		</a:t>
            </a:r>
            <a:r>
              <a:rPr lang="en-US" sz="2400" dirty="0" smtClean="0"/>
              <a:t>Gene </a:t>
            </a:r>
            <a:r>
              <a:rPr lang="en-US" sz="2400" dirty="0" err="1" smtClean="0"/>
              <a:t>Crume</a:t>
            </a:r>
            <a:endParaRPr lang="en-US" sz="2400" dirty="0" smtClean="0"/>
          </a:p>
          <a:p>
            <a:pPr marL="1188720"/>
            <a:endParaRPr lang="en-US" sz="2400" dirty="0" smtClean="0"/>
          </a:p>
          <a:p>
            <a:r>
              <a:rPr lang="en-US" sz="2400" b="1" dirty="0" smtClean="0"/>
              <a:t>	Audit Chairs:			</a:t>
            </a:r>
            <a:r>
              <a:rPr lang="en-US" sz="2400" dirty="0" smtClean="0"/>
              <a:t>Brad Balch; Brad Sims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143000"/>
          <a:ext cx="8153398" cy="5047960"/>
        </p:xfrm>
        <a:graphic>
          <a:graphicData uri="http://schemas.openxmlformats.org/drawingml/2006/table">
            <a:tbl>
              <a:tblPr/>
              <a:tblGrid>
                <a:gridCol w="4648199"/>
                <a:gridCol w="1066800"/>
                <a:gridCol w="1219200"/>
                <a:gridCol w="1219199"/>
              </a:tblGrid>
              <a:tr h="476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#5 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 Target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Gross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 from grants and contracts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$10,038,025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$15,057,038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Indirect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recovery from grants and contracts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$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662,673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$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994,010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Tuition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fee revenue increase discounted for increases in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excess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the CPI.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$68,100,000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$91,113,237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 transferred to the University from the Indiana State University Foundation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$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8,474,455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$12,711,623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87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Increase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non-institutional 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evenue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generated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athletics.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TBD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$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2,914,000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MVC average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of donors who give to the ISU Foundation.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10,104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13,308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of alumni who participate in alumni-related events.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March On! The Campaign for Indiana State University.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$28,759,433 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85,000,000*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March On! Campaign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Goal (2011)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1642590"/>
            <a:ext cx="4495800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3657600"/>
            <a:ext cx="8534400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Initiative 1:	</a:t>
            </a:r>
            <a:r>
              <a:rPr lang="en-US" sz="2800" dirty="0" smtClean="0"/>
              <a:t>Enhance Contract &amp; Grant Activity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Initiative 2:	</a:t>
            </a:r>
            <a:r>
              <a:rPr lang="en-US" sz="2800" dirty="0" smtClean="0"/>
              <a:t>Strengthen Alumni Engagement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Initiative 3:	</a:t>
            </a:r>
            <a:r>
              <a:rPr lang="en-US" sz="2800" dirty="0" smtClean="0"/>
              <a:t>Foundation Activities (March On! Campaign)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914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6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106679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72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750510"/>
            <a:ext cx="5486400" cy="916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Initiative 1: </a:t>
            </a:r>
          </a:p>
          <a:p>
            <a:pPr>
              <a:lnSpc>
                <a:spcPts val="3200"/>
              </a:lnSpc>
            </a:pPr>
            <a:r>
              <a:rPr lang="en-US" sz="2800" dirty="0" smtClean="0"/>
              <a:t>Enhance Contract &amp; Grant Activity</a:t>
            </a:r>
            <a:endParaRPr lang="en-US" sz="2800" b="1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819400"/>
            <a:ext cx="7696200" cy="33855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2700000" sx="101000" sy="101000" algn="tl" rotWithShape="0">
              <a:srgbClr val="000000">
                <a:alpha val="42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Funding for grant meetings and workshops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Resources allocated for external reviewers (grants &gt; $100K)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PI / Co-PI stipend of $500/yr for new grants (grants &gt; $25K)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Resources for colleges engaged in grant planning activities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CIRT/OSP Grant workshop for department chairs - May 13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Develop culture – visibility, awareness, increased support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914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6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106679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72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750510"/>
            <a:ext cx="5486400" cy="916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Initiative 2: </a:t>
            </a:r>
          </a:p>
          <a:p>
            <a:pPr>
              <a:lnSpc>
                <a:spcPts val="3200"/>
              </a:lnSpc>
            </a:pPr>
            <a:r>
              <a:rPr lang="en-US" sz="2800" dirty="0" smtClean="0"/>
              <a:t>Strengthen Alumni Engagement</a:t>
            </a:r>
            <a:endParaRPr lang="en-US" sz="2800" b="1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819400"/>
            <a:ext cx="7696200" cy="372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2700000" sx="101000" sy="101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Developed model of alumni engagement</a:t>
            </a:r>
          </a:p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Aligned Alumni Association goals with strategic direction</a:t>
            </a:r>
          </a:p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Alumni clubs – membership growth &amp; community service</a:t>
            </a:r>
          </a:p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Defined geographic areas – membership and leadership</a:t>
            </a:r>
          </a:p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Launched social networking plan - &gt; 4,500 members</a:t>
            </a:r>
          </a:p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New membership structure – being launched in July</a:t>
            </a:r>
          </a:p>
          <a:p>
            <a:pPr marL="457200" indent="-457200">
              <a:spcBef>
                <a:spcPts val="1200"/>
              </a:spcBef>
            </a:pPr>
            <a:r>
              <a:rPr lang="en-US" sz="2200" dirty="0" smtClean="0"/>
              <a:t>Defined diverse constituencies focus (</a:t>
            </a:r>
            <a:r>
              <a:rPr lang="en-US" sz="2200" dirty="0" err="1" smtClean="0"/>
              <a:t>i.e</a:t>
            </a:r>
            <a:r>
              <a:rPr lang="en-US" sz="2200" dirty="0" smtClean="0"/>
              <a:t>, African American Advisory </a:t>
            </a:r>
            <a:r>
              <a:rPr lang="en-US" sz="2200" dirty="0" err="1" smtClean="0"/>
              <a:t>Cmte</a:t>
            </a:r>
            <a:r>
              <a:rPr lang="en-US" sz="2200" smtClean="0"/>
              <a:t>.; </a:t>
            </a:r>
            <a:r>
              <a:rPr lang="en-US" sz="2200" dirty="0" smtClean="0"/>
              <a:t>International effort – Thailand)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914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6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106679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72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750510"/>
            <a:ext cx="5486400" cy="916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Initiative 3: </a:t>
            </a:r>
          </a:p>
          <a:p>
            <a:pPr>
              <a:lnSpc>
                <a:spcPts val="3200"/>
              </a:lnSpc>
            </a:pPr>
            <a:r>
              <a:rPr lang="en-US" sz="2800" dirty="0" smtClean="0"/>
              <a:t>Foundation - March On! Campaign</a:t>
            </a:r>
            <a:endParaRPr lang="en-US" sz="2800" b="1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200400"/>
            <a:ext cx="7848600" cy="3108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Diversified campaign marketing - attract new donors</a:t>
            </a:r>
          </a:p>
          <a:p>
            <a:r>
              <a:rPr lang="en-US" sz="2800" dirty="0" smtClean="0"/>
              <a:t>Increase visibility, awareness (donor base +4%)</a:t>
            </a:r>
          </a:p>
          <a:p>
            <a:r>
              <a:rPr lang="en-US" sz="2800" dirty="0" smtClean="0"/>
              <a:t>Increased fundraising activities</a:t>
            </a:r>
          </a:p>
          <a:p>
            <a:r>
              <a:rPr lang="en-US" sz="2800" dirty="0" smtClean="0"/>
              <a:t>Projection 2009/10 - $10M contribution to ISU</a:t>
            </a:r>
          </a:p>
          <a:p>
            <a:r>
              <a:rPr lang="en-US" sz="2800" dirty="0" smtClean="0"/>
              <a:t>Establish Sycamore Athletic Foundation (in progress)</a:t>
            </a:r>
          </a:p>
          <a:p>
            <a:r>
              <a:rPr lang="en-US" sz="2800" dirty="0" smtClean="0"/>
              <a:t>Renovation of baseball stadium</a:t>
            </a:r>
          </a:p>
          <a:p>
            <a:r>
              <a:rPr lang="en-US" sz="2800" dirty="0" smtClean="0"/>
              <a:t>Fund raising support for athletics +17% to 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914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6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106679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72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750510"/>
            <a:ext cx="5486400" cy="506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Summary &amp; Next Steps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743200"/>
            <a:ext cx="8153400" cy="3293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400"/>
              </a:spcBef>
            </a:pPr>
            <a:r>
              <a:rPr lang="en-US" sz="2800" dirty="0" smtClean="0"/>
              <a:t>Initiate 1 (Grants) – Increase communication and grant writing support </a:t>
            </a:r>
          </a:p>
          <a:p>
            <a:pPr marL="457200" indent="-457200">
              <a:spcBef>
                <a:spcPts val="2400"/>
              </a:spcBef>
            </a:pPr>
            <a:r>
              <a:rPr lang="en-US" sz="2800" dirty="0" smtClean="0"/>
              <a:t>Initiative 2 (Alumni) – approve new membership plan; improve alumni database &amp; reporting</a:t>
            </a:r>
          </a:p>
          <a:p>
            <a:pPr marL="457200" indent="-457200">
              <a:spcBef>
                <a:spcPts val="2400"/>
              </a:spcBef>
            </a:pPr>
            <a:r>
              <a:rPr lang="en-US" sz="2800" dirty="0" smtClean="0"/>
              <a:t>Initiative 3 (Foundation) – continue to work March-On! campaign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7712</TotalTime>
  <Words>545</Words>
  <Application>Microsoft Office PowerPoint</Application>
  <PresentationFormat>On-screen Show (4:3)</PresentationFormat>
  <Paragraphs>129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Goal 5 Stakeholders Conference Presentation</dc:title>
  <dc:creator>user</dc:creator>
  <cp:keywords>strategic plan; diversify revenue through philanthropy, contracts and grants</cp:keywords>
  <cp:lastModifiedBy>Kunal Bajpai</cp:lastModifiedBy>
  <cp:revision>371</cp:revision>
  <dcterms:created xsi:type="dcterms:W3CDTF">2010-04-23T14:48:05Z</dcterms:created>
  <dcterms:modified xsi:type="dcterms:W3CDTF">2011-03-24T19:30:51Z</dcterms:modified>
</cp:coreProperties>
</file>